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1" r:id="rId3"/>
    <p:sldId id="340" r:id="rId4"/>
    <p:sldId id="293" r:id="rId5"/>
    <p:sldId id="307" r:id="rId6"/>
    <p:sldId id="311" r:id="rId7"/>
    <p:sldId id="288" r:id="rId8"/>
    <p:sldId id="328" r:id="rId9"/>
    <p:sldId id="290" r:id="rId10"/>
    <p:sldId id="342" r:id="rId11"/>
    <p:sldId id="264" r:id="rId12"/>
    <p:sldId id="330" r:id="rId13"/>
    <p:sldId id="265" r:id="rId14"/>
    <p:sldId id="273" r:id="rId15"/>
    <p:sldId id="275" r:id="rId16"/>
    <p:sldId id="343" r:id="rId17"/>
    <p:sldId id="335" r:id="rId18"/>
    <p:sldId id="277" r:id="rId19"/>
    <p:sldId id="283" r:id="rId20"/>
    <p:sldId id="285" r:id="rId21"/>
    <p:sldId id="344" r:id="rId22"/>
    <p:sldId id="341" r:id="rId23"/>
    <p:sldId id="271" r:id="rId24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9FCFC"/>
    <a:srgbClr val="FCFCFC"/>
    <a:srgbClr val="800000"/>
    <a:srgbClr val="DBB378"/>
    <a:srgbClr val="EAEA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7" autoAdjust="0"/>
    <p:restoredTop sz="94617" autoAdjust="0"/>
  </p:normalViewPr>
  <p:slideViewPr>
    <p:cSldViewPr>
      <p:cViewPr varScale="1">
        <p:scale>
          <a:sx n="65" d="100"/>
          <a:sy n="65" d="100"/>
        </p:scale>
        <p:origin x="6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608" y="7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C1999-C142-4F12-A2D6-F03D6EFBEADC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4A9794-9BB1-460F-A4B3-BBC0841D8E9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Scooter &amp; Wheelchair Lifts </a:t>
          </a:r>
        </a:p>
      </dgm:t>
    </dgm:pt>
    <dgm:pt modelId="{A7225DC7-79EA-4B10-9F46-817F72644985}" type="parTrans" cxnId="{797A0445-F156-439B-B293-0DD49D5E96A4}">
      <dgm:prSet/>
      <dgm:spPr/>
      <dgm:t>
        <a:bodyPr/>
        <a:lstStyle/>
        <a:p>
          <a:endParaRPr lang="en-US"/>
        </a:p>
      </dgm:t>
    </dgm:pt>
    <dgm:pt modelId="{07167464-3C38-4322-B302-F95CF85C64AD}" type="sibTrans" cxnId="{797A0445-F156-439B-B293-0DD49D5E96A4}">
      <dgm:prSet/>
      <dgm:spPr/>
      <dgm:t>
        <a:bodyPr/>
        <a:lstStyle/>
        <a:p>
          <a:endParaRPr lang="en-US"/>
        </a:p>
      </dgm:t>
    </dgm:pt>
    <dgm:pt modelId="{AF2ACA5D-E867-4731-B97E-F3423212D16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Mobility Seating</a:t>
          </a:r>
        </a:p>
      </dgm:t>
    </dgm:pt>
    <dgm:pt modelId="{B9727A86-3291-4B92-9B4F-7378DF0179AF}" type="parTrans" cxnId="{DECD6203-B94A-47AC-AF45-746DA3903A33}">
      <dgm:prSet/>
      <dgm:spPr/>
      <dgm:t>
        <a:bodyPr/>
        <a:lstStyle/>
        <a:p>
          <a:endParaRPr lang="en-US"/>
        </a:p>
      </dgm:t>
    </dgm:pt>
    <dgm:pt modelId="{C379BD91-04D2-42CB-A3A6-05FCE5EB5412}" type="sibTrans" cxnId="{DECD6203-B94A-47AC-AF45-746DA3903A33}">
      <dgm:prSet/>
      <dgm:spPr/>
      <dgm:t>
        <a:bodyPr/>
        <a:lstStyle/>
        <a:p>
          <a:endParaRPr lang="en-US"/>
        </a:p>
      </dgm:t>
    </dgm:pt>
    <dgm:pt modelId="{D61FC2E5-B521-4DF7-A24F-BD47685F709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Lowered-floor minivans</a:t>
          </a:r>
        </a:p>
      </dgm:t>
    </dgm:pt>
    <dgm:pt modelId="{6B7D87CD-EA9F-4128-BA06-2D76D9F2C898}" type="parTrans" cxnId="{0A023980-B0E1-4B37-ADEB-1561666409B2}">
      <dgm:prSet/>
      <dgm:spPr/>
      <dgm:t>
        <a:bodyPr/>
        <a:lstStyle/>
        <a:p>
          <a:endParaRPr lang="en-US"/>
        </a:p>
      </dgm:t>
    </dgm:pt>
    <dgm:pt modelId="{3913F9E7-4708-49F8-B2FC-F9935310112A}" type="sibTrans" cxnId="{0A023980-B0E1-4B37-ADEB-1561666409B2}">
      <dgm:prSet/>
      <dgm:spPr/>
      <dgm:t>
        <a:bodyPr/>
        <a:lstStyle/>
        <a:p>
          <a:endParaRPr lang="en-US"/>
        </a:p>
      </dgm:t>
    </dgm:pt>
    <dgm:pt modelId="{D623629D-921E-4684-8828-BEC5C66D123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Full-size vans</a:t>
          </a:r>
        </a:p>
      </dgm:t>
    </dgm:pt>
    <dgm:pt modelId="{3CB69FC4-3C66-481F-98B7-F0C3DD81558D}" type="parTrans" cxnId="{8ADB608A-9BD6-4D45-83A5-E63B6E9E37B0}">
      <dgm:prSet/>
      <dgm:spPr/>
      <dgm:t>
        <a:bodyPr/>
        <a:lstStyle/>
        <a:p>
          <a:endParaRPr lang="en-US"/>
        </a:p>
      </dgm:t>
    </dgm:pt>
    <dgm:pt modelId="{D7EE6FFA-D285-4AE4-AD1D-E7FB35A1135C}" type="sibTrans" cxnId="{8ADB608A-9BD6-4D45-83A5-E63B6E9E37B0}">
      <dgm:prSet/>
      <dgm:spPr/>
      <dgm:t>
        <a:bodyPr/>
        <a:lstStyle/>
        <a:p>
          <a:endParaRPr lang="en-US"/>
        </a:p>
      </dgm:t>
    </dgm:pt>
    <dgm:pt modelId="{B79973FA-2585-48BE-B602-67F751B4CDA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Truck Conversions</a:t>
          </a:r>
        </a:p>
      </dgm:t>
    </dgm:pt>
    <dgm:pt modelId="{5D2873B5-73CB-4A28-A06E-E8A30B59F6D3}" type="parTrans" cxnId="{04051C15-3CA8-4E6A-BC03-272CD9157BEF}">
      <dgm:prSet/>
      <dgm:spPr/>
      <dgm:t>
        <a:bodyPr/>
        <a:lstStyle/>
        <a:p>
          <a:endParaRPr lang="en-US"/>
        </a:p>
      </dgm:t>
    </dgm:pt>
    <dgm:pt modelId="{59DFEEF3-C1B1-44AA-89E6-99A02683424E}" type="sibTrans" cxnId="{04051C15-3CA8-4E6A-BC03-272CD9157BEF}">
      <dgm:prSet/>
      <dgm:spPr/>
      <dgm:t>
        <a:bodyPr/>
        <a:lstStyle/>
        <a:p>
          <a:endParaRPr lang="en-US"/>
        </a:p>
      </dgm:t>
    </dgm:pt>
    <dgm:pt modelId="{B779FF3C-08C1-477C-8232-03D41F3ED91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Driving controls </a:t>
          </a:r>
        </a:p>
      </dgm:t>
    </dgm:pt>
    <dgm:pt modelId="{E66A4053-8FA9-4903-95BB-16616563083C}" type="parTrans" cxnId="{E2D48A5D-E9C3-4904-8C3A-1CFA3BDBF227}">
      <dgm:prSet/>
      <dgm:spPr/>
      <dgm:t>
        <a:bodyPr/>
        <a:lstStyle/>
        <a:p>
          <a:endParaRPr lang="en-US"/>
        </a:p>
      </dgm:t>
    </dgm:pt>
    <dgm:pt modelId="{78328431-41D4-4D53-9741-52B689E5812F}" type="sibTrans" cxnId="{E2D48A5D-E9C3-4904-8C3A-1CFA3BDBF227}">
      <dgm:prSet/>
      <dgm:spPr/>
      <dgm:t>
        <a:bodyPr/>
        <a:lstStyle/>
        <a:p>
          <a:endParaRPr lang="en-US"/>
        </a:p>
      </dgm:t>
    </dgm:pt>
    <dgm:pt modelId="{5344EDCE-9DBA-49BE-8DA0-78EFA0CAECE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Lock down devices</a:t>
          </a:r>
        </a:p>
      </dgm:t>
    </dgm:pt>
    <dgm:pt modelId="{66CC0D62-2245-457A-AD67-EE9E366FAA91}" type="parTrans" cxnId="{9ACF91EB-F8F6-4A0C-94A0-4CE2E4AD235A}">
      <dgm:prSet/>
      <dgm:spPr/>
      <dgm:t>
        <a:bodyPr/>
        <a:lstStyle/>
        <a:p>
          <a:endParaRPr lang="en-US"/>
        </a:p>
      </dgm:t>
    </dgm:pt>
    <dgm:pt modelId="{BC77E209-315E-46A6-ABE5-2D25F371F5F7}" type="sibTrans" cxnId="{9ACF91EB-F8F6-4A0C-94A0-4CE2E4AD235A}">
      <dgm:prSet/>
      <dgm:spPr/>
      <dgm:t>
        <a:bodyPr/>
        <a:lstStyle/>
        <a:p>
          <a:endParaRPr lang="en-US"/>
        </a:p>
      </dgm:t>
    </dgm:pt>
    <dgm:pt modelId="{C11B417A-5EAF-486C-BB83-B1A529D4B1D9}" type="pres">
      <dgm:prSet presAssocID="{845C1999-C142-4F12-A2D6-F03D6EFBEA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502D1-83D4-4F49-A50E-79F0C808057E}" type="pres">
      <dgm:prSet presAssocID="{F24A9794-9BB1-460F-A4B3-BBC0841D8E9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F1F5-F7DD-4961-BEA2-28FCBB7BCAAF}" type="pres">
      <dgm:prSet presAssocID="{07167464-3C38-4322-B302-F95CF85C64AD}" presName="sibTrans" presStyleCnt="0"/>
      <dgm:spPr/>
    </dgm:pt>
    <dgm:pt modelId="{92F6F5EE-F8E6-4432-9578-AA8514960609}" type="pres">
      <dgm:prSet presAssocID="{AF2ACA5D-E867-4731-B97E-F3423212D16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C6115-45DC-415F-98A9-82E363E89EAC}" type="pres">
      <dgm:prSet presAssocID="{C379BD91-04D2-42CB-A3A6-05FCE5EB5412}" presName="sibTrans" presStyleCnt="0"/>
      <dgm:spPr/>
    </dgm:pt>
    <dgm:pt modelId="{F44B1057-0E92-4390-A3DF-45B321146F9E}" type="pres">
      <dgm:prSet presAssocID="{D61FC2E5-B521-4DF7-A24F-BD47685F709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6BEA-1A36-41F3-B07B-13DA39947D0E}" type="pres">
      <dgm:prSet presAssocID="{3913F9E7-4708-49F8-B2FC-F9935310112A}" presName="sibTrans" presStyleCnt="0"/>
      <dgm:spPr/>
    </dgm:pt>
    <dgm:pt modelId="{8D9A8B6D-7D87-414E-A511-159726DB17FE}" type="pres">
      <dgm:prSet presAssocID="{D623629D-921E-4684-8828-BEC5C66D123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EED53-5ADA-41B5-B66F-FC73BB13A6A0}" type="pres">
      <dgm:prSet presAssocID="{D7EE6FFA-D285-4AE4-AD1D-E7FB35A1135C}" presName="sibTrans" presStyleCnt="0"/>
      <dgm:spPr/>
    </dgm:pt>
    <dgm:pt modelId="{553B850E-A731-44F8-A142-3069BBB6DD8D}" type="pres">
      <dgm:prSet presAssocID="{B79973FA-2585-48BE-B602-67F751B4CDA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75C1A-B1A7-46B1-9813-DF077AF983EF}" type="pres">
      <dgm:prSet presAssocID="{59DFEEF3-C1B1-44AA-89E6-99A02683424E}" presName="sibTrans" presStyleCnt="0"/>
      <dgm:spPr/>
    </dgm:pt>
    <dgm:pt modelId="{3AD04159-5C5B-4FF9-A733-7750A224B488}" type="pres">
      <dgm:prSet presAssocID="{B779FF3C-08C1-477C-8232-03D41F3ED91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7ADA0-28F5-4D64-807B-9D3E72614CF6}" type="pres">
      <dgm:prSet presAssocID="{78328431-41D4-4D53-9741-52B689E5812F}" presName="sibTrans" presStyleCnt="0"/>
      <dgm:spPr/>
    </dgm:pt>
    <dgm:pt modelId="{24FBFD57-A3BE-4B2D-A1DB-19A0A9754A11}" type="pres">
      <dgm:prSet presAssocID="{5344EDCE-9DBA-49BE-8DA0-78EFA0CAECE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60E18-E4E5-4648-B189-1ED161CDF06F}" type="presOf" srcId="{B79973FA-2585-48BE-B602-67F751B4CDAB}" destId="{553B850E-A731-44F8-A142-3069BBB6DD8D}" srcOrd="0" destOrd="0" presId="urn:microsoft.com/office/officeart/2005/8/layout/default"/>
    <dgm:cxn modelId="{797A0445-F156-439B-B293-0DD49D5E96A4}" srcId="{845C1999-C142-4F12-A2D6-F03D6EFBEADC}" destId="{F24A9794-9BB1-460F-A4B3-BBC0841D8E9E}" srcOrd="0" destOrd="0" parTransId="{A7225DC7-79EA-4B10-9F46-817F72644985}" sibTransId="{07167464-3C38-4322-B302-F95CF85C64AD}"/>
    <dgm:cxn modelId="{DECD6203-B94A-47AC-AF45-746DA3903A33}" srcId="{845C1999-C142-4F12-A2D6-F03D6EFBEADC}" destId="{AF2ACA5D-E867-4731-B97E-F3423212D165}" srcOrd="1" destOrd="0" parTransId="{B9727A86-3291-4B92-9B4F-7378DF0179AF}" sibTransId="{C379BD91-04D2-42CB-A3A6-05FCE5EB5412}"/>
    <dgm:cxn modelId="{EB39B052-83A9-40FB-8D18-4EA5D86F4D9A}" type="presOf" srcId="{F24A9794-9BB1-460F-A4B3-BBC0841D8E9E}" destId="{30F502D1-83D4-4F49-A50E-79F0C808057E}" srcOrd="0" destOrd="0" presId="urn:microsoft.com/office/officeart/2005/8/layout/default"/>
    <dgm:cxn modelId="{9ACF91EB-F8F6-4A0C-94A0-4CE2E4AD235A}" srcId="{845C1999-C142-4F12-A2D6-F03D6EFBEADC}" destId="{5344EDCE-9DBA-49BE-8DA0-78EFA0CAECE9}" srcOrd="6" destOrd="0" parTransId="{66CC0D62-2245-457A-AD67-EE9E366FAA91}" sibTransId="{BC77E209-315E-46A6-ABE5-2D25F371F5F7}"/>
    <dgm:cxn modelId="{E4D22DBC-2F82-492F-83F0-F2DE3F9B1A64}" type="presOf" srcId="{845C1999-C142-4F12-A2D6-F03D6EFBEADC}" destId="{C11B417A-5EAF-486C-BB83-B1A529D4B1D9}" srcOrd="0" destOrd="0" presId="urn:microsoft.com/office/officeart/2005/8/layout/default"/>
    <dgm:cxn modelId="{CFC1B05D-82CB-44C1-BAE4-F6C78BF264D0}" type="presOf" srcId="{AF2ACA5D-E867-4731-B97E-F3423212D165}" destId="{92F6F5EE-F8E6-4432-9578-AA8514960609}" srcOrd="0" destOrd="0" presId="urn:microsoft.com/office/officeart/2005/8/layout/default"/>
    <dgm:cxn modelId="{D62B7D83-D563-4728-8B3C-F6EADE11B92A}" type="presOf" srcId="{B779FF3C-08C1-477C-8232-03D41F3ED910}" destId="{3AD04159-5C5B-4FF9-A733-7750A224B488}" srcOrd="0" destOrd="0" presId="urn:microsoft.com/office/officeart/2005/8/layout/default"/>
    <dgm:cxn modelId="{E2D48A5D-E9C3-4904-8C3A-1CFA3BDBF227}" srcId="{845C1999-C142-4F12-A2D6-F03D6EFBEADC}" destId="{B779FF3C-08C1-477C-8232-03D41F3ED910}" srcOrd="5" destOrd="0" parTransId="{E66A4053-8FA9-4903-95BB-16616563083C}" sibTransId="{78328431-41D4-4D53-9741-52B689E5812F}"/>
    <dgm:cxn modelId="{8ADB608A-9BD6-4D45-83A5-E63B6E9E37B0}" srcId="{845C1999-C142-4F12-A2D6-F03D6EFBEADC}" destId="{D623629D-921E-4684-8828-BEC5C66D1234}" srcOrd="3" destOrd="0" parTransId="{3CB69FC4-3C66-481F-98B7-F0C3DD81558D}" sibTransId="{D7EE6FFA-D285-4AE4-AD1D-E7FB35A1135C}"/>
    <dgm:cxn modelId="{0A023980-B0E1-4B37-ADEB-1561666409B2}" srcId="{845C1999-C142-4F12-A2D6-F03D6EFBEADC}" destId="{D61FC2E5-B521-4DF7-A24F-BD47685F709E}" srcOrd="2" destOrd="0" parTransId="{6B7D87CD-EA9F-4128-BA06-2D76D9F2C898}" sibTransId="{3913F9E7-4708-49F8-B2FC-F9935310112A}"/>
    <dgm:cxn modelId="{4B1CE61F-5FC9-41FB-885E-414027F73140}" type="presOf" srcId="{D61FC2E5-B521-4DF7-A24F-BD47685F709E}" destId="{F44B1057-0E92-4390-A3DF-45B321146F9E}" srcOrd="0" destOrd="0" presId="urn:microsoft.com/office/officeart/2005/8/layout/default"/>
    <dgm:cxn modelId="{F2F0186E-6F92-49B2-89FF-8BCA93078CB8}" type="presOf" srcId="{5344EDCE-9DBA-49BE-8DA0-78EFA0CAECE9}" destId="{24FBFD57-A3BE-4B2D-A1DB-19A0A9754A11}" srcOrd="0" destOrd="0" presId="urn:microsoft.com/office/officeart/2005/8/layout/default"/>
    <dgm:cxn modelId="{0EDC6F2F-412C-4316-A4E4-FEA76CF00D50}" type="presOf" srcId="{D623629D-921E-4684-8828-BEC5C66D1234}" destId="{8D9A8B6D-7D87-414E-A511-159726DB17FE}" srcOrd="0" destOrd="0" presId="urn:microsoft.com/office/officeart/2005/8/layout/default"/>
    <dgm:cxn modelId="{04051C15-3CA8-4E6A-BC03-272CD9157BEF}" srcId="{845C1999-C142-4F12-A2D6-F03D6EFBEADC}" destId="{B79973FA-2585-48BE-B602-67F751B4CDAB}" srcOrd="4" destOrd="0" parTransId="{5D2873B5-73CB-4A28-A06E-E8A30B59F6D3}" sibTransId="{59DFEEF3-C1B1-44AA-89E6-99A02683424E}"/>
    <dgm:cxn modelId="{4E151550-A22B-4273-A6F8-4B42B184E070}" type="presParOf" srcId="{C11B417A-5EAF-486C-BB83-B1A529D4B1D9}" destId="{30F502D1-83D4-4F49-A50E-79F0C808057E}" srcOrd="0" destOrd="0" presId="urn:microsoft.com/office/officeart/2005/8/layout/default"/>
    <dgm:cxn modelId="{8092595C-D7CD-46E8-B017-20CA913537C7}" type="presParOf" srcId="{C11B417A-5EAF-486C-BB83-B1A529D4B1D9}" destId="{5842F1F5-F7DD-4961-BEA2-28FCBB7BCAAF}" srcOrd="1" destOrd="0" presId="urn:microsoft.com/office/officeart/2005/8/layout/default"/>
    <dgm:cxn modelId="{8CCD817C-C619-4070-9845-2FD4E403CF75}" type="presParOf" srcId="{C11B417A-5EAF-486C-BB83-B1A529D4B1D9}" destId="{92F6F5EE-F8E6-4432-9578-AA8514960609}" srcOrd="2" destOrd="0" presId="urn:microsoft.com/office/officeart/2005/8/layout/default"/>
    <dgm:cxn modelId="{2D6EEE22-3E47-4120-BF23-248CC3CD451D}" type="presParOf" srcId="{C11B417A-5EAF-486C-BB83-B1A529D4B1D9}" destId="{28BC6115-45DC-415F-98A9-82E363E89EAC}" srcOrd="3" destOrd="0" presId="urn:microsoft.com/office/officeart/2005/8/layout/default"/>
    <dgm:cxn modelId="{54F8DB67-8124-4238-998B-C60F536C2E1F}" type="presParOf" srcId="{C11B417A-5EAF-486C-BB83-B1A529D4B1D9}" destId="{F44B1057-0E92-4390-A3DF-45B321146F9E}" srcOrd="4" destOrd="0" presId="urn:microsoft.com/office/officeart/2005/8/layout/default"/>
    <dgm:cxn modelId="{11A264BD-CC41-4FE7-A128-5EA3D6B0DA8E}" type="presParOf" srcId="{C11B417A-5EAF-486C-BB83-B1A529D4B1D9}" destId="{CC486BEA-1A36-41F3-B07B-13DA39947D0E}" srcOrd="5" destOrd="0" presId="urn:microsoft.com/office/officeart/2005/8/layout/default"/>
    <dgm:cxn modelId="{F673995E-DD05-4C86-9984-039B8DE23B97}" type="presParOf" srcId="{C11B417A-5EAF-486C-BB83-B1A529D4B1D9}" destId="{8D9A8B6D-7D87-414E-A511-159726DB17FE}" srcOrd="6" destOrd="0" presId="urn:microsoft.com/office/officeart/2005/8/layout/default"/>
    <dgm:cxn modelId="{84CCFD4D-093E-40A1-8B6F-E6639B1B1A8F}" type="presParOf" srcId="{C11B417A-5EAF-486C-BB83-B1A529D4B1D9}" destId="{08BEED53-5ADA-41B5-B66F-FC73BB13A6A0}" srcOrd="7" destOrd="0" presId="urn:microsoft.com/office/officeart/2005/8/layout/default"/>
    <dgm:cxn modelId="{D674867A-2987-429E-85A1-C6BBB6D31534}" type="presParOf" srcId="{C11B417A-5EAF-486C-BB83-B1A529D4B1D9}" destId="{553B850E-A731-44F8-A142-3069BBB6DD8D}" srcOrd="8" destOrd="0" presId="urn:microsoft.com/office/officeart/2005/8/layout/default"/>
    <dgm:cxn modelId="{F9409CC7-9A3D-4A96-9E68-1D5086BBDBC1}" type="presParOf" srcId="{C11B417A-5EAF-486C-BB83-B1A529D4B1D9}" destId="{71175C1A-B1A7-46B1-9813-DF077AF983EF}" srcOrd="9" destOrd="0" presId="urn:microsoft.com/office/officeart/2005/8/layout/default"/>
    <dgm:cxn modelId="{0C1E3B6D-5B94-4C4F-81BA-424BD4D6407C}" type="presParOf" srcId="{C11B417A-5EAF-486C-BB83-B1A529D4B1D9}" destId="{3AD04159-5C5B-4FF9-A733-7750A224B488}" srcOrd="10" destOrd="0" presId="urn:microsoft.com/office/officeart/2005/8/layout/default"/>
    <dgm:cxn modelId="{F7B65AB9-6B04-40D4-8D59-FC8ACDED6508}" type="presParOf" srcId="{C11B417A-5EAF-486C-BB83-B1A529D4B1D9}" destId="{BF87ADA0-28F5-4D64-807B-9D3E72614CF6}" srcOrd="11" destOrd="0" presId="urn:microsoft.com/office/officeart/2005/8/layout/default"/>
    <dgm:cxn modelId="{780AF7A2-D19D-41E6-B2C5-DBB6F5E21174}" type="presParOf" srcId="{C11B417A-5EAF-486C-BB83-B1A529D4B1D9}" destId="{24FBFD57-A3BE-4B2D-A1DB-19A0A9754A1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B91CA-AD5C-434A-911A-757D3153BBF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9142B2-0B3A-4206-92CE-E692281CF163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How much do vehicle adaptations cost?</a:t>
          </a:r>
        </a:p>
      </dgm:t>
    </dgm:pt>
    <dgm:pt modelId="{0C0A06BE-1E15-4EBB-8F88-26EEBF0538DA}" type="parTrans" cxnId="{FE9673CC-243F-476B-85D8-CCBB78BF2AA8}">
      <dgm:prSet/>
      <dgm:spPr/>
      <dgm:t>
        <a:bodyPr/>
        <a:lstStyle/>
        <a:p>
          <a:endParaRPr lang="en-US"/>
        </a:p>
      </dgm:t>
    </dgm:pt>
    <dgm:pt modelId="{08DC201D-272A-4597-94A6-70EE6E685E7C}" type="sibTrans" cxnId="{FE9673CC-243F-476B-85D8-CCBB78BF2AA8}">
      <dgm:prSet/>
      <dgm:spPr/>
      <dgm:t>
        <a:bodyPr/>
        <a:lstStyle/>
        <a:p>
          <a:endParaRPr lang="en-US"/>
        </a:p>
      </dgm:t>
    </dgm:pt>
    <dgm:pt modelId="{1A1983B3-AD71-42F3-ACA7-181F0F8ED2EA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Are there used equipment or vehicles available?</a:t>
          </a:r>
        </a:p>
      </dgm:t>
    </dgm:pt>
    <dgm:pt modelId="{95FEAA41-98A2-4D0F-BFDE-7D5C65FEB7A0}" type="parTrans" cxnId="{FB5BE0D1-F1E7-4D07-8FF0-F36AE8DD211F}">
      <dgm:prSet/>
      <dgm:spPr/>
      <dgm:t>
        <a:bodyPr/>
        <a:lstStyle/>
        <a:p>
          <a:endParaRPr lang="en-US"/>
        </a:p>
      </dgm:t>
    </dgm:pt>
    <dgm:pt modelId="{461674B2-AE20-4A79-ACF6-CF55C0A54FAD}" type="sibTrans" cxnId="{FB5BE0D1-F1E7-4D07-8FF0-F36AE8DD211F}">
      <dgm:prSet/>
      <dgm:spPr/>
      <dgm:t>
        <a:bodyPr/>
        <a:lstStyle/>
        <a:p>
          <a:endParaRPr lang="en-US"/>
        </a:p>
      </dgm:t>
    </dgm:pt>
    <dgm:pt modelId="{EEA03A0C-52DD-40E3-BB2F-F1CB28C6D152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Can you rent a wheelchair accessible van?</a:t>
          </a:r>
        </a:p>
      </dgm:t>
    </dgm:pt>
    <dgm:pt modelId="{D28B6673-6A58-4916-8B30-B5CAEFFDC88E}" type="parTrans" cxnId="{335B73BF-7383-44A8-A2F2-4FE8B43836DC}">
      <dgm:prSet/>
      <dgm:spPr/>
      <dgm:t>
        <a:bodyPr/>
        <a:lstStyle/>
        <a:p>
          <a:endParaRPr lang="en-US"/>
        </a:p>
      </dgm:t>
    </dgm:pt>
    <dgm:pt modelId="{3B463886-FF05-43B0-955D-EA081300D77B}" type="sibTrans" cxnId="{335B73BF-7383-44A8-A2F2-4FE8B43836DC}">
      <dgm:prSet/>
      <dgm:spPr/>
      <dgm:t>
        <a:bodyPr/>
        <a:lstStyle/>
        <a:p>
          <a:endParaRPr lang="en-US"/>
        </a:p>
      </dgm:t>
    </dgm:pt>
    <dgm:pt modelId="{D6C226AB-484C-4950-B3CF-33B47427F90A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How long does the process take?</a:t>
          </a:r>
        </a:p>
      </dgm:t>
      <dgm:extLst>
        <a:ext uri="{E40237B7-FDA0-4F09-8148-C483321AD2D9}">
          <dgm14:cNvPr xmlns:dgm14="http://schemas.microsoft.com/office/drawing/2010/diagram" id="0" name="" descr="Typical FAQs covered in this session"/>
        </a:ext>
      </dgm:extLst>
    </dgm:pt>
    <dgm:pt modelId="{20B95798-C731-4FC4-BBE9-D6777D0C6328}" type="parTrans" cxnId="{45350F5F-7F4B-4905-ADAE-12041A38A879}">
      <dgm:prSet/>
      <dgm:spPr/>
      <dgm:t>
        <a:bodyPr/>
        <a:lstStyle/>
        <a:p>
          <a:endParaRPr lang="en-US"/>
        </a:p>
      </dgm:t>
    </dgm:pt>
    <dgm:pt modelId="{85A86C90-99A9-4DAE-84EF-78412196D61B}" type="sibTrans" cxnId="{45350F5F-7F4B-4905-ADAE-12041A38A879}">
      <dgm:prSet/>
      <dgm:spPr/>
      <dgm:t>
        <a:bodyPr/>
        <a:lstStyle/>
        <a:p>
          <a:endParaRPr lang="en-US"/>
        </a:p>
      </dgm:t>
    </dgm:pt>
    <dgm:pt modelId="{A85E5699-D3B8-41FF-809D-7B48118E0A46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Does insurance cover vehicle modifications?</a:t>
          </a:r>
        </a:p>
      </dgm:t>
    </dgm:pt>
    <dgm:pt modelId="{E4542EBF-66FC-4C78-A364-35826155CF3F}" type="sibTrans" cxnId="{EDCD4C54-8E0A-43F2-B751-5307FCC2132C}">
      <dgm:prSet/>
      <dgm:spPr/>
      <dgm:t>
        <a:bodyPr/>
        <a:lstStyle/>
        <a:p>
          <a:endParaRPr lang="en-US"/>
        </a:p>
      </dgm:t>
    </dgm:pt>
    <dgm:pt modelId="{39FDE46A-14E0-4485-86F5-5DA4E70106E6}" type="parTrans" cxnId="{EDCD4C54-8E0A-43F2-B751-5307FCC2132C}">
      <dgm:prSet/>
      <dgm:spPr/>
      <dgm:t>
        <a:bodyPr/>
        <a:lstStyle/>
        <a:p>
          <a:endParaRPr lang="en-US"/>
        </a:p>
      </dgm:t>
    </dgm:pt>
    <dgm:pt modelId="{DA2F55BF-FDCB-4116-A169-0CB18ADE9646}" type="pres">
      <dgm:prSet presAssocID="{334B91CA-AD5C-434A-911A-757D3153B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A86EE0-A9A1-4C98-9AD3-69D792E3F710}" type="pres">
      <dgm:prSet presAssocID="{A85E5699-D3B8-41FF-809D-7B48118E0A46}" presName="parentText" presStyleLbl="node1" presStyleIdx="0" presStyleCnt="5" custLinFactNeighborX="17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4F041-BDC1-48D7-A233-D0852C97FA6C}" type="pres">
      <dgm:prSet presAssocID="{E4542EBF-66FC-4C78-A364-35826155CF3F}" presName="spacer" presStyleCnt="0"/>
      <dgm:spPr/>
    </dgm:pt>
    <dgm:pt modelId="{D33B1141-CBC9-464B-BF2D-C0B4676268A5}" type="pres">
      <dgm:prSet presAssocID="{EE9142B2-0B3A-4206-92CE-E692281CF16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FF928-172B-4B9F-9924-1D7E6C6F7A97}" type="pres">
      <dgm:prSet presAssocID="{08DC201D-272A-4597-94A6-70EE6E685E7C}" presName="spacer" presStyleCnt="0"/>
      <dgm:spPr/>
    </dgm:pt>
    <dgm:pt modelId="{D850A0A1-1897-4B8C-AF83-07DA4DFB61BD}" type="pres">
      <dgm:prSet presAssocID="{1A1983B3-AD71-42F3-ACA7-181F0F8ED2E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EF908-5EF9-4656-80BF-85F35D999538}" type="pres">
      <dgm:prSet presAssocID="{461674B2-AE20-4A79-ACF6-CF55C0A54FAD}" presName="spacer" presStyleCnt="0"/>
      <dgm:spPr/>
    </dgm:pt>
    <dgm:pt modelId="{A0C0391D-438F-4D0E-BF48-3E034CD0902A}" type="pres">
      <dgm:prSet presAssocID="{EEA03A0C-52DD-40E3-BB2F-F1CB28C6D15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EC06D-2217-4698-BE90-8C4F41A1EE35}" type="pres">
      <dgm:prSet presAssocID="{3B463886-FF05-43B0-955D-EA081300D77B}" presName="spacer" presStyleCnt="0"/>
      <dgm:spPr/>
    </dgm:pt>
    <dgm:pt modelId="{EFDD6DC0-5EB0-44D2-BE57-F1A805B6CCC1}" type="pres">
      <dgm:prSet presAssocID="{D6C226AB-484C-4950-B3CF-33B47427F90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EA9D7-7FA2-452C-ADD1-62F618E288D4}" type="presOf" srcId="{1A1983B3-AD71-42F3-ACA7-181F0F8ED2EA}" destId="{D850A0A1-1897-4B8C-AF83-07DA4DFB61BD}" srcOrd="0" destOrd="0" presId="urn:microsoft.com/office/officeart/2005/8/layout/vList2"/>
    <dgm:cxn modelId="{FB5BE0D1-F1E7-4D07-8FF0-F36AE8DD211F}" srcId="{334B91CA-AD5C-434A-911A-757D3153BBFF}" destId="{1A1983B3-AD71-42F3-ACA7-181F0F8ED2EA}" srcOrd="2" destOrd="0" parTransId="{95FEAA41-98A2-4D0F-BFDE-7D5C65FEB7A0}" sibTransId="{461674B2-AE20-4A79-ACF6-CF55C0A54FAD}"/>
    <dgm:cxn modelId="{6820027A-0347-4C77-9A8C-1FE1FF7D4144}" type="presOf" srcId="{D6C226AB-484C-4950-B3CF-33B47427F90A}" destId="{EFDD6DC0-5EB0-44D2-BE57-F1A805B6CCC1}" srcOrd="0" destOrd="0" presId="urn:microsoft.com/office/officeart/2005/8/layout/vList2"/>
    <dgm:cxn modelId="{2D9D4D07-2448-46CE-9D7B-5F77615662AF}" type="presOf" srcId="{334B91CA-AD5C-434A-911A-757D3153BBFF}" destId="{DA2F55BF-FDCB-4116-A169-0CB18ADE9646}" srcOrd="0" destOrd="0" presId="urn:microsoft.com/office/officeart/2005/8/layout/vList2"/>
    <dgm:cxn modelId="{335B73BF-7383-44A8-A2F2-4FE8B43836DC}" srcId="{334B91CA-AD5C-434A-911A-757D3153BBFF}" destId="{EEA03A0C-52DD-40E3-BB2F-F1CB28C6D152}" srcOrd="3" destOrd="0" parTransId="{D28B6673-6A58-4916-8B30-B5CAEFFDC88E}" sibTransId="{3B463886-FF05-43B0-955D-EA081300D77B}"/>
    <dgm:cxn modelId="{6472CCF1-F476-485C-B0E2-EBECEE3500D6}" type="presOf" srcId="{EEA03A0C-52DD-40E3-BB2F-F1CB28C6D152}" destId="{A0C0391D-438F-4D0E-BF48-3E034CD0902A}" srcOrd="0" destOrd="0" presId="urn:microsoft.com/office/officeart/2005/8/layout/vList2"/>
    <dgm:cxn modelId="{2585C3C9-0213-43B0-B1C1-3E47D582884C}" type="presOf" srcId="{A85E5699-D3B8-41FF-809D-7B48118E0A46}" destId="{B7A86EE0-A9A1-4C98-9AD3-69D792E3F710}" srcOrd="0" destOrd="0" presId="urn:microsoft.com/office/officeart/2005/8/layout/vList2"/>
    <dgm:cxn modelId="{FE9673CC-243F-476B-85D8-CCBB78BF2AA8}" srcId="{334B91CA-AD5C-434A-911A-757D3153BBFF}" destId="{EE9142B2-0B3A-4206-92CE-E692281CF163}" srcOrd="1" destOrd="0" parTransId="{0C0A06BE-1E15-4EBB-8F88-26EEBF0538DA}" sibTransId="{08DC201D-272A-4597-94A6-70EE6E685E7C}"/>
    <dgm:cxn modelId="{14B03750-F931-45E7-B229-4EE7C557CBC4}" type="presOf" srcId="{EE9142B2-0B3A-4206-92CE-E692281CF163}" destId="{D33B1141-CBC9-464B-BF2D-C0B4676268A5}" srcOrd="0" destOrd="0" presId="urn:microsoft.com/office/officeart/2005/8/layout/vList2"/>
    <dgm:cxn modelId="{45350F5F-7F4B-4905-ADAE-12041A38A879}" srcId="{334B91CA-AD5C-434A-911A-757D3153BBFF}" destId="{D6C226AB-484C-4950-B3CF-33B47427F90A}" srcOrd="4" destOrd="0" parTransId="{20B95798-C731-4FC4-BBE9-D6777D0C6328}" sibTransId="{85A86C90-99A9-4DAE-84EF-78412196D61B}"/>
    <dgm:cxn modelId="{EDCD4C54-8E0A-43F2-B751-5307FCC2132C}" srcId="{334B91CA-AD5C-434A-911A-757D3153BBFF}" destId="{A85E5699-D3B8-41FF-809D-7B48118E0A46}" srcOrd="0" destOrd="0" parTransId="{39FDE46A-14E0-4485-86F5-5DA4E70106E6}" sibTransId="{E4542EBF-66FC-4C78-A364-35826155CF3F}"/>
    <dgm:cxn modelId="{CF9EB272-5F17-4714-93AA-93A3DA7E4AA0}" type="presParOf" srcId="{DA2F55BF-FDCB-4116-A169-0CB18ADE9646}" destId="{B7A86EE0-A9A1-4C98-9AD3-69D792E3F710}" srcOrd="0" destOrd="0" presId="urn:microsoft.com/office/officeart/2005/8/layout/vList2"/>
    <dgm:cxn modelId="{48302DEB-3808-44C9-9B26-42C60C0E0EDD}" type="presParOf" srcId="{DA2F55BF-FDCB-4116-A169-0CB18ADE9646}" destId="{3434F041-BDC1-48D7-A233-D0852C97FA6C}" srcOrd="1" destOrd="0" presId="urn:microsoft.com/office/officeart/2005/8/layout/vList2"/>
    <dgm:cxn modelId="{48077FEA-DFB6-4E96-BE4F-BFC0CB28D55D}" type="presParOf" srcId="{DA2F55BF-FDCB-4116-A169-0CB18ADE9646}" destId="{D33B1141-CBC9-464B-BF2D-C0B4676268A5}" srcOrd="2" destOrd="0" presId="urn:microsoft.com/office/officeart/2005/8/layout/vList2"/>
    <dgm:cxn modelId="{1A10CF91-E149-4A46-98AD-5453366F22A6}" type="presParOf" srcId="{DA2F55BF-FDCB-4116-A169-0CB18ADE9646}" destId="{822FF928-172B-4B9F-9924-1D7E6C6F7A97}" srcOrd="3" destOrd="0" presId="urn:microsoft.com/office/officeart/2005/8/layout/vList2"/>
    <dgm:cxn modelId="{15FD685F-0152-415E-BF5F-D776E1502169}" type="presParOf" srcId="{DA2F55BF-FDCB-4116-A169-0CB18ADE9646}" destId="{D850A0A1-1897-4B8C-AF83-07DA4DFB61BD}" srcOrd="4" destOrd="0" presId="urn:microsoft.com/office/officeart/2005/8/layout/vList2"/>
    <dgm:cxn modelId="{BEC6981B-C5BA-40FE-A529-0B8B054F3676}" type="presParOf" srcId="{DA2F55BF-FDCB-4116-A169-0CB18ADE9646}" destId="{C95EF908-5EF9-4656-80BF-85F35D999538}" srcOrd="5" destOrd="0" presId="urn:microsoft.com/office/officeart/2005/8/layout/vList2"/>
    <dgm:cxn modelId="{708FFEB4-20C9-4BEF-8979-9945F3D1AE2F}" type="presParOf" srcId="{DA2F55BF-FDCB-4116-A169-0CB18ADE9646}" destId="{A0C0391D-438F-4D0E-BF48-3E034CD0902A}" srcOrd="6" destOrd="0" presId="urn:microsoft.com/office/officeart/2005/8/layout/vList2"/>
    <dgm:cxn modelId="{2A82AAA5-966E-41B7-BEE3-38C7B41D1015}" type="presParOf" srcId="{DA2F55BF-FDCB-4116-A169-0CB18ADE9646}" destId="{657EC06D-2217-4698-BE90-8C4F41A1EE35}" srcOrd="7" destOrd="0" presId="urn:microsoft.com/office/officeart/2005/8/layout/vList2"/>
    <dgm:cxn modelId="{E9B9FACD-0A8E-4303-AD23-E00A57881855}" type="presParOf" srcId="{DA2F55BF-FDCB-4116-A169-0CB18ADE9646}" destId="{EFDD6DC0-5EB0-44D2-BE57-F1A805B6CC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502D1-83D4-4F49-A50E-79F0C808057E}">
      <dsp:nvSpPr>
        <dsp:cNvPr id="0" name=""/>
        <dsp:cNvSpPr/>
      </dsp:nvSpPr>
      <dsp:spPr>
        <a:xfrm>
          <a:off x="523938" y="1238"/>
          <a:ext cx="1789461" cy="107367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Scooter &amp; Wheelchair Lifts </a:t>
          </a:r>
        </a:p>
      </dsp:txBody>
      <dsp:txXfrm>
        <a:off x="523938" y="1238"/>
        <a:ext cx="1789461" cy="1073676"/>
      </dsp:txXfrm>
    </dsp:sp>
    <dsp:sp modelId="{92F6F5EE-F8E6-4432-9578-AA8514960609}">
      <dsp:nvSpPr>
        <dsp:cNvPr id="0" name=""/>
        <dsp:cNvSpPr/>
      </dsp:nvSpPr>
      <dsp:spPr>
        <a:xfrm>
          <a:off x="2492346" y="1238"/>
          <a:ext cx="1789461" cy="107367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Mobility Seating</a:t>
          </a:r>
        </a:p>
      </dsp:txBody>
      <dsp:txXfrm>
        <a:off x="2492346" y="1238"/>
        <a:ext cx="1789461" cy="1073676"/>
      </dsp:txXfrm>
    </dsp:sp>
    <dsp:sp modelId="{F44B1057-0E92-4390-A3DF-45B321146F9E}">
      <dsp:nvSpPr>
        <dsp:cNvPr id="0" name=""/>
        <dsp:cNvSpPr/>
      </dsp:nvSpPr>
      <dsp:spPr>
        <a:xfrm>
          <a:off x="4460753" y="1238"/>
          <a:ext cx="1789461" cy="107367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Lowered-floor minivans</a:t>
          </a:r>
        </a:p>
      </dsp:txBody>
      <dsp:txXfrm>
        <a:off x="4460753" y="1238"/>
        <a:ext cx="1789461" cy="1073676"/>
      </dsp:txXfrm>
    </dsp:sp>
    <dsp:sp modelId="{8D9A8B6D-7D87-414E-A511-159726DB17FE}">
      <dsp:nvSpPr>
        <dsp:cNvPr id="0" name=""/>
        <dsp:cNvSpPr/>
      </dsp:nvSpPr>
      <dsp:spPr>
        <a:xfrm>
          <a:off x="523938" y="1253861"/>
          <a:ext cx="1789461" cy="107367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Full-size vans</a:t>
          </a:r>
        </a:p>
      </dsp:txBody>
      <dsp:txXfrm>
        <a:off x="523938" y="1253861"/>
        <a:ext cx="1789461" cy="1073676"/>
      </dsp:txXfrm>
    </dsp:sp>
    <dsp:sp modelId="{553B850E-A731-44F8-A142-3069BBB6DD8D}">
      <dsp:nvSpPr>
        <dsp:cNvPr id="0" name=""/>
        <dsp:cNvSpPr/>
      </dsp:nvSpPr>
      <dsp:spPr>
        <a:xfrm>
          <a:off x="2492346" y="1253861"/>
          <a:ext cx="1789461" cy="107367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Truck Conversions</a:t>
          </a:r>
        </a:p>
      </dsp:txBody>
      <dsp:txXfrm>
        <a:off x="2492346" y="1253861"/>
        <a:ext cx="1789461" cy="1073676"/>
      </dsp:txXfrm>
    </dsp:sp>
    <dsp:sp modelId="{3AD04159-5C5B-4FF9-A733-7750A224B488}">
      <dsp:nvSpPr>
        <dsp:cNvPr id="0" name=""/>
        <dsp:cNvSpPr/>
      </dsp:nvSpPr>
      <dsp:spPr>
        <a:xfrm>
          <a:off x="4460753" y="1253861"/>
          <a:ext cx="1789461" cy="107367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Driving controls </a:t>
          </a:r>
        </a:p>
      </dsp:txBody>
      <dsp:txXfrm>
        <a:off x="4460753" y="1253861"/>
        <a:ext cx="1789461" cy="1073676"/>
      </dsp:txXfrm>
    </dsp:sp>
    <dsp:sp modelId="{24FBFD57-A3BE-4B2D-A1DB-19A0A9754A11}">
      <dsp:nvSpPr>
        <dsp:cNvPr id="0" name=""/>
        <dsp:cNvSpPr/>
      </dsp:nvSpPr>
      <dsp:spPr>
        <a:xfrm>
          <a:off x="2492346" y="2506484"/>
          <a:ext cx="1789461" cy="107367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Lock down devices</a:t>
          </a:r>
        </a:p>
      </dsp:txBody>
      <dsp:txXfrm>
        <a:off x="2492346" y="2506484"/>
        <a:ext cx="1789461" cy="1073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86EE0-A9A1-4C98-9AD3-69D792E3F710}">
      <dsp:nvSpPr>
        <dsp:cNvPr id="0" name=""/>
        <dsp:cNvSpPr/>
      </dsp:nvSpPr>
      <dsp:spPr>
        <a:xfrm>
          <a:off x="0" y="237756"/>
          <a:ext cx="6910748" cy="6587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Does insurance cover vehicle modifications?</a:t>
          </a:r>
        </a:p>
      </dsp:txBody>
      <dsp:txXfrm>
        <a:off x="32159" y="269915"/>
        <a:ext cx="6846430" cy="594465"/>
      </dsp:txXfrm>
    </dsp:sp>
    <dsp:sp modelId="{D33B1141-CBC9-464B-BF2D-C0B4676268A5}">
      <dsp:nvSpPr>
        <dsp:cNvPr id="0" name=""/>
        <dsp:cNvSpPr/>
      </dsp:nvSpPr>
      <dsp:spPr>
        <a:xfrm>
          <a:off x="0" y="977179"/>
          <a:ext cx="6910748" cy="6587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How much do vehicle adaptations cost?</a:t>
          </a:r>
        </a:p>
      </dsp:txBody>
      <dsp:txXfrm>
        <a:off x="32159" y="1009338"/>
        <a:ext cx="6846430" cy="594465"/>
      </dsp:txXfrm>
    </dsp:sp>
    <dsp:sp modelId="{D850A0A1-1897-4B8C-AF83-07DA4DFB61BD}">
      <dsp:nvSpPr>
        <dsp:cNvPr id="0" name=""/>
        <dsp:cNvSpPr/>
      </dsp:nvSpPr>
      <dsp:spPr>
        <a:xfrm>
          <a:off x="0" y="1716602"/>
          <a:ext cx="6910748" cy="6587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Are there used equipment or vehicles available?</a:t>
          </a:r>
        </a:p>
      </dsp:txBody>
      <dsp:txXfrm>
        <a:off x="32159" y="1748761"/>
        <a:ext cx="6846430" cy="594465"/>
      </dsp:txXfrm>
    </dsp:sp>
    <dsp:sp modelId="{A0C0391D-438F-4D0E-BF48-3E034CD0902A}">
      <dsp:nvSpPr>
        <dsp:cNvPr id="0" name=""/>
        <dsp:cNvSpPr/>
      </dsp:nvSpPr>
      <dsp:spPr>
        <a:xfrm>
          <a:off x="0" y="2456026"/>
          <a:ext cx="6910748" cy="6587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Can you rent a wheelchair accessible van?</a:t>
          </a:r>
        </a:p>
      </dsp:txBody>
      <dsp:txXfrm>
        <a:off x="32159" y="2488185"/>
        <a:ext cx="6846430" cy="594465"/>
      </dsp:txXfrm>
    </dsp:sp>
    <dsp:sp modelId="{EFDD6DC0-5EB0-44D2-BE57-F1A805B6CCC1}">
      <dsp:nvSpPr>
        <dsp:cNvPr id="0" name=""/>
        <dsp:cNvSpPr/>
      </dsp:nvSpPr>
      <dsp:spPr>
        <a:xfrm>
          <a:off x="0" y="3195449"/>
          <a:ext cx="6910748" cy="6587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How long does the process take?</a:t>
          </a:r>
        </a:p>
      </dsp:txBody>
      <dsp:txXfrm>
        <a:off x="32159" y="3227608"/>
        <a:ext cx="6846430" cy="59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C42E606-80F7-26ED-1BF8-A10178E278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2C0BF7F-C069-8F36-A7CA-4A0CEC437F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C91F1EA4-58CB-A4F9-C4CD-2DCBBE994B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09437CD9-37A5-D27B-80E9-FE5BD030B45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AB7EBF-29EF-4C1E-9D0C-0FA7D075E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1C05A4-6CF3-A183-213B-3DF0BB5672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6B1D559-592D-0F02-A076-89D76133FE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DE301DC-7D66-A03C-3DA3-0896AEBA0B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EAA33E6C-A69B-0C84-CEE5-FFF0D48E23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482" y="3330419"/>
            <a:ext cx="7435436" cy="315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F4E810C6-12F0-6DBF-F0C1-DD6CBD9396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4C4C27B7-0CA1-C063-D234-E704C2FA7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699CEC-78BC-40B1-9CBD-F8F92D2680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503CBF1-E7AD-BAB2-4DF5-9C8DF7DB4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70FBDB-6FD5-49B4-A1AA-D4A8CCECCC8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D89FBF5-BD3E-9452-E353-8D623FB6D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A05BAC3-2FC0-B9AD-AD5F-3121D431D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A2C9893-04B4-9C5B-D066-938C5AC8A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65BE62-003E-44E0-BC23-04B76B8CBF9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F9EE11F-D60D-337E-4C94-283A48166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43B581E-D77E-A2EE-41E5-6292D9848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4478883-5F06-E52E-3F43-D0F1AC07C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21CAAB-4D80-4060-A21E-67F09C8366DC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E62B65A-1A51-BDB5-C764-95114A690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7776903-2756-CA4C-93EA-EBAA167BE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1F64381-DC1A-0DDA-D7CE-AF91E5B77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E10127-2254-4E12-93D5-6FD962B98C5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87D6635-212E-B98E-F25E-1D0EBE47E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FB3DA45-ACC3-15C4-E7DF-BCFB48B1B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9E26C47-2D0A-5AC8-E55B-4DEFD17CC6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7DB6B9-01EB-4040-8E82-81D2EA10A9A9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53A272B-6DAA-805C-508D-ED527230A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738160C-09F7-A173-AF48-5A9146B19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EB68986-7987-C97B-BE4E-010B913BD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732178-BC2D-411D-A26E-2E3A97DF28DF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C327372-5E9E-1FA9-B3EE-46B39213E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DC44A65-7802-CF8F-55CD-32AA2DD5D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293127E-EAC0-BFFB-92DC-60B220CB6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325997-9FF6-4FB7-B878-01823572318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AB6DEEF-317B-4FE9-0748-40F4035C2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6115390-D4BF-DC39-8E54-D38843F2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8840905-EBAA-0230-AA38-DCAC1CE45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A0CCB1-F8AA-45D1-9C21-1DA7340C73F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1FA147D-CD69-0605-51B2-D17396A44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76DFB76-1280-D8DD-596D-8CBA49261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3D61975-7713-84DF-1695-F987BA18F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89C185-30F1-4FE6-AA53-940C02C9042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8AF6916-E6D4-008C-8833-8FC0EEE71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EC9191E-4951-68FC-695C-5B013CBAA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EAA6DDA-53EE-776D-17E0-E038A2343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BE8B59-42DE-4C05-8AC1-EDA6CC303DE5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CC916E2-B902-411C-057C-2F448216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F5D900C-C5A4-A0B1-DD6B-6E355AC2C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CE16EBC-E1FD-5470-EA6E-A6923D12C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15299B-1051-499A-969C-FC6E4D39FE1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317A3B2-051C-A76A-1DAC-60ED1D990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28908F4-C036-F7AF-F236-E4BBEEEDA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We provide solutions that help people achieve freedom and independence.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Accessible Transportation, Vans, etc.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</a:rPr>
              <a:t>Transports drivers or passengers that are seated in mobility devices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Lifts for scooters and power chairs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Mobility Devices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</a:rPr>
              <a:t>Hand controls, high tech driving controls, transfer seats, left foot gas pedals, etc.</a:t>
            </a:r>
          </a:p>
          <a:p>
            <a:pPr lvl="2" eaLnBrk="1" hangingPunct="1">
              <a:lnSpc>
                <a:spcPct val="85000"/>
              </a:lnSpc>
              <a:spcBef>
                <a:spcPct val="35000"/>
              </a:spcBef>
              <a:buFontTx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2" eaLnBrk="1" hangingPunct="1">
              <a:lnSpc>
                <a:spcPct val="85000"/>
              </a:lnSpc>
              <a:spcBef>
                <a:spcPct val="35000"/>
              </a:spcBef>
              <a:buFontTx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2" eaLnBrk="1" hangingPunct="1">
              <a:lnSpc>
                <a:spcPct val="85000"/>
              </a:lnSpc>
              <a:spcBef>
                <a:spcPct val="35000"/>
              </a:spcBef>
              <a:buFontTx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2" eaLnBrk="1" hangingPunct="1">
              <a:lnSpc>
                <a:spcPct val="85000"/>
              </a:lnSpc>
              <a:spcBef>
                <a:spcPct val="35000"/>
              </a:spcBef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Here at United Access – we go beyond that – we also help provide our customers with a community – work with accessible sports programs, etc to help our customers achieve not only transportation but the ability to do the things they love!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45C1E0BA-BB78-A5D4-8448-882D5937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9393" y="3405772"/>
            <a:ext cx="968245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"/>
              <a:t>Here at United Access – we go beyond that – we also help provide our customers with a community – work with accessible sports programs, etc to help our customers achieve not only transportation but the ability to do the things they love! 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2ADC69C-3D63-E93F-E2B4-AF5EBF99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9393" y="3405772"/>
            <a:ext cx="968245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"/>
              <a:t>Here at United Access – we go beyond that – we also help provide our customers with a community – work with accessible sports programs, etc to help our customers achieve not only transportation but the ability to do the things they love!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6C3E359-C3C0-0617-8A47-247B3A7DA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58F634-B843-4F13-81AE-341DEBC63942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4425CDD-D245-0036-2057-118E0FC86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0FD54EC-D801-C159-FB3A-339CA7D5B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D6C552A-7225-2FBA-9298-3F867863A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288F60-C778-4484-8535-108B6F344EE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8CEF1AF-5270-D647-E0AE-F01F65C94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E6E6076-1F44-788D-0C0E-484860716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D59C618-3AFA-176A-09F0-1D7FA7631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C4CE44-59E3-42EB-9419-9CBF62129EB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1AB0639-4336-2AE1-6799-CD4933A03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B66C643-2BF8-5899-4DD0-92353750C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C79B7A2-C07F-2AF5-24D1-24A8A9388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02623B-F10C-41F4-97C9-553E0A60DA86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417AF20-0079-76F5-3884-F7B6EA155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C02E0BD-45BC-CEFD-9E1B-F00E72A24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F206D76-318E-B3D2-AD24-847A8388A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EFB537-DC58-4B1D-BDCD-7ABEF9F0F16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EA9AD9C-D511-22DF-FC13-0686428D7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FD5259D-9870-7AB9-1432-DDB04C83C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10BD31B-CDFD-7772-2775-90F21634F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2A44DC-C5F6-4D44-BD13-6D894CB48D00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DFB0628-6F0C-5627-0D20-BD0A55A01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238D98B-FC07-E85A-DDFB-182A801D4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A7B243F-B946-CA10-3F29-83EA6D2B5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9AB156-EF4B-405C-92E5-558DFEE7562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7DD3F16-5A3F-379A-109E-7582EDFB8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7960BF4-6F78-FF4A-1941-59DD33010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23BDE6E-72CC-45CC-93C1-F189F07FE2B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8236-168A-4A16-BC66-ACFE0E5044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24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8236-168A-4A16-BC66-ACFE0E5044A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2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8236-168A-4A16-BC66-ACFE0E5044A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8236-168A-4A16-BC66-ACFE0E5044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93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8236-168A-4A16-BC66-ACFE0E5044A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2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8236-168A-4A16-BC66-ACFE0E5044A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5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8FD-541C-488B-B811-6CC18ECD02E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0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3D8-8245-4D40-A5FB-1A9F18EFAA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96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43EDF2-679D-5A2B-B53E-7539275A5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E636B16-E5A4-912F-5DC0-3746AC0A4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F3ED39-BF57-1D19-DB31-086F2039B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E3103-F967-4E7B-893E-35E7DC5E5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18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0AED85-C04B-B285-4C98-AB7D779A9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113132-97A3-E19F-1458-53F4840FA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9AB4A41-397B-9A36-E4FE-8A79717D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A0F11-9F01-4A23-B224-357280A27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77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26A-94EB-4B29-9068-ADA9A8A91A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0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BEB-BBDC-4729-90A3-8CDBB892A26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3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52A5-00C5-423C-9903-197C896C64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23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E47-14CB-4E84-AF23-A810300DB89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22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D27F-7A49-4874-B11F-5B1DC08CDEE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4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117-B176-4B2E-BC71-5A3F31CF18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6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990-C9CD-4332-8FEA-E530B92C0E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A9-298F-4594-BA43-C936C05923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858236-168A-4A16-BC66-ACFE0E5044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2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unability.com/unitedaccess/us/en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ve.Kinstler@unitedacces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915337"/>
            <a:ext cx="6146800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Vehicle Adaptations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3" name="Picture 5" descr="Bruno VSL-6900 Curb-Sider® with Power Telescoping Lift Head – Active .">
            <a:extLst>
              <a:ext uri="{FF2B5EF4-FFF2-40B4-BE49-F238E27FC236}">
                <a16:creationId xmlns:a16="http://schemas.microsoft.com/office/drawing/2014/main" id="{7214B7D4-51FD-96F2-5127-F2DB24F56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" y="80467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BraunAbility Chevy Traverse MXV - Creative Mobility Group">
            <a:extLst>
              <a:ext uri="{FF2B5EF4-FFF2-40B4-BE49-F238E27FC236}">
                <a16:creationId xmlns:a16="http://schemas.microsoft.com/office/drawing/2014/main" id="{E8F6F071-89DA-2566-0D87-F0A6CCF8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15246"/>
            <a:ext cx="2301010" cy="153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ighway driving with EMC-Digi controls - YouTube">
            <a:extLst>
              <a:ext uri="{FF2B5EF4-FFF2-40B4-BE49-F238E27FC236}">
                <a16:creationId xmlns:a16="http://schemas.microsoft.com/office/drawing/2014/main" id="{CFCEF4F0-61C3-4DC3-378E-8A924B9F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" y="4687484"/>
            <a:ext cx="213360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6599" y="2490135"/>
            <a:ext cx="4699001" cy="34449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Road to </a:t>
            </a:r>
            <a:r>
              <a:rPr lang="en-US" sz="2800" b="1" dirty="0" smtClean="0">
                <a:solidFill>
                  <a:schemeClr val="tx1"/>
                </a:solidFill>
              </a:rPr>
              <a:t>Independence</a:t>
            </a: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April 8, 2024</a:t>
            </a:r>
          </a:p>
          <a:p>
            <a:pPr lvl="0"/>
            <a:endParaRPr lang="en-US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Stephen </a:t>
            </a:r>
            <a:r>
              <a:rPr lang="en-US" sz="2800" dirty="0">
                <a:solidFill>
                  <a:schemeClr val="tx1"/>
                </a:solidFill>
              </a:rPr>
              <a:t>Kinstler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United Access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213907" y="-152400"/>
            <a:ext cx="6798734" cy="1303867"/>
          </a:xfrm>
        </p:spPr>
        <p:txBody>
          <a:bodyPr/>
          <a:lstStyle/>
          <a:p>
            <a:r>
              <a:rPr lang="en-US" dirty="0" smtClean="0"/>
              <a:t>Options for seat transfer</a:t>
            </a:r>
            <a:endParaRPr lang="en-US" dirty="0"/>
          </a:p>
        </p:txBody>
      </p:sp>
      <p:pic>
        <p:nvPicPr>
          <p:cNvPr id="12" name="Picture 4" descr="LINK - Adapt solutions">
            <a:extLst>
              <a:ext uri="{FF2B5EF4-FFF2-40B4-BE49-F238E27FC236}">
                <a16:creationId xmlns:a16="http://schemas.microsoft.com/office/drawing/2014/main" id="{24D54A66-FD25-F1E3-01E7-DE15C3544F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r="34720" b="-2"/>
          <a:stretch/>
        </p:blipFill>
        <p:spPr bwMode="auto">
          <a:xfrm>
            <a:off x="304801" y="133738"/>
            <a:ext cx="4191000" cy="5800337"/>
          </a:xfrm>
          <a:prstGeom prst="rect">
            <a:avLst/>
          </a:prstGeom>
          <a:noFill/>
          <a:ln w="57150" cmpd="thickThin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CF3B7-7B0A-1424-CC08-DC66FD08C43E}"/>
              </a:ext>
            </a:extLst>
          </p:cNvPr>
          <p:cNvSpPr txBox="1"/>
          <p:nvPr/>
        </p:nvSpPr>
        <p:spPr>
          <a:xfrm>
            <a:off x="304801" y="6019800"/>
            <a:ext cx="4571999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Link by Adapt Solutions</a:t>
            </a:r>
          </a:p>
        </p:txBody>
      </p:sp>
      <p:pic>
        <p:nvPicPr>
          <p:cNvPr id="13" name="Picture 2" descr="Turny Evo seat lift  by BraunAbility Europe">
            <a:extLst>
              <a:ext uri="{FF2B5EF4-FFF2-40B4-BE49-F238E27FC236}">
                <a16:creationId xmlns:a16="http://schemas.microsoft.com/office/drawing/2014/main" id="{347CC2C6-92DC-136F-6813-ED7E9E96B3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r="17549" b="1"/>
          <a:stretch/>
        </p:blipFill>
        <p:spPr bwMode="auto">
          <a:xfrm>
            <a:off x="4648200" y="133738"/>
            <a:ext cx="4155544" cy="5763139"/>
          </a:xfrm>
          <a:prstGeom prst="rect">
            <a:avLst/>
          </a:prstGeom>
          <a:noFill/>
          <a:ln w="57150" cmpd="thickThin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23A572-AB89-B9A2-FC52-F9CFE75220E8}"/>
              </a:ext>
            </a:extLst>
          </p:cNvPr>
          <p:cNvSpPr txBox="1"/>
          <p:nvPr/>
        </p:nvSpPr>
        <p:spPr>
          <a:xfrm>
            <a:off x="4648200" y="6019800"/>
            <a:ext cx="426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Turny</a:t>
            </a:r>
            <a:r>
              <a:rPr lang="en-US" dirty="0"/>
              <a:t> EVO by BraunAbility</a:t>
            </a:r>
          </a:p>
        </p:txBody>
      </p:sp>
    </p:spTree>
    <p:extLst>
      <p:ext uri="{BB962C8B-B14F-4D97-AF65-F5344CB8AC3E}">
        <p14:creationId xmlns:p14="http://schemas.microsoft.com/office/powerpoint/2010/main" val="23464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AA21-EFD1-C1D5-F6FF-75637876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1295400"/>
            <a:ext cx="6798734" cy="92380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does a wheelchair accessible minivan differ from a standard minivan?</a:t>
            </a:r>
            <a:b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336688E4-98AE-986E-C64A-CB6DC549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772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A lowered-floor (10 to 14 inches) increases door opening height, creating ease of entry for wheelchair users and greater interior height inside the vehicle.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Removable Driver and Front Passenger seats.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Multiple positioning options for comfort (Driver, Passenger, middle area position).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Middle row seats are removed for  interior maneuverability.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A power kneeling system decreases ramp angle to allow a smooth transition upon entry and exit of vehicle.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One-touch entry system.</a:t>
            </a:r>
          </a:p>
          <a:p>
            <a:pPr>
              <a:buFontTx/>
              <a:buChar char="•"/>
              <a:defRPr/>
            </a:pP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15BB5EFF-70A7-A9AA-9B24-25B55CD4E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Lowered-Floor Minivan </a:t>
            </a:r>
            <a:b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Side-entry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353A8736-ED12-7E1C-854B-DE1E81B476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5239" y="4774838"/>
            <a:ext cx="40386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/>
              <a:t>	Foldout Ramp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F7E0E95-4D20-AC4A-5D1F-D68561C4D8A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4771893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800" dirty="0" err="1"/>
              <a:t>Infloor</a:t>
            </a:r>
            <a:r>
              <a:rPr lang="en-US" altLang="en-US" sz="2800" dirty="0"/>
              <a:t> Ramp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3074" name="Picture 2" descr="Check Out BraunAbility's Toyota Sienna Hybrid In-Floor Wheelchair Van">
            <a:extLst>
              <a:ext uri="{FF2B5EF4-FFF2-40B4-BE49-F238E27FC236}">
                <a16:creationId xmlns:a16="http://schemas.microsoft.com/office/drawing/2014/main" id="{7CE45547-77C3-2FBC-EC78-0A94A8D7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2" y="2803060"/>
            <a:ext cx="3810000" cy="19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22 Chrysler Pacifica | BraunAbility Chrysler Foldout XT | A&amp;J Mobility">
            <a:extLst>
              <a:ext uri="{FF2B5EF4-FFF2-40B4-BE49-F238E27FC236}">
                <a16:creationId xmlns:a16="http://schemas.microsoft.com/office/drawing/2014/main" id="{F7CBD3B3-1355-0C19-6571-4AB4AEDC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8" y="2803059"/>
            <a:ext cx="3610122" cy="19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3689-E5D6-D3F9-5307-F5588131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Wheelchair Accessible Minivan Advantages &amp; Disadvantages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6D4E1-9C60-6B99-7171-88AC286E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466743"/>
            <a:ext cx="2423160" cy="5762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Benefits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B8B33541-D7FB-D60E-F337-EAB857BBF52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85800" y="3234795"/>
            <a:ext cx="2914228" cy="2706624"/>
          </a:xfrm>
        </p:spPr>
        <p:txBody>
          <a:bodyPr>
            <a:normAutofit fontScale="85000" lnSpcReduction="10000"/>
          </a:bodyPr>
          <a:lstStyle/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ride or drive from your wheelchair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Flexible seating arrangements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Long-term Solution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Resale opportunity</a:t>
            </a:r>
          </a:p>
          <a:p>
            <a:pPr algn="ctr" eaLnBrk="1" hangingPunct="1"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2E563-A50C-DF22-AD86-46CD69367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73042" y="2466743"/>
            <a:ext cx="3337560" cy="5762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Compromises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76B6450E-4FDC-CA8A-1D5F-3EFFAD775DE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Vehicle Selection Limitations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Limited Passenger Capacity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Limited towing options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all-wheel drive options*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Expense</a:t>
            </a:r>
          </a:p>
          <a:p>
            <a:pPr lvl="1" eaLnBrk="1" hangingPunct="1">
              <a:defRPr/>
            </a:pPr>
            <a:endParaRPr lang="en-US" sz="21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10">
            <a:extLst>
              <a:ext uri="{FF2B5EF4-FFF2-40B4-BE49-F238E27FC236}">
                <a16:creationId xmlns:a16="http://schemas.microsoft.com/office/drawing/2014/main" id="{CE5F2976-85AD-34FF-6AE8-EBB656D05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Full-Size Van Adaptations Available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1BD4822-B538-0985-BCED-7019BE60D8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866" y="2362200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  <a:defRPr/>
            </a:pPr>
            <a:endParaRPr lang="en-US" sz="1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  <a:defRPr/>
            </a:pPr>
            <a:endParaRPr lang="en-US" sz="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lowered-floor to increase door opening height and interior height for wheelchair users.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Raised Roof to increase interior height.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9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Raised Door to increase door opening height.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9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Door operators and Lift to accommodate an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occupied wheelchair.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9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seats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FD2E-6795-7680-5605-660E26F2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Full Size Van Advantages &amp; Disadvantages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E8AF6-4609-8527-E1D1-8E83B9AB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608" y="2412344"/>
            <a:ext cx="3337560" cy="5762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Benefits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B0769C6-FC08-86F8-DD2F-4670C8A85A7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2988606"/>
            <a:ext cx="3337560" cy="3183594"/>
          </a:xfrm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customizations possible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Additional storage areas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costs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Towing Capabilities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Weight Capacity 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B709F-4E17-6F1C-F179-0B42B7F1E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6800" y="2412344"/>
            <a:ext cx="3337560" cy="5762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Compromises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BA6B0C57-BF8B-14EB-EA0C-BD19541C67C2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191000" y="2988606"/>
            <a:ext cx="3886200" cy="2040594"/>
          </a:xfrm>
        </p:spPr>
        <p:txBody>
          <a:bodyPr>
            <a:normAutofit fontScale="70000" lnSpcReduction="200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9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mileage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9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Maneuverability &amp; Parking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9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 </a:t>
            </a:r>
            <a:r>
              <a:rPr lang="en-US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29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entry/egress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9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Customizations can be expensive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9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 of a re-sale market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2413000" y="-135720"/>
            <a:ext cx="3556000" cy="532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4098" name="Picture 2" descr="♿ Dodge ProMaster Tempest X | Full-Size Wheelchair Van Conversion | New ...">
            <a:extLst>
              <a:ext uri="{FF2B5EF4-FFF2-40B4-BE49-F238E27FC236}">
                <a16:creationId xmlns:a16="http://schemas.microsoft.com/office/drawing/2014/main" id="{1F3D1D92-7CF0-3827-5321-F83F1F81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5720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d Transit Wheelchair Vans | Handicap and Gurney Accessible">
            <a:extLst>
              <a:ext uri="{FF2B5EF4-FFF2-40B4-BE49-F238E27FC236}">
                <a16:creationId xmlns:a16="http://schemas.microsoft.com/office/drawing/2014/main" id="{74576B52-BB5A-4992-9CA2-142AAB4D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3" y="3654425"/>
            <a:ext cx="377386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24AAD-7AD6-8588-CB67-A2A2DD768046}"/>
              </a:ext>
            </a:extLst>
          </p:cNvPr>
          <p:cNvSpPr txBox="1"/>
          <p:nvPr/>
        </p:nvSpPr>
        <p:spPr>
          <a:xfrm>
            <a:off x="762000" y="65526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Entry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028FF-2087-1E08-CCB0-69B1BA2694DA}"/>
              </a:ext>
            </a:extLst>
          </p:cNvPr>
          <p:cNvSpPr txBox="1"/>
          <p:nvPr/>
        </p:nvSpPr>
        <p:spPr>
          <a:xfrm>
            <a:off x="4728607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 Entry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FCBEF-47DB-F6B3-DD3D-2F17E17A4B9B}"/>
              </a:ext>
            </a:extLst>
          </p:cNvPr>
          <p:cNvSpPr txBox="1"/>
          <p:nvPr/>
        </p:nvSpPr>
        <p:spPr>
          <a:xfrm>
            <a:off x="5410200" y="773668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Chassis: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Ford Transit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Ram </a:t>
            </a:r>
            <a:r>
              <a:rPr lang="en-US" sz="2000" dirty="0" err="1"/>
              <a:t>Promaster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Mercedes Sprinter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DA740-8D73-B275-7AF6-616B2FFDEDDF}"/>
              </a:ext>
            </a:extLst>
          </p:cNvPr>
          <p:cNvSpPr txBox="1"/>
          <p:nvPr/>
        </p:nvSpPr>
        <p:spPr>
          <a:xfrm>
            <a:off x="762000" y="3961437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Standard Top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High Top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Standard Wheelbase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Extended Wheelbase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Conversion Vans</a:t>
            </a:r>
          </a:p>
        </p:txBody>
      </p:sp>
    </p:spTree>
    <p:extLst>
      <p:ext uri="{BB962C8B-B14F-4D97-AF65-F5344CB8AC3E}">
        <p14:creationId xmlns:p14="http://schemas.microsoft.com/office/powerpoint/2010/main" val="23997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Additional Vehicle Modifications</a:t>
            </a:r>
            <a:b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(Truck Conversions)</a:t>
            </a:r>
            <a:endParaRPr lang="en-US" dirty="0"/>
          </a:p>
        </p:txBody>
      </p:sp>
      <p:pic>
        <p:nvPicPr>
          <p:cNvPr id="5122" name="Picture 2" descr="ATC Photo Gallery">
            <a:extLst>
              <a:ext uri="{FF2B5EF4-FFF2-40B4-BE49-F238E27FC236}">
                <a16:creationId xmlns:a16="http://schemas.microsoft.com/office/drawing/2014/main" id="{70D83D4F-6BEB-C1D9-F8D9-9EEB5CD6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0989"/>
            <a:ext cx="3692475" cy="20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10">
            <a:extLst>
              <a:ext uri="{FF2B5EF4-FFF2-40B4-BE49-F238E27FC236}">
                <a16:creationId xmlns:a16="http://schemas.microsoft.com/office/drawing/2014/main" id="{D8DD4587-45DC-6CA1-8797-982054E15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37" y="4114801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ATC Conversions</a:t>
            </a:r>
          </a:p>
        </p:txBody>
      </p:sp>
      <p:pic>
        <p:nvPicPr>
          <p:cNvPr id="5124" name="Picture 4" descr="harmar wheelchair lift for truck - Solomon Renteria">
            <a:extLst>
              <a:ext uri="{FF2B5EF4-FFF2-40B4-BE49-F238E27FC236}">
                <a16:creationId xmlns:a16="http://schemas.microsoft.com/office/drawing/2014/main" id="{AF2824BB-AD9D-1183-81C1-AD11A2C6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86131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FB6A8882-5FF3-14E3-6644-953C4A47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625830"/>
            <a:ext cx="213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Access a Top Pickup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0133"/>
            <a:ext cx="6798735" cy="13038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Additional Vehicle Modifications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81" name="Picture 9" descr="bobcat">
            <a:extLst>
              <a:ext uri="{FF2B5EF4-FFF2-40B4-BE49-F238E27FC236}">
                <a16:creationId xmlns:a16="http://schemas.microsoft.com/office/drawing/2014/main" id="{6898FF9A-70F7-E9B6-4552-B480AE4A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mule 1">
            <a:extLst>
              <a:ext uri="{FF2B5EF4-FFF2-40B4-BE49-F238E27FC236}">
                <a16:creationId xmlns:a16="http://schemas.microsoft.com/office/drawing/2014/main" id="{BC7BACBD-F6DE-F8CC-CD22-807E31A2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528" y="3886199"/>
            <a:ext cx="3028071" cy="227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ject Build - Hand Control Polaris RZR | ATV Illustrated">
            <a:extLst>
              <a:ext uri="{FF2B5EF4-FFF2-40B4-BE49-F238E27FC236}">
                <a16:creationId xmlns:a16="http://schemas.microsoft.com/office/drawing/2014/main" id="{42FC8147-18E4-A659-D174-B4483784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1" y="1192212"/>
            <a:ext cx="3324877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ssistive Technology Gallery – AgrAbility of Wisconsin">
            <a:extLst>
              <a:ext uri="{FF2B5EF4-FFF2-40B4-BE49-F238E27FC236}">
                <a16:creationId xmlns:a16="http://schemas.microsoft.com/office/drawing/2014/main" id="{34B875D9-8E00-8837-9E9B-C8C35F87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3" y="3864733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Palm Spinner">
            <a:extLst>
              <a:ext uri="{FF2B5EF4-FFF2-40B4-BE49-F238E27FC236}">
                <a16:creationId xmlns:a16="http://schemas.microsoft.com/office/drawing/2014/main" id="{6676FB84-5660-2210-2DE6-0D95A021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174783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Spinner Knob">
            <a:extLst>
              <a:ext uri="{FF2B5EF4-FFF2-40B4-BE49-F238E27FC236}">
                <a16:creationId xmlns:a16="http://schemas.microsoft.com/office/drawing/2014/main" id="{CEBD2691-310B-AAE8-8CDB-26F92920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038600"/>
            <a:ext cx="22860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Quad Fork">
            <a:extLst>
              <a:ext uri="{FF2B5EF4-FFF2-40B4-BE49-F238E27FC236}">
                <a16:creationId xmlns:a16="http://schemas.microsoft.com/office/drawing/2014/main" id="{9B082EDB-CB2E-6FF7-BCCE-5062AD35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295400"/>
            <a:ext cx="1524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Tri Pin">
            <a:extLst>
              <a:ext uri="{FF2B5EF4-FFF2-40B4-BE49-F238E27FC236}">
                <a16:creationId xmlns:a16="http://schemas.microsoft.com/office/drawing/2014/main" id="{B8EDF038-10F6-E482-D5EB-32EF250B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295400"/>
            <a:ext cx="170021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Amputee Spinner">
            <a:extLst>
              <a:ext uri="{FF2B5EF4-FFF2-40B4-BE49-F238E27FC236}">
                <a16:creationId xmlns:a16="http://schemas.microsoft.com/office/drawing/2014/main" id="{D115D69A-70D4-712D-9DFA-E2AD1C9C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038600"/>
            <a:ext cx="2209800" cy="15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798735" cy="6086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Steering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4933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do Automotive Mobility </a:t>
            </a:r>
            <a:b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 Dealers do?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7081E16-5017-3B98-186C-EF4A2CAA874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0" y="1905000"/>
            <a:ext cx="7924800" cy="42672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solutions to achieve independence through mobility.</a:t>
            </a:r>
          </a:p>
          <a:p>
            <a:pPr lvl="1" eaLnBrk="1" hangingPunct="1">
              <a:buFontTx/>
              <a:buNone/>
              <a:defRPr/>
            </a:pPr>
            <a:endParaRPr lang="en-US" sz="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Accessible Vehicles (Vans, Trucks, Cars, </a:t>
            </a:r>
            <a:r>
              <a:rPr lang="en-US" sz="2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etc</a:t>
            </a:r>
            <a:r>
              <a:rPr lang="en-US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3" eaLnBrk="1" hangingPunct="1">
              <a:spcAft>
                <a:spcPts val="60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drivers or passengers that remain seated in a wheelchair or scooter</a:t>
            </a:r>
          </a:p>
          <a:p>
            <a:pPr lvl="2" eaLnBrk="1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Scooter and Wheelchair Lifts</a:t>
            </a:r>
          </a:p>
          <a:p>
            <a:pPr lvl="3" eaLnBrk="1" hangingPunct="1">
              <a:spcAft>
                <a:spcPts val="60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unoccupied wheelchairs and scooters</a:t>
            </a:r>
          </a:p>
          <a:p>
            <a:pPr lvl="2" eaLnBrk="1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Driving Controls and Aids</a:t>
            </a:r>
          </a:p>
          <a:p>
            <a:pPr lvl="3" eaLnBrk="1" hangingPunct="1">
              <a:spcAft>
                <a:spcPts val="60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Hand controls, high tech driving controls, transfer seats, left foot accelerators, etc.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Mobility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Seats</a:t>
            </a:r>
          </a:p>
          <a:p>
            <a:pPr lvl="3" eaLnBrk="1" hangingPunct="1">
              <a:spcAft>
                <a:spcPts val="60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 ease entry and egress from vehicle</a:t>
            </a:r>
          </a:p>
          <a:p>
            <a:pPr eaLnBrk="1" hangingPunct="1">
              <a:defRPr/>
            </a:pP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 Tech </a:t>
            </a:r>
            <a:br>
              <a:rPr lang="en-US" b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Driving Controls</a:t>
            </a:r>
            <a:endParaRPr lang="en-US" dirty="0"/>
          </a:p>
        </p:txBody>
      </p:sp>
      <p:pic>
        <p:nvPicPr>
          <p:cNvPr id="19459" name="Picture 6" descr="1001408gold-touchpad-4in">
            <a:extLst>
              <a:ext uri="{FF2B5EF4-FFF2-40B4-BE49-F238E27FC236}">
                <a16:creationId xmlns:a16="http://schemas.microsoft.com/office/drawing/2014/main" id="{A838EF54-02C6-DFAC-9757-AF14478B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01" y="2772384"/>
            <a:ext cx="1379944" cy="117870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7" descr="1001408input-l-3in">
            <a:extLst>
              <a:ext uri="{FF2B5EF4-FFF2-40B4-BE49-F238E27FC236}">
                <a16:creationId xmlns:a16="http://schemas.microsoft.com/office/drawing/2014/main" id="{5D83401F-CA18-6F71-57F4-663D9E082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97" y="4198326"/>
            <a:ext cx="1172952" cy="144894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8" descr="1001408input-mount-car">
            <a:extLst>
              <a:ext uri="{FF2B5EF4-FFF2-40B4-BE49-F238E27FC236}">
                <a16:creationId xmlns:a16="http://schemas.microsoft.com/office/drawing/2014/main" id="{7C62CADC-955A-446D-64F6-BC9CE73C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39" y="3416358"/>
            <a:ext cx="1952046" cy="202391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0" descr="1001408input-w-3in">
            <a:extLst>
              <a:ext uri="{FF2B5EF4-FFF2-40B4-BE49-F238E27FC236}">
                <a16:creationId xmlns:a16="http://schemas.microsoft.com/office/drawing/2014/main" id="{48DECD9F-691D-33C5-49E8-E7241D9F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51" y="2818382"/>
            <a:ext cx="1241949" cy="133969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9" descr="1001408standard-components">
            <a:extLst>
              <a:ext uri="{FF2B5EF4-FFF2-40B4-BE49-F238E27FC236}">
                <a16:creationId xmlns:a16="http://schemas.microsoft.com/office/drawing/2014/main" id="{910F436E-AA85-1D63-E967-456AAA7D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53" y="4534687"/>
            <a:ext cx="1425942" cy="98033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283-331A-47F3-DFD1-A4131693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5BF-99FF-516E-B2BA-E5AE33B5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529665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Hybrid Vehicles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tx1"/>
                </a:solidFill>
              </a:rPr>
              <a:t>Currently available on the 2021 Toyota Sienna and Up. Other manufacturers to follow.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Electric Vehicles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tx1"/>
                </a:solidFill>
              </a:rPr>
              <a:t>In development at this time. As States legislate a move towards electric vehicles, the mobility industry is facing significant challenges in developing this technology for accessibility.</a:t>
            </a:r>
          </a:p>
          <a:p>
            <a:r>
              <a:rPr lang="en-US" b="1" dirty="0">
                <a:solidFill>
                  <a:srgbClr val="800000"/>
                </a:solidFill>
              </a:rPr>
              <a:t>Autonomous Vehicles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Offers tremendous promise but will not be available until there is a suitable chassis with enough room for a wheelchair seated passenger.</a:t>
            </a:r>
          </a:p>
        </p:txBody>
      </p:sp>
    </p:spTree>
    <p:extLst>
      <p:ext uri="{BB962C8B-B14F-4D97-AF65-F5344CB8AC3E}">
        <p14:creationId xmlns:p14="http://schemas.microsoft.com/office/powerpoint/2010/main" val="35506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983554"/>
            <a:ext cx="6798734" cy="605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FAQ</a:t>
            </a:r>
            <a:endParaRPr lang="en-US" dirty="0"/>
          </a:p>
        </p:txBody>
      </p:sp>
      <p:graphicFrame>
        <p:nvGraphicFramePr>
          <p:cNvPr id="20485" name="Content Placeholder 2" descr="Decorative">
            <a:extLst>
              <a:ext uri="{FF2B5EF4-FFF2-40B4-BE49-F238E27FC236}">
                <a16:creationId xmlns:a16="http://schemas.microsoft.com/office/drawing/2014/main" id="{3EC33470-3260-6DEB-5269-80BF4892E3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3814207"/>
              </p:ext>
            </p:extLst>
          </p:nvPr>
        </p:nvGraphicFramePr>
        <p:xfrm>
          <a:off x="1143001" y="1904999"/>
          <a:ext cx="6910748" cy="409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66"/>
                </a:solidFill>
              </a:rPr>
              <a:t>For questions or further information, we are available at your convenience.</a:t>
            </a:r>
            <a:br>
              <a:rPr lang="en-US" dirty="0">
                <a:solidFill>
                  <a:srgbClr val="00006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/>
              </a:rPr>
              <a:t>United Access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888.939.1010</a:t>
            </a:r>
          </a:p>
          <a:p>
            <a:pPr algn="ctr">
              <a:defRPr/>
            </a:pP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Stephen Kinstler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816-471-0305</a:t>
            </a:r>
          </a:p>
          <a:p>
            <a:pPr marL="0" indent="0" algn="ctr"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/>
              </a:rPr>
              <a:t>Steve.Kinstler@unitedaccess.com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 Do Mobility Dealers Work with?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533400"/>
            <a:ext cx="2743200" cy="5592763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Who Do Mobility Dealers </a:t>
            </a:r>
            <a:r>
              <a:rPr lang="en-US" sz="6000" dirty="0" smtClean="0">
                <a:solidFill>
                  <a:schemeClr val="bg1"/>
                </a:solidFill>
              </a:rPr>
              <a:t>work with</a:t>
            </a:r>
            <a:r>
              <a:rPr lang="en-US" sz="6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200400" y="533400"/>
            <a:ext cx="5486400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/>
              <a:t>Disabling Diseases and Conditions</a:t>
            </a:r>
            <a:endParaRPr lang="en-US" sz="3300" dirty="0"/>
          </a:p>
          <a:p>
            <a:pPr lvl="0"/>
            <a:r>
              <a:rPr lang="en-US" dirty="0"/>
              <a:t>Amyotrophic Lateral Sclerosis – ALS – Lou Gehrig’s Disease</a:t>
            </a:r>
          </a:p>
          <a:p>
            <a:pPr lvl="0"/>
            <a:r>
              <a:rPr lang="en-US" dirty="0"/>
              <a:t>Cerebral Palsy - CP</a:t>
            </a:r>
          </a:p>
          <a:p>
            <a:pPr lvl="0"/>
            <a:r>
              <a:rPr lang="en-US" dirty="0"/>
              <a:t>Muscular Dystrophy - MD</a:t>
            </a:r>
          </a:p>
          <a:p>
            <a:pPr lvl="0"/>
            <a:r>
              <a:rPr lang="en-US" dirty="0"/>
              <a:t>Multiple Sclerosis - MS</a:t>
            </a:r>
          </a:p>
          <a:p>
            <a:pPr lvl="0"/>
            <a:r>
              <a:rPr lang="en-US" dirty="0"/>
              <a:t>Post-Polio</a:t>
            </a:r>
          </a:p>
          <a:p>
            <a:pPr lvl="0"/>
            <a:r>
              <a:rPr lang="en-US" dirty="0" err="1"/>
              <a:t>Spina</a:t>
            </a:r>
            <a:r>
              <a:rPr lang="en-US" dirty="0"/>
              <a:t> Bifida </a:t>
            </a:r>
          </a:p>
          <a:p>
            <a:pPr lvl="0"/>
            <a:r>
              <a:rPr lang="en-US" dirty="0"/>
              <a:t>Stroke</a:t>
            </a:r>
          </a:p>
          <a:p>
            <a:pPr lvl="0"/>
            <a:r>
              <a:rPr lang="en-US" dirty="0"/>
              <a:t>Amputation</a:t>
            </a:r>
          </a:p>
          <a:p>
            <a:pPr lvl="0"/>
            <a:r>
              <a:rPr lang="en-US" dirty="0"/>
              <a:t>Mobility issues related to aging process</a:t>
            </a:r>
          </a:p>
          <a:p>
            <a:r>
              <a:rPr lang="en-US" b="1" dirty="0"/>
              <a:t>Injury-related Disabilities:</a:t>
            </a:r>
            <a:endParaRPr lang="en-US" dirty="0"/>
          </a:p>
          <a:p>
            <a:pPr lvl="0"/>
            <a:r>
              <a:rPr lang="en-US" dirty="0"/>
              <a:t>Brain Injury </a:t>
            </a:r>
          </a:p>
          <a:p>
            <a:pPr lvl="0"/>
            <a:r>
              <a:rPr lang="en-US" dirty="0"/>
              <a:t>Spinal Cord Injury – SCI</a:t>
            </a:r>
          </a:p>
          <a:p>
            <a:pPr lvl="0"/>
            <a:r>
              <a:rPr lang="en-US" dirty="0"/>
              <a:t>Traumatic Amputation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Mobility Process… 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Road Map for Independence</a:t>
            </a:r>
            <a:endParaRPr lang="en-US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37293B8-C477-E63A-60E3-DA0588D0843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28700" y="2798763"/>
            <a:ext cx="7200900" cy="326231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Mobility Process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 – Long Term Needs/Short Term Needs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Assessment with your Mobility Dealer/Funding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Entry/Egress Needs, Durable Medical Equipment Used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Driver Evaluation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Equipment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5" y="228600"/>
            <a:ext cx="6798735" cy="1303867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Mobility Dealer Assessment</a:t>
            </a:r>
            <a:r>
              <a:rPr lang="en-US" dirty="0"/>
              <a:t>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9EEB297-EEE0-BA30-53B1-9ACBED4656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90600" y="1600200"/>
            <a:ext cx="7239000" cy="4611688"/>
          </a:xfrm>
          <a:solidFill>
            <a:srgbClr val="F4F4F4"/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Needs Analysis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Nature of the disability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Walking aids or 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Mobility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equipment used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vs. Long-term diagnosis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Abilities/Stature: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river/Non-driver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Abilities and/or Physical 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imitations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eated Height (Top of head to floor while seated in a wheelchair)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Lifestyle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Daily ease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Family size or number of passengers</a:t>
            </a:r>
            <a:r>
              <a:rPr 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 Options</a:t>
            </a:r>
            <a:endParaRPr lang="en-US" dirty="0"/>
          </a:p>
        </p:txBody>
      </p:sp>
      <p:graphicFrame>
        <p:nvGraphicFramePr>
          <p:cNvPr id="68612" name="Rectangle 3" descr="Chart of available options to modify a vehicle">
            <a:extLst>
              <a:ext uri="{FF2B5EF4-FFF2-40B4-BE49-F238E27FC236}">
                <a16:creationId xmlns:a16="http://schemas.microsoft.com/office/drawing/2014/main" id="{C3321A7D-A48E-0748-994D-DCA2B6FCF1C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9586989"/>
              </p:ext>
            </p:extLst>
          </p:nvPr>
        </p:nvGraphicFramePr>
        <p:xfrm>
          <a:off x="1201446" y="2667000"/>
          <a:ext cx="6774154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DD18-F23E-07D4-C0C1-5DF22FBD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4053"/>
            <a:ext cx="7924800" cy="1303867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Scooter and Wheelchair Lifts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Stow an unoccupied wheelchair or scooter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FC5C4-DD59-8398-5FA0-41DECFD2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6051"/>
            <a:ext cx="3337560" cy="576262"/>
          </a:xfrm>
        </p:spPr>
        <p:txBody>
          <a:bodyPr/>
          <a:lstStyle/>
          <a:p>
            <a:pPr algn="ctr"/>
            <a:r>
              <a:rPr lang="en-US" sz="3600" dirty="0"/>
              <a:t>Benefits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712F1DB-4151-E996-C414-A6EA26B859E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22158" y="3005484"/>
            <a:ext cx="3337560" cy="2706624"/>
          </a:xfrm>
        </p:spPr>
        <p:txBody>
          <a:bodyPr>
            <a:normAutofit fontScale="85000" lnSpcReduction="20000"/>
          </a:bodyPr>
          <a:lstStyle/>
          <a:p>
            <a:pPr lvl="1" eaLnBrk="1" hangingPunct="1"/>
            <a:r>
              <a:rPr lang="en-US" altLang="en-US" sz="2100" dirty="0">
                <a:solidFill>
                  <a:srgbClr val="000066"/>
                </a:solidFill>
              </a:rPr>
              <a:t>Applicable to many </a:t>
            </a:r>
            <a:br>
              <a:rPr lang="en-US" altLang="en-US" sz="2100" dirty="0">
                <a:solidFill>
                  <a:srgbClr val="000066"/>
                </a:solidFill>
              </a:rPr>
            </a:br>
            <a:r>
              <a:rPr lang="en-US" altLang="en-US" sz="2100" dirty="0">
                <a:solidFill>
                  <a:srgbClr val="000066"/>
                </a:solidFill>
              </a:rPr>
              <a:t>vehicle types</a:t>
            </a:r>
          </a:p>
          <a:p>
            <a:pPr lvl="1" eaLnBrk="1" hangingPunct="1"/>
            <a:endParaRPr lang="en-US" altLang="en-US" sz="2100" dirty="0">
              <a:solidFill>
                <a:srgbClr val="000066"/>
              </a:solidFill>
            </a:endParaRPr>
          </a:p>
          <a:p>
            <a:pPr lvl="1" eaLnBrk="1" hangingPunct="1"/>
            <a:r>
              <a:rPr lang="en-US" altLang="en-US" sz="2100" dirty="0">
                <a:solidFill>
                  <a:srgbClr val="000066"/>
                </a:solidFill>
              </a:rPr>
              <a:t>Can be switched </a:t>
            </a:r>
            <a:br>
              <a:rPr lang="en-US" altLang="en-US" sz="2100" dirty="0">
                <a:solidFill>
                  <a:srgbClr val="000066"/>
                </a:solidFill>
              </a:rPr>
            </a:br>
            <a:r>
              <a:rPr lang="en-US" altLang="en-US" sz="2100" dirty="0">
                <a:solidFill>
                  <a:srgbClr val="000066"/>
                </a:solidFill>
              </a:rPr>
              <a:t>from one vehicle to another, with some limitations</a:t>
            </a:r>
          </a:p>
          <a:p>
            <a:pPr lvl="1" eaLnBrk="1" hangingPunct="1"/>
            <a:endParaRPr lang="en-US" altLang="en-US" sz="2100" dirty="0">
              <a:solidFill>
                <a:srgbClr val="000066"/>
              </a:solidFill>
            </a:endParaRPr>
          </a:p>
          <a:p>
            <a:pPr lvl="1" eaLnBrk="1" hangingPunct="1"/>
            <a:r>
              <a:rPr lang="en-US" altLang="en-US" sz="2100" dirty="0">
                <a:solidFill>
                  <a:srgbClr val="000066"/>
                </a:solidFill>
              </a:rPr>
              <a:t>Low cost option</a:t>
            </a:r>
          </a:p>
          <a:p>
            <a:pPr eaLnBrk="1" hangingPunct="1"/>
            <a:endParaRPr lang="en-US" altLang="en-US" sz="2400" dirty="0">
              <a:solidFill>
                <a:srgbClr val="0000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27FFC-4462-FE2C-8F4F-B63A66008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94" y="2429222"/>
            <a:ext cx="3337560" cy="576262"/>
          </a:xfrm>
        </p:spPr>
        <p:txBody>
          <a:bodyPr/>
          <a:lstStyle/>
          <a:p>
            <a:pPr algn="ctr"/>
            <a:r>
              <a:rPr lang="en-US" sz="3600" dirty="0"/>
              <a:t>Compromises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6FAA58DB-1148-63BE-DBD5-397A7EBBEFC7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543926" y="3005484"/>
            <a:ext cx="3892568" cy="3395316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sz="1800" dirty="0">
                <a:solidFill>
                  <a:srgbClr val="000066"/>
                </a:solidFill>
              </a:rPr>
              <a:t>Will not accommodate all scooters, power wheelchairs or vehicles. </a:t>
            </a:r>
          </a:p>
          <a:p>
            <a:pPr lvl="1" eaLnBrk="1" hangingPunct="1"/>
            <a:r>
              <a:rPr lang="en-US" altLang="en-US" sz="1800" dirty="0">
                <a:solidFill>
                  <a:srgbClr val="000066"/>
                </a:solidFill>
              </a:rPr>
              <a:t>Patient needs to be ambulatory or have a care-taker</a:t>
            </a:r>
          </a:p>
          <a:p>
            <a:pPr lvl="1" eaLnBrk="1" hangingPunct="1"/>
            <a:r>
              <a:rPr lang="en-US" altLang="en-US" sz="1800" dirty="0">
                <a:solidFill>
                  <a:srgbClr val="000066"/>
                </a:solidFill>
              </a:rPr>
              <a:t>May lose vehicle seating</a:t>
            </a:r>
          </a:p>
          <a:p>
            <a:pPr lvl="1" eaLnBrk="1" hangingPunct="1"/>
            <a:r>
              <a:rPr lang="en-US" altLang="en-US" sz="1800" dirty="0">
                <a:solidFill>
                  <a:srgbClr val="000066"/>
                </a:solidFill>
              </a:rPr>
              <a:t>Less flexible as condition changes</a:t>
            </a:r>
          </a:p>
          <a:p>
            <a:pPr lvl="1" eaLnBrk="1" hangingPunct="1"/>
            <a:r>
              <a:rPr lang="en-US" altLang="en-US" sz="1800" dirty="0">
                <a:solidFill>
                  <a:srgbClr val="000066"/>
                </a:solidFill>
              </a:rPr>
              <a:t>Not a large resale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F853C0A-CE9F-709B-E817-014E82AB84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42086" y="359295"/>
            <a:ext cx="4114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Vehicle Lifts</a:t>
            </a:r>
          </a:p>
        </p:txBody>
      </p:sp>
      <p:sp>
        <p:nvSpPr>
          <p:cNvPr id="9222" name="Text Box 30">
            <a:extLst>
              <a:ext uri="{FF2B5EF4-FFF2-40B4-BE49-F238E27FC236}">
                <a16:creationId xmlns:a16="http://schemas.microsoft.com/office/drawing/2014/main" id="{F350E283-077C-F956-8155-C4014193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143000"/>
            <a:ext cx="75438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66"/>
                </a:solidFill>
                <a:latin typeface="Garamond" panose="02020404030301010803" pitchFamily="18" charset="0"/>
              </a:rPr>
              <a:t>Basic Lift Types:</a:t>
            </a:r>
            <a:r>
              <a:rPr lang="en-US" altLang="en-US" sz="2400" b="1" dirty="0">
                <a:solidFill>
                  <a:srgbClr val="800000"/>
                </a:solidFill>
                <a:latin typeface="Garamond" panose="02020404030301010803" pitchFamily="18" charset="0"/>
              </a:rPr>
              <a:t>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0066"/>
                </a:solidFill>
                <a:latin typeface="Garamond" panose="02020404030301010803" pitchFamily="18" charset="0"/>
              </a:rPr>
              <a:t>External Lift (platform and wheeled)</a:t>
            </a:r>
            <a:endParaRPr lang="en-US" altLang="en-US" dirty="0">
              <a:latin typeface="Garamond" panose="020204040303010108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0066"/>
                </a:solidFill>
                <a:latin typeface="Garamond" panose="02020404030301010803" pitchFamily="18" charset="0"/>
              </a:rPr>
              <a:t>Boom/Interior Lift</a:t>
            </a:r>
            <a:endParaRPr lang="en-US" altLang="en-US" sz="1400" b="1" dirty="0">
              <a:solidFill>
                <a:srgbClr val="000066"/>
              </a:solidFill>
              <a:latin typeface="Garamond" panose="020204040303010108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0066"/>
                </a:solidFill>
                <a:latin typeface="Garamond" panose="02020404030301010803" pitchFamily="18" charset="0"/>
              </a:rPr>
              <a:t>Interior Platform Lift</a:t>
            </a:r>
            <a:endParaRPr lang="en-US" altLang="en-US" sz="1400" b="1" dirty="0">
              <a:solidFill>
                <a:srgbClr val="000066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Bruno 250 Out-Sider Meridian | External Powerchair &amp; Scooter Lift">
            <a:extLst>
              <a:ext uri="{FF2B5EF4-FFF2-40B4-BE49-F238E27FC236}">
                <a16:creationId xmlns:a16="http://schemas.microsoft.com/office/drawing/2014/main" id="{6CA8D654-C6E1-84AE-0728-90E7772C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3" y="2971800"/>
            <a:ext cx="3447047" cy="31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uno VSL-6000 Curb-Sider® Hoist Style Interior Lifts - MobilityWorks Shop">
            <a:extLst>
              <a:ext uri="{FF2B5EF4-FFF2-40B4-BE49-F238E27FC236}">
                <a16:creationId xmlns:a16="http://schemas.microsoft.com/office/drawing/2014/main" id="{00907178-D5EC-F362-AF97-C45939AA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87" y="413789"/>
            <a:ext cx="3461897" cy="24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uno Joey VSL-4000 Wheelchair Scooter Lift">
            <a:extLst>
              <a:ext uri="{FF2B5EF4-FFF2-40B4-BE49-F238E27FC236}">
                <a16:creationId xmlns:a16="http://schemas.microsoft.com/office/drawing/2014/main" id="{1134FA32-EB06-2BD6-7E58-96F8F8A7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57" y="3616790"/>
            <a:ext cx="2836355" cy="24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EA6C3A0-230E-9B01-8B25-16D688A989EA}"/>
              </a:ext>
            </a:extLst>
          </p:cNvPr>
          <p:cNvSpPr txBox="1">
            <a:spLocks noChangeArrowheads="1"/>
          </p:cNvSpPr>
          <p:nvPr/>
        </p:nvSpPr>
        <p:spPr>
          <a:xfrm>
            <a:off x="5029200" y="2786611"/>
            <a:ext cx="41148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Boom/Interior Lift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C101D-5A2A-1CA8-A2E5-4D4B3C9EE467}"/>
              </a:ext>
            </a:extLst>
          </p:cNvPr>
          <p:cNvSpPr txBox="1">
            <a:spLocks noChangeArrowheads="1"/>
          </p:cNvSpPr>
          <p:nvPr/>
        </p:nvSpPr>
        <p:spPr>
          <a:xfrm>
            <a:off x="471238" y="6156872"/>
            <a:ext cx="41148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External Lift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61E916-5FC2-4587-5693-C216EF999A05}"/>
              </a:ext>
            </a:extLst>
          </p:cNvPr>
          <p:cNvSpPr txBox="1">
            <a:spLocks noChangeArrowheads="1"/>
          </p:cNvSpPr>
          <p:nvPr/>
        </p:nvSpPr>
        <p:spPr>
          <a:xfrm>
            <a:off x="5057276" y="5968150"/>
            <a:ext cx="41148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Interior Platform Lift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92E1-F1AC-2B94-ADFB-753615BA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48" y="957737"/>
            <a:ext cx="6798734" cy="148206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Mobility Seating</a:t>
            </a:r>
            <a:br>
              <a:rPr lang="en-US" sz="40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Providing Ease of Entry into the Vehicle</a:t>
            </a:r>
            <a:br>
              <a:rPr lang="en-US" sz="40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4FBF7-D235-7806-ED80-347F97ED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955" y="2407859"/>
            <a:ext cx="3337560" cy="576262"/>
          </a:xfrm>
        </p:spPr>
        <p:txBody>
          <a:bodyPr/>
          <a:lstStyle/>
          <a:p>
            <a:r>
              <a:rPr lang="en-US" sz="3200" dirty="0"/>
              <a:t>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65D51-37F8-7C49-2CC7-E9E59FDD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47999"/>
            <a:ext cx="3676228" cy="2590801"/>
          </a:xfrm>
        </p:spPr>
        <p:txBody>
          <a:bodyPr>
            <a:normAutofit fontScale="85000" lnSpcReduction="10000"/>
          </a:bodyPr>
          <a:lstStyle/>
          <a:p>
            <a:pPr defTabSz="260604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Applicable to many vans, minivans and SUV’S</a:t>
            </a:r>
          </a:p>
          <a:p>
            <a:pPr marL="342900" lvl="1" indent="-342900" defTabSz="260604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Eases entry into a taller vehicle</a:t>
            </a:r>
          </a:p>
          <a:p>
            <a:pPr marL="342900" lvl="1" indent="-342900" defTabSz="260604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No drill installation to increase re-sale value</a:t>
            </a:r>
          </a:p>
          <a:p>
            <a:pPr marL="342900" lvl="1" indent="-342900" defTabSz="260604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Removable, can be transferred to other vehicles with some limitations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4399A-1698-2E09-4E20-412846DCB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6800" y="2439798"/>
            <a:ext cx="3337560" cy="576262"/>
          </a:xfrm>
        </p:spPr>
        <p:txBody>
          <a:bodyPr/>
          <a:lstStyle/>
          <a:p>
            <a:r>
              <a:rPr lang="en-US" sz="3200" dirty="0"/>
              <a:t>Compromises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E0136-1A36-C906-0FDF-AD9039E43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3637" y="3193639"/>
            <a:ext cx="3337560" cy="2706624"/>
          </a:xfrm>
        </p:spPr>
        <p:txBody>
          <a:bodyPr>
            <a:normAutofit/>
          </a:bodyPr>
          <a:lstStyle/>
          <a:p>
            <a:pPr marL="285750" lvl="1" defTabSz="260604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370 </a:t>
            </a:r>
            <a:r>
              <a:rPr lang="en-US" sz="2400" kern="1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lb</a:t>
            </a: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weight capacity</a:t>
            </a:r>
          </a:p>
          <a:p>
            <a:pPr marL="285750" lvl="1" defTabSz="260604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Still need to stow wheelchair, if applicable</a:t>
            </a:r>
          </a:p>
          <a:p>
            <a:pPr marL="285750" lvl="1" defTabSz="260604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Not able to work in many driver’s areas</a:t>
            </a:r>
          </a:p>
          <a:p>
            <a:pPr marL="285750" lvl="1" defTabSz="260604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Speed of entry and egress is limited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25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00"/>
      </a:hlink>
      <a:folHlink>
        <a:srgbClr val="00000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4516</TotalTime>
  <Words>1069</Words>
  <Application>Microsoft Office PowerPoint</Application>
  <PresentationFormat>On-screen Show (4:3)</PresentationFormat>
  <Paragraphs>218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Wingdings</vt:lpstr>
      <vt:lpstr>Organic</vt:lpstr>
      <vt:lpstr>Vehicle Adaptations </vt:lpstr>
      <vt:lpstr>What do Automotive Mobility  Equipment Dealers do?</vt:lpstr>
      <vt:lpstr>Who Do Mobility Dealers Work with?</vt:lpstr>
      <vt:lpstr>The Mobility Process…  a Road Map for Independence</vt:lpstr>
      <vt:lpstr>Mobility Dealer Assessment </vt:lpstr>
      <vt:lpstr>Equipment Options</vt:lpstr>
      <vt:lpstr>Scooter and Wheelchair Lifts Stow an unoccupied wheelchair or scooter</vt:lpstr>
      <vt:lpstr>Vehicle Lifts</vt:lpstr>
      <vt:lpstr>Mobility Seating Providing Ease of Entry into the Vehicle </vt:lpstr>
      <vt:lpstr>Options for seat transfer</vt:lpstr>
      <vt:lpstr>How does a wheelchair accessible minivan differ from a standard minivan? </vt:lpstr>
      <vt:lpstr>Lowered-Floor Minivan  Side-entry</vt:lpstr>
      <vt:lpstr>Wheelchair Accessible Minivan Advantages &amp; Disadvantages </vt:lpstr>
      <vt:lpstr>Full-Size Van Adaptations Available</vt:lpstr>
      <vt:lpstr>Full Size Van Advantages &amp; Disadvantages</vt:lpstr>
      <vt:lpstr>Options</vt:lpstr>
      <vt:lpstr>Additional Vehicle Modifications (Truck Conversions)</vt:lpstr>
      <vt:lpstr>Additional Vehicle Modifications</vt:lpstr>
      <vt:lpstr>Steering Devices</vt:lpstr>
      <vt:lpstr>High Tech  Driving Controls</vt:lpstr>
      <vt:lpstr>The Future of Mobility</vt:lpstr>
      <vt:lpstr>FAQ</vt:lpstr>
      <vt:lpstr>For questions or further information, we are available at your convenience. </vt:lpstr>
    </vt:vector>
  </TitlesOfParts>
  <Company>United Access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1-AT Vehicle Adaptations - Road to Independence</dc:title>
  <dc:creator>marketing002</dc:creator>
  <cp:lastModifiedBy>Eileen Belton</cp:lastModifiedBy>
  <cp:revision>221</cp:revision>
  <cp:lastPrinted>2024-03-18T21:30:59Z</cp:lastPrinted>
  <dcterms:created xsi:type="dcterms:W3CDTF">2010-05-15T02:17:49Z</dcterms:created>
  <dcterms:modified xsi:type="dcterms:W3CDTF">2024-03-27T16:21:10Z</dcterms:modified>
</cp:coreProperties>
</file>