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6" r:id="rId4"/>
    <p:sldId id="267" r:id="rId5"/>
    <p:sldId id="268" r:id="rId6"/>
    <p:sldId id="275" r:id="rId7"/>
    <p:sldId id="276" r:id="rId8"/>
    <p:sldId id="269" r:id="rId9"/>
    <p:sldId id="270" r:id="rId10"/>
    <p:sldId id="271" r:id="rId11"/>
    <p:sldId id="272" r:id="rId12"/>
    <p:sldId id="273" r:id="rId13"/>
    <p:sldId id="274" r:id="rId14"/>
    <p:sldId id="277" r:id="rId15"/>
    <p:sldId id="278"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808"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7030A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7030A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Jennifer@hulmeresources.com" TargetMode="External"/><Relationship Id="rId2" Type="http://schemas.openxmlformats.org/officeDocument/2006/relationships/hyperlink" Target="https://hulmeresources.com/" TargetMode="External"/><Relationship Id="rId1" Type="http://schemas.openxmlformats.org/officeDocument/2006/relationships/slideLayout" Target="../slideLayouts/slideLayout2.xml"/><Relationship Id="rId5" Type="http://schemas.openxmlformats.org/officeDocument/2006/relationships/hyperlink" Target="https://distrokid.com/hyperfollow/hulmiversityharmonies/tech-gizmo-jive" TargetMode="External"/><Relationship Id="rId4" Type="http://schemas.openxmlformats.org/officeDocument/2006/relationships/hyperlink" Target="mailto:Jody@hulmeresource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Harnessing ChatGPT </a:t>
            </a:r>
            <a:br>
              <a:rPr lang="en-US" dirty="0"/>
            </a:br>
            <a:r>
              <a:rPr lang="en-US" dirty="0"/>
              <a:t>(and other fun AI tools!)</a:t>
            </a:r>
            <a:endParaRPr dirty="0"/>
          </a:p>
        </p:txBody>
      </p:sp>
      <p:sp>
        <p:nvSpPr>
          <p:cNvPr id="3" name="Subtitle 2"/>
          <p:cNvSpPr>
            <a:spLocks noGrp="1"/>
          </p:cNvSpPr>
          <p:nvPr>
            <p:ph type="subTitle" idx="1"/>
          </p:nvPr>
        </p:nvSpPr>
        <p:spPr/>
        <p:txBody>
          <a:bodyPr/>
          <a:lstStyle/>
          <a:p>
            <a:r>
              <a:rPr dirty="0"/>
              <a:t>An exploration of AI tools in supporting diverse disabilities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8A32C-3631-894B-F331-0AB8F4AA8259}"/>
              </a:ext>
            </a:extLst>
          </p:cNvPr>
          <p:cNvSpPr>
            <a:spLocks noGrp="1"/>
          </p:cNvSpPr>
          <p:nvPr>
            <p:ph type="title"/>
          </p:nvPr>
        </p:nvSpPr>
        <p:spPr/>
        <p:txBody>
          <a:bodyPr/>
          <a:lstStyle/>
          <a:p>
            <a:r>
              <a:rPr lang="en-US" dirty="0"/>
              <a:t>Another </a:t>
            </a:r>
            <a:r>
              <a:rPr lang="en-US" dirty="0" smtClean="0"/>
              <a:t>use-1:</a:t>
            </a:r>
            <a:endParaRPr lang="en-US" dirty="0"/>
          </a:p>
        </p:txBody>
      </p:sp>
      <p:sp>
        <p:nvSpPr>
          <p:cNvPr id="3" name="Content Placeholder 2">
            <a:extLst>
              <a:ext uri="{FF2B5EF4-FFF2-40B4-BE49-F238E27FC236}">
                <a16:creationId xmlns:a16="http://schemas.microsoft.com/office/drawing/2014/main" id="{121CDC37-0440-E06C-BD76-E7C12A52F860}"/>
              </a:ext>
            </a:extLst>
          </p:cNvPr>
          <p:cNvSpPr>
            <a:spLocks noGrp="1"/>
          </p:cNvSpPr>
          <p:nvPr>
            <p:ph idx="1"/>
          </p:nvPr>
        </p:nvSpPr>
        <p:spPr/>
        <p:txBody>
          <a:bodyPr/>
          <a:lstStyle/>
          <a:p>
            <a:pPr marL="0" indent="0">
              <a:buNone/>
            </a:pPr>
            <a:r>
              <a:rPr lang="en-US" dirty="0"/>
              <a:t>Practicing Talking to Others: They can pretend to be different people to practice having conversations with, which helps with making friends.</a:t>
            </a:r>
          </a:p>
          <a:p>
            <a:pPr marL="0" indent="0">
              <a:buNone/>
            </a:pPr>
            <a:endParaRPr lang="en-US" dirty="0"/>
          </a:p>
          <a:p>
            <a:pPr marL="0" indent="0">
              <a:buNone/>
            </a:pPr>
            <a:r>
              <a:rPr lang="en-US" dirty="0"/>
              <a:t>EXAMPLE</a:t>
            </a:r>
          </a:p>
        </p:txBody>
      </p:sp>
    </p:spTree>
    <p:extLst>
      <p:ext uri="{BB962C8B-B14F-4D97-AF65-F5344CB8AC3E}">
        <p14:creationId xmlns:p14="http://schemas.microsoft.com/office/powerpoint/2010/main" val="302515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3F703-1898-45A2-08AE-FE107958E4EC}"/>
              </a:ext>
            </a:extLst>
          </p:cNvPr>
          <p:cNvSpPr>
            <a:spLocks noGrp="1"/>
          </p:cNvSpPr>
          <p:nvPr>
            <p:ph type="title"/>
          </p:nvPr>
        </p:nvSpPr>
        <p:spPr/>
        <p:txBody>
          <a:bodyPr/>
          <a:lstStyle/>
          <a:p>
            <a:r>
              <a:rPr lang="en-US" dirty="0"/>
              <a:t>Another </a:t>
            </a:r>
            <a:r>
              <a:rPr lang="en-US" dirty="0" smtClean="0"/>
              <a:t>use-2:</a:t>
            </a:r>
            <a:endParaRPr lang="en-US" dirty="0"/>
          </a:p>
        </p:txBody>
      </p:sp>
      <p:sp>
        <p:nvSpPr>
          <p:cNvPr id="3" name="Content Placeholder 2">
            <a:extLst>
              <a:ext uri="{FF2B5EF4-FFF2-40B4-BE49-F238E27FC236}">
                <a16:creationId xmlns:a16="http://schemas.microsoft.com/office/drawing/2014/main" id="{322E7705-9CC6-209F-F713-C8035F856999}"/>
              </a:ext>
            </a:extLst>
          </p:cNvPr>
          <p:cNvSpPr>
            <a:spLocks noGrp="1"/>
          </p:cNvSpPr>
          <p:nvPr>
            <p:ph idx="1"/>
          </p:nvPr>
        </p:nvSpPr>
        <p:spPr/>
        <p:txBody>
          <a:bodyPr/>
          <a:lstStyle/>
          <a:p>
            <a:pPr marL="0" indent="0">
              <a:buNone/>
            </a:pPr>
            <a:r>
              <a:rPr lang="en-US" dirty="0"/>
              <a:t>Doing Things on Your Own: They can give step-by-step help for everyday tasks, helping people do more things by themselves.</a:t>
            </a:r>
          </a:p>
        </p:txBody>
      </p:sp>
    </p:spTree>
    <p:extLst>
      <p:ext uri="{BB962C8B-B14F-4D97-AF65-F5344CB8AC3E}">
        <p14:creationId xmlns:p14="http://schemas.microsoft.com/office/powerpoint/2010/main" val="15546147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E3C5D-F9B5-1470-FA94-746D318C8F57}"/>
              </a:ext>
            </a:extLst>
          </p:cNvPr>
          <p:cNvSpPr>
            <a:spLocks noGrp="1"/>
          </p:cNvSpPr>
          <p:nvPr>
            <p:ph type="title"/>
          </p:nvPr>
        </p:nvSpPr>
        <p:spPr/>
        <p:txBody>
          <a:bodyPr/>
          <a:lstStyle/>
          <a:p>
            <a:r>
              <a:rPr lang="en-US" dirty="0"/>
              <a:t>Another </a:t>
            </a:r>
            <a:r>
              <a:rPr lang="en-US" dirty="0" smtClean="0"/>
              <a:t>Use-3:</a:t>
            </a:r>
            <a:endParaRPr lang="en-US" dirty="0"/>
          </a:p>
        </p:txBody>
      </p:sp>
      <p:sp>
        <p:nvSpPr>
          <p:cNvPr id="3" name="Content Placeholder 2">
            <a:extLst>
              <a:ext uri="{FF2B5EF4-FFF2-40B4-BE49-F238E27FC236}">
                <a16:creationId xmlns:a16="http://schemas.microsoft.com/office/drawing/2014/main" id="{E113DF28-4DD9-66D7-CA06-7461B6922D1C}"/>
              </a:ext>
            </a:extLst>
          </p:cNvPr>
          <p:cNvSpPr>
            <a:spLocks noGrp="1"/>
          </p:cNvSpPr>
          <p:nvPr>
            <p:ph idx="1"/>
          </p:nvPr>
        </p:nvSpPr>
        <p:spPr/>
        <p:txBody>
          <a:bodyPr/>
          <a:lstStyle/>
          <a:p>
            <a:pPr marL="0" indent="0">
              <a:buNone/>
            </a:pPr>
            <a:r>
              <a:rPr lang="en-US" dirty="0"/>
              <a:t>Being Creative: They can help come up with stories or make art, which is great for expressing oneself.</a:t>
            </a:r>
          </a:p>
          <a:p>
            <a:pPr marL="0" indent="0">
              <a:buNone/>
            </a:pPr>
            <a:endParaRPr lang="en-US" dirty="0"/>
          </a:p>
          <a:p>
            <a:pPr marL="0" indent="0">
              <a:buNone/>
            </a:pPr>
            <a:r>
              <a:rPr lang="en-US" dirty="0"/>
              <a:t>EXAMPLE</a:t>
            </a:r>
          </a:p>
        </p:txBody>
      </p:sp>
    </p:spTree>
    <p:extLst>
      <p:ext uri="{BB962C8B-B14F-4D97-AF65-F5344CB8AC3E}">
        <p14:creationId xmlns:p14="http://schemas.microsoft.com/office/powerpoint/2010/main" val="17983677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3EDE-9D9E-92AF-8B95-A49F223CA785}"/>
              </a:ext>
            </a:extLst>
          </p:cNvPr>
          <p:cNvSpPr>
            <a:spLocks noGrp="1"/>
          </p:cNvSpPr>
          <p:nvPr>
            <p:ph type="title"/>
          </p:nvPr>
        </p:nvSpPr>
        <p:spPr/>
        <p:txBody>
          <a:bodyPr/>
          <a:lstStyle/>
          <a:p>
            <a:r>
              <a:rPr lang="en-US" dirty="0"/>
              <a:t>Another </a:t>
            </a:r>
            <a:r>
              <a:rPr lang="en-US" dirty="0" smtClean="0"/>
              <a:t>Use-4:</a:t>
            </a:r>
            <a:endParaRPr lang="en-US" dirty="0"/>
          </a:p>
        </p:txBody>
      </p:sp>
      <p:sp>
        <p:nvSpPr>
          <p:cNvPr id="3" name="Content Placeholder 2">
            <a:extLst>
              <a:ext uri="{FF2B5EF4-FFF2-40B4-BE49-F238E27FC236}">
                <a16:creationId xmlns:a16="http://schemas.microsoft.com/office/drawing/2014/main" id="{9B060801-49CF-47BD-C8BB-7CA62C5D957C}"/>
              </a:ext>
            </a:extLst>
          </p:cNvPr>
          <p:cNvSpPr>
            <a:spLocks noGrp="1"/>
          </p:cNvSpPr>
          <p:nvPr>
            <p:ph idx="1"/>
          </p:nvPr>
        </p:nvSpPr>
        <p:spPr/>
        <p:txBody>
          <a:bodyPr/>
          <a:lstStyle/>
          <a:p>
            <a:pPr marL="0" indent="0">
              <a:buNone/>
            </a:pPr>
            <a:r>
              <a:rPr lang="en-US" dirty="0"/>
              <a:t>Help for Caregivers: They can also give tips and ideas to those who help provide services and supports to others</a:t>
            </a:r>
          </a:p>
          <a:p>
            <a:pPr marL="0" indent="0">
              <a:buNone/>
            </a:pPr>
            <a:endParaRPr lang="en-US" dirty="0"/>
          </a:p>
          <a:p>
            <a:pPr marL="0" indent="0">
              <a:buNone/>
            </a:pPr>
            <a:r>
              <a:rPr lang="en-US" dirty="0"/>
              <a:t>EXAMPLE</a:t>
            </a:r>
          </a:p>
        </p:txBody>
      </p:sp>
    </p:spTree>
    <p:extLst>
      <p:ext uri="{BB962C8B-B14F-4D97-AF65-F5344CB8AC3E}">
        <p14:creationId xmlns:p14="http://schemas.microsoft.com/office/powerpoint/2010/main" val="2414223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53856-51A7-B62E-C87C-CBD6D30BFFC8}"/>
              </a:ext>
            </a:extLst>
          </p:cNvPr>
          <p:cNvSpPr>
            <a:spLocks noGrp="1"/>
          </p:cNvSpPr>
          <p:nvPr>
            <p:ph type="title"/>
          </p:nvPr>
        </p:nvSpPr>
        <p:spPr/>
        <p:txBody>
          <a:bodyPr>
            <a:normAutofit fontScale="90000"/>
          </a:bodyPr>
          <a:lstStyle/>
          <a:p>
            <a:r>
              <a:rPr lang="en-US" dirty="0"/>
              <a:t>	Enhancing support services with AI	</a:t>
            </a:r>
          </a:p>
        </p:txBody>
      </p:sp>
      <p:sp>
        <p:nvSpPr>
          <p:cNvPr id="3" name="Content Placeholder 2">
            <a:extLst>
              <a:ext uri="{FF2B5EF4-FFF2-40B4-BE49-F238E27FC236}">
                <a16:creationId xmlns:a16="http://schemas.microsoft.com/office/drawing/2014/main" id="{31BFF9AE-C1C8-C8B2-055C-1CA0AF1B977E}"/>
              </a:ext>
            </a:extLst>
          </p:cNvPr>
          <p:cNvSpPr>
            <a:spLocks noGrp="1"/>
          </p:cNvSpPr>
          <p:nvPr>
            <p:ph idx="1"/>
          </p:nvPr>
        </p:nvSpPr>
        <p:spPr/>
        <p:txBody>
          <a:bodyPr/>
          <a:lstStyle/>
          <a:p>
            <a:pPr>
              <a:buFont typeface="Arial" panose="020B0604020202020204" pitchFamily="34" charset="0"/>
              <a:buChar char="•"/>
            </a:pPr>
            <a:endParaRPr lang="en-US" dirty="0"/>
          </a:p>
          <a:p>
            <a:r>
              <a:rPr lang="en-US" dirty="0" smtClean="0"/>
              <a:t>Streamlining </a:t>
            </a:r>
            <a:r>
              <a:rPr lang="en-US" dirty="0"/>
              <a:t>care coordination and planning</a:t>
            </a:r>
          </a:p>
          <a:p>
            <a:r>
              <a:rPr lang="en-US" dirty="0" smtClean="0"/>
              <a:t>Training </a:t>
            </a:r>
            <a:r>
              <a:rPr lang="en-US" dirty="0"/>
              <a:t>and resource sharing through Revolutionizing Social Services	</a:t>
            </a:r>
          </a:p>
          <a:p>
            <a:pPr marL="0" indent="0">
              <a:buNone/>
            </a:pPr>
            <a:endParaRPr lang="en-US" dirty="0"/>
          </a:p>
        </p:txBody>
      </p:sp>
    </p:spTree>
    <p:extLst>
      <p:ext uri="{BB962C8B-B14F-4D97-AF65-F5344CB8AC3E}">
        <p14:creationId xmlns:p14="http://schemas.microsoft.com/office/powerpoint/2010/main" val="3094370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6C307-C42E-5AA0-991D-867531429C00}"/>
              </a:ext>
            </a:extLst>
          </p:cNvPr>
          <p:cNvSpPr>
            <a:spLocks noGrp="1"/>
          </p:cNvSpPr>
          <p:nvPr>
            <p:ph type="title"/>
          </p:nvPr>
        </p:nvSpPr>
        <p:spPr/>
        <p:txBody>
          <a:bodyPr/>
          <a:lstStyle/>
          <a:p>
            <a:r>
              <a:rPr lang="en-US" dirty="0"/>
              <a:t>Things to pay attention to:</a:t>
            </a:r>
          </a:p>
        </p:txBody>
      </p:sp>
      <p:sp>
        <p:nvSpPr>
          <p:cNvPr id="3" name="Content Placeholder 2">
            <a:extLst>
              <a:ext uri="{FF2B5EF4-FFF2-40B4-BE49-F238E27FC236}">
                <a16:creationId xmlns:a16="http://schemas.microsoft.com/office/drawing/2014/main" id="{EE3634CE-E3CA-0C42-8E5C-96772D4A6C8E}"/>
              </a:ext>
            </a:extLst>
          </p:cNvPr>
          <p:cNvSpPr>
            <a:spLocks noGrp="1"/>
          </p:cNvSpPr>
          <p:nvPr>
            <p:ph idx="1"/>
          </p:nvPr>
        </p:nvSpPr>
        <p:spPr/>
        <p:txBody>
          <a:bodyPr/>
          <a:lstStyle/>
          <a:p>
            <a:r>
              <a:rPr lang="en-US" dirty="0"/>
              <a:t>	Broader implications for inclusivity and accessibility	</a:t>
            </a:r>
          </a:p>
          <a:p>
            <a:r>
              <a:rPr lang="en-US" dirty="0" err="1" smtClean="0"/>
              <a:t>ChatGPT’s</a:t>
            </a:r>
            <a:r>
              <a:rPr lang="en-US" dirty="0" smtClean="0"/>
              <a:t> </a:t>
            </a:r>
            <a:r>
              <a:rPr lang="en-US" dirty="0"/>
              <a:t>role in shaping future social service practices	</a:t>
            </a:r>
          </a:p>
          <a:p>
            <a:r>
              <a:rPr lang="en-US" dirty="0" smtClean="0"/>
              <a:t>Potential </a:t>
            </a:r>
            <a:r>
              <a:rPr lang="en-US" dirty="0"/>
              <a:t>challenges and ethical considerations</a:t>
            </a:r>
          </a:p>
        </p:txBody>
      </p:sp>
    </p:spTree>
    <p:extLst>
      <p:ext uri="{BB962C8B-B14F-4D97-AF65-F5344CB8AC3E}">
        <p14:creationId xmlns:p14="http://schemas.microsoft.com/office/powerpoint/2010/main" val="12202392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endParaRPr dirty="0"/>
          </a:p>
        </p:txBody>
      </p:sp>
      <p:sp>
        <p:nvSpPr>
          <p:cNvPr id="3" name="Content Placeholder 2"/>
          <p:cNvSpPr>
            <a:spLocks noGrp="1"/>
          </p:cNvSpPr>
          <p:nvPr>
            <p:ph idx="1"/>
          </p:nvPr>
        </p:nvSpPr>
        <p:spPr/>
        <p:txBody>
          <a:bodyPr/>
          <a:lstStyle/>
          <a:p>
            <a:r>
              <a:rPr lang="en-US" dirty="0" err="1" smtClean="0">
                <a:hlinkClick r:id="rId2"/>
              </a:rPr>
              <a:t>Hulme</a:t>
            </a:r>
            <a:r>
              <a:rPr lang="en-US" smtClean="0">
                <a:hlinkClick r:id="rId2"/>
              </a:rPr>
              <a:t> Resources</a:t>
            </a:r>
            <a:r>
              <a:rPr lang="en-US" smtClean="0"/>
              <a:t> </a:t>
            </a:r>
            <a:endParaRPr lang="en-US" dirty="0"/>
          </a:p>
          <a:p>
            <a:r>
              <a:rPr lang="en-US" dirty="0">
                <a:hlinkClick r:id="rId3"/>
              </a:rPr>
              <a:t>Jennifer@hulmeresources.com</a:t>
            </a:r>
            <a:endParaRPr lang="en-US" dirty="0"/>
          </a:p>
          <a:p>
            <a:r>
              <a:rPr lang="en-US" dirty="0">
                <a:hlinkClick r:id="rId4"/>
              </a:rPr>
              <a:t>Jody@hulmeresources.com</a:t>
            </a:r>
            <a:endParaRPr lang="en-US" dirty="0"/>
          </a:p>
          <a:p>
            <a:r>
              <a:rPr lang="en-US" dirty="0" err="1" smtClean="0">
                <a:hlinkClick r:id="rId5"/>
              </a:rPr>
              <a:t>Hulmiversity</a:t>
            </a:r>
            <a:r>
              <a:rPr lang="en-US" dirty="0" smtClean="0">
                <a:hlinkClick r:id="rId5"/>
              </a:rPr>
              <a:t> Harmonies</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r>
              <a:rPr lang="en-US" sz="4000" dirty="0"/>
              <a:t>About Jennifer and Jody</a:t>
            </a:r>
          </a:p>
          <a:p>
            <a:r>
              <a:rPr lang="en-US" sz="4000" dirty="0"/>
              <a:t>About Hulme Resources Inc. </a:t>
            </a:r>
          </a:p>
          <a:p>
            <a:r>
              <a:rPr lang="en-US" sz="4000" dirty="0"/>
              <a:t>Learning Goals for Today!</a:t>
            </a:r>
          </a:p>
          <a:p>
            <a:r>
              <a:rPr lang="en-US" sz="4000" dirty="0"/>
              <a:t>Start with a survey…..</a:t>
            </a:r>
          </a:p>
          <a:p>
            <a:pPr marL="0" indent="0">
              <a:buNone/>
            </a:pPr>
            <a:endParaRPr lang="en-US" dirty="0"/>
          </a:p>
          <a:p>
            <a:pPr marL="0" indent="0">
              <a:buNone/>
            </a:pP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2EB1C-1609-9873-2B68-787745B7C1E1}"/>
              </a:ext>
            </a:extLst>
          </p:cNvPr>
          <p:cNvSpPr>
            <a:spLocks noGrp="1"/>
          </p:cNvSpPr>
          <p:nvPr>
            <p:ph type="title"/>
          </p:nvPr>
        </p:nvSpPr>
        <p:spPr/>
        <p:txBody>
          <a:bodyPr/>
          <a:lstStyle/>
          <a:p>
            <a:r>
              <a:rPr lang="en-US" dirty="0"/>
              <a:t>AI history</a:t>
            </a:r>
          </a:p>
        </p:txBody>
      </p:sp>
      <p:sp>
        <p:nvSpPr>
          <p:cNvPr id="3" name="Content Placeholder 2">
            <a:extLst>
              <a:ext uri="{FF2B5EF4-FFF2-40B4-BE49-F238E27FC236}">
                <a16:creationId xmlns:a16="http://schemas.microsoft.com/office/drawing/2014/main" id="{682C343A-1216-73D6-B431-349A01F90957}"/>
              </a:ext>
            </a:extLst>
          </p:cNvPr>
          <p:cNvSpPr>
            <a:spLocks noGrp="1"/>
          </p:cNvSpPr>
          <p:nvPr>
            <p:ph idx="1"/>
          </p:nvPr>
        </p:nvSpPr>
        <p:spPr/>
        <p:txBody>
          <a:bodyPr>
            <a:normAutofit/>
          </a:bodyPr>
          <a:lstStyle/>
          <a:p>
            <a:pPr marL="0" indent="0">
              <a:buNone/>
            </a:pPr>
            <a:r>
              <a:rPr lang="en-US" sz="2100" dirty="0"/>
              <a:t>1950s: Birth of AI-The concept of “Artificial Intelligence” is introduced.</a:t>
            </a:r>
          </a:p>
          <a:p>
            <a:pPr marL="0" indent="0">
              <a:buNone/>
            </a:pPr>
            <a:r>
              <a:rPr lang="en-US" sz="2100" dirty="0"/>
              <a:t>1960s: Early Experiments	-Simple AI programs are developed, like chatbots.	</a:t>
            </a:r>
          </a:p>
          <a:p>
            <a:pPr marL="0" indent="0">
              <a:buNone/>
            </a:pPr>
            <a:r>
              <a:rPr lang="en-US" sz="2100" dirty="0"/>
              <a:t>1970s-1980s: Growth &amp; Challenges- AI grows but faces setbacks due to high expectations.	</a:t>
            </a:r>
          </a:p>
          <a:p>
            <a:pPr marL="0" indent="0">
              <a:buNone/>
            </a:pPr>
            <a:r>
              <a:rPr lang="en-US" sz="2100" dirty="0"/>
              <a:t>1990s: The Internet Era-The internet provides more data and opportunities for AI.	</a:t>
            </a:r>
          </a:p>
          <a:p>
            <a:pPr marL="0" indent="0">
              <a:buNone/>
            </a:pPr>
            <a:r>
              <a:rPr lang="en-US" sz="2100" dirty="0"/>
              <a:t>2000s: AI Becomes Popular- AI starts to be used in phones, cars, and homes.	</a:t>
            </a:r>
          </a:p>
          <a:p>
            <a:pPr marL="0" indent="0">
              <a:buNone/>
            </a:pPr>
            <a:r>
              <a:rPr lang="en-US" sz="2100" dirty="0"/>
              <a:t>2010s: AI Gets Smart	- AI can play games, recognize speech, and more.</a:t>
            </a:r>
          </a:p>
          <a:p>
            <a:pPr marL="0" indent="0">
              <a:buNone/>
            </a:pPr>
            <a:r>
              <a:rPr lang="en-US" sz="2100" dirty="0"/>
              <a:t>2020s: AI Today- AI helps in many fields and continues to advance.</a:t>
            </a:r>
          </a:p>
        </p:txBody>
      </p:sp>
    </p:spTree>
    <p:extLst>
      <p:ext uri="{BB962C8B-B14F-4D97-AF65-F5344CB8AC3E}">
        <p14:creationId xmlns:p14="http://schemas.microsoft.com/office/powerpoint/2010/main" val="2340568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28BB6-75D4-9B26-1D05-C7E7E3228BF5}"/>
              </a:ext>
            </a:extLst>
          </p:cNvPr>
          <p:cNvSpPr>
            <a:spLocks noGrp="1"/>
          </p:cNvSpPr>
          <p:nvPr>
            <p:ph type="title"/>
          </p:nvPr>
        </p:nvSpPr>
        <p:spPr/>
        <p:txBody>
          <a:bodyPr/>
          <a:lstStyle/>
          <a:p>
            <a:r>
              <a:rPr lang="en-US" dirty="0"/>
              <a:t>What is ChatGPT, Co-Pilot, Gemini</a:t>
            </a:r>
          </a:p>
        </p:txBody>
      </p:sp>
      <p:sp>
        <p:nvSpPr>
          <p:cNvPr id="3" name="Content Placeholder 2">
            <a:extLst>
              <a:ext uri="{FF2B5EF4-FFF2-40B4-BE49-F238E27FC236}">
                <a16:creationId xmlns:a16="http://schemas.microsoft.com/office/drawing/2014/main" id="{AE603F36-78C1-6377-46D3-91655A33128D}"/>
              </a:ext>
            </a:extLst>
          </p:cNvPr>
          <p:cNvSpPr>
            <a:spLocks noGrp="1"/>
          </p:cNvSpPr>
          <p:nvPr>
            <p:ph idx="1"/>
          </p:nvPr>
        </p:nvSpPr>
        <p:spPr/>
        <p:txBody>
          <a:bodyPr/>
          <a:lstStyle/>
          <a:p>
            <a:pPr marL="0" indent="0">
              <a:buNone/>
            </a:pPr>
            <a:r>
              <a:rPr lang="en-US" dirty="0"/>
              <a:t>GPT, or Generative Pre-trained Transformer, is a type of artificial intelligence program designed to understand and generate human-like text based on the information it has learned from a vast amount of reading material. It can answer questions, write essays, create stories, and more, by predicting what comes next in a sentence, much like how humans form thoughts and sentences.   In other words……….</a:t>
            </a:r>
          </a:p>
        </p:txBody>
      </p:sp>
    </p:spTree>
    <p:extLst>
      <p:ext uri="{BB962C8B-B14F-4D97-AF65-F5344CB8AC3E}">
        <p14:creationId xmlns:p14="http://schemas.microsoft.com/office/powerpoint/2010/main" val="4164498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7E99-A1AA-F241-EC61-E53EA1815960}"/>
              </a:ext>
            </a:extLst>
          </p:cNvPr>
          <p:cNvSpPr>
            <a:spLocks noGrp="1"/>
          </p:cNvSpPr>
          <p:nvPr>
            <p:ph type="title"/>
          </p:nvPr>
        </p:nvSpPr>
        <p:spPr/>
        <p:txBody>
          <a:bodyPr/>
          <a:lstStyle/>
          <a:p>
            <a:r>
              <a:rPr lang="en-US" dirty="0"/>
              <a:t>In simpler terms…….</a:t>
            </a:r>
          </a:p>
        </p:txBody>
      </p:sp>
      <p:sp>
        <p:nvSpPr>
          <p:cNvPr id="3" name="Content Placeholder 2">
            <a:extLst>
              <a:ext uri="{FF2B5EF4-FFF2-40B4-BE49-F238E27FC236}">
                <a16:creationId xmlns:a16="http://schemas.microsoft.com/office/drawing/2014/main" id="{DA1FACC8-B043-0A0B-82CB-31E5EDC4D44A}"/>
              </a:ext>
            </a:extLst>
          </p:cNvPr>
          <p:cNvSpPr>
            <a:spLocks noGrp="1"/>
          </p:cNvSpPr>
          <p:nvPr>
            <p:ph idx="1"/>
          </p:nvPr>
        </p:nvSpPr>
        <p:spPr/>
        <p:txBody>
          <a:bodyPr/>
          <a:lstStyle/>
          <a:p>
            <a:pPr marL="0" indent="0">
              <a:buNone/>
            </a:pPr>
            <a:r>
              <a:rPr lang="en-US" dirty="0"/>
              <a:t>GPT is like a smart robot that can read and write. It learns by looking at lots of books and websites. Then, it can answer questions and help write stories or messages, trying to talk just like a person would.</a:t>
            </a:r>
          </a:p>
        </p:txBody>
      </p:sp>
    </p:spTree>
    <p:extLst>
      <p:ext uri="{BB962C8B-B14F-4D97-AF65-F5344CB8AC3E}">
        <p14:creationId xmlns:p14="http://schemas.microsoft.com/office/powerpoint/2010/main" val="181275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44452-C319-8162-1B73-C93B139CF267}"/>
              </a:ext>
            </a:extLst>
          </p:cNvPr>
          <p:cNvSpPr>
            <a:spLocks noGrp="1"/>
          </p:cNvSpPr>
          <p:nvPr>
            <p:ph type="title"/>
          </p:nvPr>
        </p:nvSpPr>
        <p:spPr/>
        <p:txBody>
          <a:bodyPr/>
          <a:lstStyle/>
          <a:p>
            <a:r>
              <a:rPr lang="en-US" dirty="0"/>
              <a:t>Squashing the Myths</a:t>
            </a:r>
          </a:p>
        </p:txBody>
      </p:sp>
      <p:sp>
        <p:nvSpPr>
          <p:cNvPr id="3" name="Content Placeholder 2">
            <a:extLst>
              <a:ext uri="{FF2B5EF4-FFF2-40B4-BE49-F238E27FC236}">
                <a16:creationId xmlns:a16="http://schemas.microsoft.com/office/drawing/2014/main" id="{C3B17B4F-09BE-6A4C-5E7D-D656CCD29C9F}"/>
              </a:ext>
            </a:extLst>
          </p:cNvPr>
          <p:cNvSpPr>
            <a:spLocks noGrp="1"/>
          </p:cNvSpPr>
          <p:nvPr>
            <p:ph idx="1"/>
          </p:nvPr>
        </p:nvSpPr>
        <p:spPr/>
        <p:txBody>
          <a:bodyPr>
            <a:normAutofit fontScale="70000" lnSpcReduction="20000"/>
          </a:bodyPr>
          <a:lstStyle/>
          <a:p>
            <a:r>
              <a:rPr lang="en-US" sz="2400" dirty="0"/>
              <a:t>Myth 1: GPTs Can Replace Humans	</a:t>
            </a:r>
          </a:p>
          <a:p>
            <a:pPr marL="0" indent="0">
              <a:buNone/>
            </a:pPr>
            <a:r>
              <a:rPr lang="en-US" sz="2400" dirty="0"/>
              <a:t>Truth: GPTs are tools designed to assist and enhance human work, not replace it. They help with tasks like writing and answering questions but can’t replicate human emotions, creativity, or judgment.</a:t>
            </a:r>
          </a:p>
          <a:p>
            <a:endParaRPr lang="en-US" sz="2400" dirty="0"/>
          </a:p>
          <a:p>
            <a:r>
              <a:rPr lang="en-US" sz="2400" dirty="0"/>
              <a:t>Myth 2: GPTs Are Always Right	</a:t>
            </a:r>
          </a:p>
          <a:p>
            <a:pPr marL="0" indent="0">
              <a:buNone/>
            </a:pPr>
            <a:r>
              <a:rPr lang="en-US" sz="2400" dirty="0"/>
              <a:t>Truth: GPTs learn from lots of information online, but they don’t always know if that information is true or false. They can make mistakes or repeat incorrect information found in their training data.</a:t>
            </a:r>
          </a:p>
          <a:p>
            <a:endParaRPr lang="en-US" sz="2400" dirty="0"/>
          </a:p>
          <a:p>
            <a:r>
              <a:rPr lang="en-US" sz="2400" dirty="0"/>
              <a:t>Myth 3: GPTs Understand Everything	</a:t>
            </a:r>
          </a:p>
          <a:p>
            <a:pPr marL="0" indent="0">
              <a:buNone/>
            </a:pPr>
            <a:r>
              <a:rPr lang="en-US" sz="2400" dirty="0"/>
              <a:t>Truth: While GPTs can process and generate language in a way that seems like they understand, they don’t have real understanding or awareness. They’re using patterns from the data they’ve been trained on.</a:t>
            </a:r>
          </a:p>
          <a:p>
            <a:endParaRPr lang="en-US" sz="2400" dirty="0"/>
          </a:p>
          <a:p>
            <a:r>
              <a:rPr lang="en-US" sz="2400" dirty="0"/>
              <a:t>Myth 4: GPTs Are Biased-Free	</a:t>
            </a:r>
            <a:endParaRPr lang="en-US" sz="2400" dirty="0" smtClean="0"/>
          </a:p>
          <a:p>
            <a:pPr marL="0" indent="0">
              <a:buNone/>
            </a:pPr>
            <a:r>
              <a:rPr lang="en-US" sz="2400" dirty="0" smtClean="0"/>
              <a:t>Truth</a:t>
            </a:r>
            <a:r>
              <a:rPr lang="en-US" sz="2400" dirty="0"/>
              <a:t>: GPTs can reflect biases present in the data </a:t>
            </a:r>
            <a:r>
              <a:rPr lang="en-US" sz="2400" dirty="0" err="1" smtClean="0"/>
              <a:t>theywere</a:t>
            </a:r>
            <a:r>
              <a:rPr lang="en-US" sz="2400" dirty="0" smtClean="0"/>
              <a:t> </a:t>
            </a:r>
            <a:r>
              <a:rPr lang="en-US" sz="2400" dirty="0"/>
              <a:t>trained on. Developers are working on reducing these biases, but it’s important to be aware of this issue.</a:t>
            </a:r>
          </a:p>
        </p:txBody>
      </p:sp>
    </p:spTree>
    <p:extLst>
      <p:ext uri="{BB962C8B-B14F-4D97-AF65-F5344CB8AC3E}">
        <p14:creationId xmlns:p14="http://schemas.microsoft.com/office/powerpoint/2010/main" val="36200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58CEB-E0B8-6A54-585A-87C943983731}"/>
              </a:ext>
            </a:extLst>
          </p:cNvPr>
          <p:cNvSpPr>
            <a:spLocks noGrp="1"/>
          </p:cNvSpPr>
          <p:nvPr>
            <p:ph type="title"/>
          </p:nvPr>
        </p:nvSpPr>
        <p:spPr/>
        <p:txBody>
          <a:bodyPr/>
          <a:lstStyle/>
          <a:p>
            <a:r>
              <a:rPr lang="en-US" dirty="0"/>
              <a:t>    </a:t>
            </a:r>
            <a:r>
              <a:rPr lang="en-US" dirty="0" smtClean="0"/>
              <a:t>More Myths</a:t>
            </a:r>
            <a:endParaRPr lang="en-US" dirty="0"/>
          </a:p>
        </p:txBody>
      </p:sp>
      <p:sp>
        <p:nvSpPr>
          <p:cNvPr id="3" name="Content Placeholder 2">
            <a:extLst>
              <a:ext uri="{FF2B5EF4-FFF2-40B4-BE49-F238E27FC236}">
                <a16:creationId xmlns:a16="http://schemas.microsoft.com/office/drawing/2014/main" id="{87247320-D30C-CA58-AC98-A49623C4950A}"/>
              </a:ext>
            </a:extLst>
          </p:cNvPr>
          <p:cNvSpPr>
            <a:spLocks noGrp="1"/>
          </p:cNvSpPr>
          <p:nvPr>
            <p:ph idx="4294967295"/>
          </p:nvPr>
        </p:nvSpPr>
        <p:spPr>
          <a:xfrm>
            <a:off x="285135" y="1071716"/>
            <a:ext cx="8898195" cy="5456903"/>
          </a:xfrm>
        </p:spPr>
        <p:txBody>
          <a:bodyPr>
            <a:noAutofit/>
          </a:bodyPr>
          <a:lstStyle/>
          <a:p>
            <a:r>
              <a:rPr lang="en-US" sz="1400" dirty="0"/>
              <a:t>Myth 5: GPTs Can Learn and Evolve on Their Own	</a:t>
            </a:r>
          </a:p>
          <a:p>
            <a:pPr marL="0" indent="0">
              <a:buNone/>
            </a:pPr>
            <a:r>
              <a:rPr lang="en-US" sz="1400" dirty="0"/>
              <a:t>Truth: GPTs don’t learn or adapt after their initial training. Updates and improvements are made by humans retraining the model with new data.</a:t>
            </a:r>
          </a:p>
          <a:p>
            <a:endParaRPr lang="en-US" sz="1400" dirty="0"/>
          </a:p>
          <a:p>
            <a:r>
              <a:rPr lang="en-US" sz="1400" dirty="0"/>
              <a:t>Myth 6: GPTs Are Only for Tech Experts	</a:t>
            </a:r>
          </a:p>
          <a:p>
            <a:pPr marL="0" indent="0">
              <a:buNone/>
            </a:pPr>
            <a:r>
              <a:rPr lang="en-US" sz="1400" dirty="0"/>
              <a:t>Truth: GPTs are designed to be user-friendly and accessible to everyone, not just people with technical backgrounds. They’re used in many everyday applications, from chatbots to writing aids.</a:t>
            </a:r>
          </a:p>
          <a:p>
            <a:endParaRPr lang="en-US" sz="1400" dirty="0"/>
          </a:p>
          <a:p>
            <a:r>
              <a:rPr lang="en-US" sz="1400" dirty="0"/>
              <a:t> Myth 7: GPTs Can Fully Understand Human Emotions	</a:t>
            </a:r>
          </a:p>
          <a:p>
            <a:pPr marL="0" indent="0">
              <a:buNone/>
            </a:pPr>
            <a:r>
              <a:rPr lang="en-US" sz="1400" dirty="0"/>
              <a:t>Truth: GPTs can recognize and generate text that mimics emotional responses, but they don’t actually feel or understand emotions. Their responses are based on patterns learned from data.</a:t>
            </a:r>
          </a:p>
          <a:p>
            <a:endParaRPr lang="en-US" sz="1400" dirty="0"/>
          </a:p>
          <a:p>
            <a:r>
              <a:rPr lang="en-US" sz="1400" dirty="0"/>
              <a:t>Myth 8: GPTs Are Creative in the Same Way Humans Are	</a:t>
            </a:r>
          </a:p>
          <a:p>
            <a:pPr marL="0" indent="0">
              <a:buNone/>
            </a:pPr>
            <a:r>
              <a:rPr lang="en-US" sz="1400" dirty="0"/>
              <a:t>Truth: While GPTs can generate new content, such as stories or music, their “creativity” is based on remixing and recombining elements they’ve seen in their training data, not true original thought.</a:t>
            </a:r>
          </a:p>
          <a:p>
            <a:endParaRPr lang="en-US" sz="1400" dirty="0"/>
          </a:p>
          <a:p>
            <a:r>
              <a:rPr lang="en-US" sz="1400" dirty="0"/>
              <a:t>Myth 9: GPTs Can Make Decisions for You	</a:t>
            </a:r>
          </a:p>
          <a:p>
            <a:pPr marL="0" indent="0">
              <a:buNone/>
            </a:pPr>
            <a:r>
              <a:rPr lang="en-US" sz="1400" dirty="0"/>
              <a:t>Truth: GPTs can provide information and suggestions, but they don’t have the ability to make decisions, </a:t>
            </a:r>
            <a:r>
              <a:rPr lang="en-US" sz="1400" dirty="0" smtClean="0"/>
              <a:t>especially those </a:t>
            </a:r>
            <a:r>
              <a:rPr lang="en-US" sz="1400" dirty="0"/>
              <a:t>involving complex human values or ethics. Decision-making should always be done by humans.</a:t>
            </a:r>
          </a:p>
          <a:p>
            <a:endParaRPr lang="en-US" sz="1400" dirty="0"/>
          </a:p>
          <a:p>
            <a:r>
              <a:rPr lang="en-US" sz="1400" dirty="0"/>
              <a:t>Myth 10: GPTs Are Secure and Can’t Be Hacked</a:t>
            </a:r>
          </a:p>
          <a:p>
            <a:pPr marL="0" indent="0">
              <a:buNone/>
            </a:pPr>
            <a:r>
              <a:rPr lang="en-US" sz="1400" dirty="0"/>
              <a:t>T</a:t>
            </a:r>
            <a:r>
              <a:rPr lang="en-US" sz="1400" dirty="0" smtClean="0"/>
              <a:t>ruth</a:t>
            </a:r>
            <a:r>
              <a:rPr lang="en-US" sz="1400" dirty="0"/>
              <a:t>: Like any technology, GPTs can be vulnerable to security risks. It’s important to use them responsibly and be aware of potential privacy concerns, especially when sharing sensitive information.</a:t>
            </a:r>
          </a:p>
        </p:txBody>
      </p:sp>
    </p:spTree>
    <p:extLst>
      <p:ext uri="{BB962C8B-B14F-4D97-AF65-F5344CB8AC3E}">
        <p14:creationId xmlns:p14="http://schemas.microsoft.com/office/powerpoint/2010/main" val="2840615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CCD50-0F69-C454-104D-30F66411BE4B}"/>
              </a:ext>
            </a:extLst>
          </p:cNvPr>
          <p:cNvSpPr>
            <a:spLocks noGrp="1"/>
          </p:cNvSpPr>
          <p:nvPr>
            <p:ph type="title"/>
          </p:nvPr>
        </p:nvSpPr>
        <p:spPr/>
        <p:txBody>
          <a:bodyPr/>
          <a:lstStyle/>
          <a:p>
            <a:r>
              <a:rPr lang="en-US" dirty="0"/>
              <a:t>Uses for GPT’s</a:t>
            </a:r>
          </a:p>
        </p:txBody>
      </p:sp>
      <p:sp>
        <p:nvSpPr>
          <p:cNvPr id="3" name="Content Placeholder 2">
            <a:extLst>
              <a:ext uri="{FF2B5EF4-FFF2-40B4-BE49-F238E27FC236}">
                <a16:creationId xmlns:a16="http://schemas.microsoft.com/office/drawing/2014/main" id="{5E7D92D6-08D9-35FE-C878-5886AAD3FCD6}"/>
              </a:ext>
            </a:extLst>
          </p:cNvPr>
          <p:cNvSpPr>
            <a:spLocks noGrp="1"/>
          </p:cNvSpPr>
          <p:nvPr>
            <p:ph idx="1"/>
          </p:nvPr>
        </p:nvSpPr>
        <p:spPr/>
        <p:txBody>
          <a:bodyPr>
            <a:normAutofit/>
          </a:bodyPr>
          <a:lstStyle/>
          <a:p>
            <a:pPr marL="0" indent="0">
              <a:buNone/>
            </a:pPr>
            <a:r>
              <a:rPr lang="en-US" dirty="0"/>
              <a:t>•	Talking and Writing: They can chat or help write things down, making it easier to share thoughts and feelings.	</a:t>
            </a:r>
          </a:p>
          <a:p>
            <a:pPr marL="0" indent="0">
              <a:buNone/>
            </a:pPr>
            <a:endParaRPr lang="en-US" dirty="0"/>
          </a:p>
          <a:p>
            <a:pPr marL="0" indent="0">
              <a:buNone/>
            </a:pPr>
            <a:r>
              <a:rPr lang="en-US" dirty="0"/>
              <a:t>EXAMPLE</a:t>
            </a:r>
          </a:p>
        </p:txBody>
      </p:sp>
    </p:spTree>
    <p:extLst>
      <p:ext uri="{BB962C8B-B14F-4D97-AF65-F5344CB8AC3E}">
        <p14:creationId xmlns:p14="http://schemas.microsoft.com/office/powerpoint/2010/main" val="131608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0ED12-7D4F-810E-493E-9C06D64B4824}"/>
              </a:ext>
            </a:extLst>
          </p:cNvPr>
          <p:cNvSpPr>
            <a:spLocks noGrp="1"/>
          </p:cNvSpPr>
          <p:nvPr>
            <p:ph type="title"/>
          </p:nvPr>
        </p:nvSpPr>
        <p:spPr/>
        <p:txBody>
          <a:bodyPr/>
          <a:lstStyle/>
          <a:p>
            <a:r>
              <a:rPr lang="en-US" dirty="0"/>
              <a:t>Another use:</a:t>
            </a:r>
          </a:p>
        </p:txBody>
      </p:sp>
      <p:sp>
        <p:nvSpPr>
          <p:cNvPr id="3" name="Content Placeholder 2">
            <a:extLst>
              <a:ext uri="{FF2B5EF4-FFF2-40B4-BE49-F238E27FC236}">
                <a16:creationId xmlns:a16="http://schemas.microsoft.com/office/drawing/2014/main" id="{B6F4215C-F69F-A102-B5EB-EB9FBF267997}"/>
              </a:ext>
            </a:extLst>
          </p:cNvPr>
          <p:cNvSpPr>
            <a:spLocks noGrp="1"/>
          </p:cNvSpPr>
          <p:nvPr>
            <p:ph idx="1"/>
          </p:nvPr>
        </p:nvSpPr>
        <p:spPr/>
        <p:txBody>
          <a:bodyPr/>
          <a:lstStyle/>
          <a:p>
            <a:pPr marL="0" indent="0">
              <a:buNone/>
            </a:pPr>
            <a:r>
              <a:rPr lang="en-US" dirty="0"/>
              <a:t>Learning Fun: They can make learning new words and how to talk better more fun and just right for each person’s pace.</a:t>
            </a:r>
          </a:p>
          <a:p>
            <a:pPr marL="0" indent="0">
              <a:buNone/>
            </a:pPr>
            <a:endParaRPr lang="en-US" dirty="0"/>
          </a:p>
          <a:p>
            <a:pPr marL="0" indent="0">
              <a:buNone/>
            </a:pPr>
            <a:r>
              <a:rPr lang="en-US" dirty="0"/>
              <a:t>EXAMPLE</a:t>
            </a:r>
          </a:p>
        </p:txBody>
      </p:sp>
    </p:spTree>
    <p:extLst>
      <p:ext uri="{BB962C8B-B14F-4D97-AF65-F5344CB8AC3E}">
        <p14:creationId xmlns:p14="http://schemas.microsoft.com/office/powerpoint/2010/main" val="507650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943</Words>
  <Application>Microsoft Office PowerPoint</Application>
  <PresentationFormat>On-screen Show (4:3)</PresentationFormat>
  <Paragraphs>84</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Harnessing ChatGPT  (and other fun AI tools!)</vt:lpstr>
      <vt:lpstr>Introduction</vt:lpstr>
      <vt:lpstr>AI history</vt:lpstr>
      <vt:lpstr>What is ChatGPT, Co-Pilot, Gemini</vt:lpstr>
      <vt:lpstr>In simpler terms…….</vt:lpstr>
      <vt:lpstr>Squashing the Myths</vt:lpstr>
      <vt:lpstr>    More Myths</vt:lpstr>
      <vt:lpstr>Uses for GPT’s</vt:lpstr>
      <vt:lpstr>Another use:</vt:lpstr>
      <vt:lpstr>Another use-1:</vt:lpstr>
      <vt:lpstr>Another use-2:</vt:lpstr>
      <vt:lpstr>Another Use-3:</vt:lpstr>
      <vt:lpstr>Another Use-4:</vt:lpstr>
      <vt:lpstr> Enhancing support services with AI </vt:lpstr>
      <vt:lpstr>Things to pay attention to:</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Harnessing ChatGPT  (and other fun AI tools!)</dc:title>
  <dc:subject/>
  <dc:creator>User</dc:creator>
  <cp:keywords/>
  <dc:description>generated using python-pptx</dc:description>
  <cp:lastModifiedBy>Eileen Belton</cp:lastModifiedBy>
  <cp:revision>4</cp:revision>
  <dcterms:created xsi:type="dcterms:W3CDTF">2013-01-27T09:14:16Z</dcterms:created>
  <dcterms:modified xsi:type="dcterms:W3CDTF">2024-03-20T13:57:59Z</dcterms:modified>
  <cp:category/>
</cp:coreProperties>
</file>