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8"/>
  </p:notesMasterIdLst>
  <p:sldIdLst>
    <p:sldId id="256" r:id="rId5"/>
    <p:sldId id="262" r:id="rId6"/>
    <p:sldId id="258" r:id="rId7"/>
    <p:sldId id="259" r:id="rId8"/>
    <p:sldId id="260" r:id="rId9"/>
    <p:sldId id="288" r:id="rId10"/>
    <p:sldId id="264" r:id="rId11"/>
    <p:sldId id="266" r:id="rId12"/>
    <p:sldId id="289" r:id="rId13"/>
    <p:sldId id="321" r:id="rId14"/>
    <p:sldId id="311" r:id="rId15"/>
    <p:sldId id="319" r:id="rId16"/>
    <p:sldId id="270" r:id="rId17"/>
    <p:sldId id="323" r:id="rId18"/>
    <p:sldId id="322" r:id="rId19"/>
    <p:sldId id="320" r:id="rId20"/>
    <p:sldId id="273" r:id="rId21"/>
    <p:sldId id="324" r:id="rId22"/>
    <p:sldId id="279" r:id="rId23"/>
    <p:sldId id="317" r:id="rId24"/>
    <p:sldId id="327" r:id="rId25"/>
    <p:sldId id="325" r:id="rId26"/>
    <p:sldId id="334" r:id="rId27"/>
    <p:sldId id="307" r:id="rId28"/>
    <p:sldId id="335" r:id="rId29"/>
    <p:sldId id="308" r:id="rId30"/>
    <p:sldId id="332" r:id="rId31"/>
    <p:sldId id="333" r:id="rId32"/>
    <p:sldId id="284" r:id="rId33"/>
    <p:sldId id="285" r:id="rId34"/>
    <p:sldId id="287" r:id="rId35"/>
    <p:sldId id="286" r:id="rId36"/>
    <p:sldId id="326" r:id="rId37"/>
    <p:sldId id="291" r:id="rId38"/>
    <p:sldId id="268" r:id="rId39"/>
    <p:sldId id="269" r:id="rId40"/>
    <p:sldId id="292" r:id="rId41"/>
    <p:sldId id="300" r:id="rId42"/>
    <p:sldId id="294" r:id="rId43"/>
    <p:sldId id="316" r:id="rId44"/>
    <p:sldId id="298" r:id="rId45"/>
    <p:sldId id="301" r:id="rId46"/>
    <p:sldId id="329" r:id="rId47"/>
    <p:sldId id="330" r:id="rId48"/>
    <p:sldId id="331" r:id="rId49"/>
    <p:sldId id="299" r:id="rId50"/>
    <p:sldId id="302" r:id="rId51"/>
    <p:sldId id="297" r:id="rId52"/>
    <p:sldId id="295" r:id="rId53"/>
    <p:sldId id="296" r:id="rId54"/>
    <p:sldId id="303" r:id="rId55"/>
    <p:sldId id="304" r:id="rId56"/>
    <p:sldId id="293" r:id="rId5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78FAB-D5D0-4FA3-A2D7-08D07DCCAC3F}" v="1" dt="2024-02-28T18:08:50.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84"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F2927F9-70D3-447D-BBE3-E8ECF2814CAD}" type="datetimeFigureOut">
              <a:t>3/20/2024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4AA7D51-52B4-41EC-8BF8-D7676E45F3FA}" type="slidenum">
              <a:t>‹#›</a:t>
            </a:fld>
            <a:endParaRPr lang="en-US"/>
          </a:p>
        </p:txBody>
      </p:sp>
    </p:spTree>
    <p:extLst>
      <p:ext uri="{BB962C8B-B14F-4D97-AF65-F5344CB8AC3E}">
        <p14:creationId xmlns:p14="http://schemas.microsoft.com/office/powerpoint/2010/main" val="408221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AA7D51-52B4-41EC-8BF8-D7676E45F3FA}" type="slidenum">
              <a:rPr lang="en-US" smtClean="0"/>
              <a:t>1</a:t>
            </a:fld>
            <a:endParaRPr lang="en-US"/>
          </a:p>
        </p:txBody>
      </p:sp>
    </p:spTree>
    <p:extLst>
      <p:ext uri="{BB962C8B-B14F-4D97-AF65-F5344CB8AC3E}">
        <p14:creationId xmlns:p14="http://schemas.microsoft.com/office/powerpoint/2010/main" val="3168098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10</a:t>
            </a:fld>
            <a:endParaRPr lang="en-US"/>
          </a:p>
        </p:txBody>
      </p:sp>
    </p:spTree>
    <p:extLst>
      <p:ext uri="{BB962C8B-B14F-4D97-AF65-F5344CB8AC3E}">
        <p14:creationId xmlns:p14="http://schemas.microsoft.com/office/powerpoint/2010/main" val="503585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11</a:t>
            </a:fld>
            <a:endParaRPr lang="en-US"/>
          </a:p>
        </p:txBody>
      </p:sp>
    </p:spTree>
    <p:extLst>
      <p:ext uri="{BB962C8B-B14F-4D97-AF65-F5344CB8AC3E}">
        <p14:creationId xmlns:p14="http://schemas.microsoft.com/office/powerpoint/2010/main" val="304434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p:txBody>
      </p:sp>
      <p:sp>
        <p:nvSpPr>
          <p:cNvPr id="4" name="Slide Number Placeholder 3"/>
          <p:cNvSpPr>
            <a:spLocks noGrp="1"/>
          </p:cNvSpPr>
          <p:nvPr>
            <p:ph type="sldNum" sz="quarter" idx="5"/>
          </p:nvPr>
        </p:nvSpPr>
        <p:spPr/>
        <p:txBody>
          <a:bodyPr/>
          <a:lstStyle/>
          <a:p>
            <a:fld id="{D4AA7D51-52B4-41EC-8BF8-D7676E45F3FA}" type="slidenum">
              <a:rPr lang="en-US"/>
              <a:t>12</a:t>
            </a:fld>
            <a:endParaRPr lang="en-US"/>
          </a:p>
        </p:txBody>
      </p:sp>
    </p:spTree>
    <p:extLst>
      <p:ext uri="{BB962C8B-B14F-4D97-AF65-F5344CB8AC3E}">
        <p14:creationId xmlns:p14="http://schemas.microsoft.com/office/powerpoint/2010/main" val="769038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13</a:t>
            </a:fld>
            <a:endParaRPr lang="en-US"/>
          </a:p>
        </p:txBody>
      </p:sp>
    </p:spTree>
    <p:extLst>
      <p:ext uri="{BB962C8B-B14F-4D97-AF65-F5344CB8AC3E}">
        <p14:creationId xmlns:p14="http://schemas.microsoft.com/office/powerpoint/2010/main" val="400436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14</a:t>
            </a:fld>
            <a:endParaRPr lang="en-US"/>
          </a:p>
        </p:txBody>
      </p:sp>
    </p:spTree>
    <p:extLst>
      <p:ext uri="{BB962C8B-B14F-4D97-AF65-F5344CB8AC3E}">
        <p14:creationId xmlns:p14="http://schemas.microsoft.com/office/powerpoint/2010/main" val="3939180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15</a:t>
            </a:fld>
            <a:endParaRPr lang="en-US"/>
          </a:p>
        </p:txBody>
      </p:sp>
    </p:spTree>
    <p:extLst>
      <p:ext uri="{BB962C8B-B14F-4D97-AF65-F5344CB8AC3E}">
        <p14:creationId xmlns:p14="http://schemas.microsoft.com/office/powerpoint/2010/main" val="1370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16</a:t>
            </a:fld>
            <a:endParaRPr lang="en-US"/>
          </a:p>
        </p:txBody>
      </p:sp>
    </p:spTree>
    <p:extLst>
      <p:ext uri="{BB962C8B-B14F-4D97-AF65-F5344CB8AC3E}">
        <p14:creationId xmlns:p14="http://schemas.microsoft.com/office/powerpoint/2010/main" val="2889695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NovaChat</a:t>
            </a:r>
            <a:r>
              <a:rPr lang="en-US">
                <a:cs typeface="Calibri"/>
              </a:rPr>
              <a:t> ranges from 5-10"</a:t>
            </a:r>
          </a:p>
          <a:p>
            <a:r>
              <a:rPr lang="en-US">
                <a:cs typeface="Calibri"/>
              </a:rPr>
              <a:t>Accent ranges from 8-14"</a:t>
            </a:r>
            <a:endParaRPr lang="en-US">
              <a:ea typeface="Calibri"/>
              <a:cs typeface="Calibri"/>
            </a:endParaRPr>
          </a:p>
          <a:p>
            <a:r>
              <a:rPr lang="en-US">
                <a:cs typeface="Calibri"/>
              </a:rPr>
              <a:t>Via (Apple based) comes on </a:t>
            </a:r>
            <a:r>
              <a:rPr lang="en-US" err="1">
                <a:cs typeface="Calibri"/>
              </a:rPr>
              <a:t>ipad</a:t>
            </a:r>
            <a:r>
              <a:rPr lang="en-US">
                <a:cs typeface="Calibri"/>
              </a:rPr>
              <a:t> mini or pro</a:t>
            </a:r>
            <a:endParaRPr lang="en-US">
              <a:ea typeface="Calibri"/>
              <a:cs typeface="Calibri"/>
            </a:endParaRPr>
          </a:p>
          <a:p>
            <a:endParaRPr lang="en-US">
              <a:ea typeface="Calibri"/>
              <a:cs typeface="Calibri"/>
            </a:endParaRPr>
          </a:p>
          <a:p>
            <a:r>
              <a:rPr lang="en-US">
                <a:ea typeface="Calibri"/>
                <a:cs typeface="Calibri"/>
              </a:rPr>
              <a:t>Megan</a:t>
            </a:r>
          </a:p>
        </p:txBody>
      </p:sp>
      <p:sp>
        <p:nvSpPr>
          <p:cNvPr id="4" name="Slide Number Placeholder 3"/>
          <p:cNvSpPr>
            <a:spLocks noGrp="1"/>
          </p:cNvSpPr>
          <p:nvPr>
            <p:ph type="sldNum" sz="quarter" idx="5"/>
          </p:nvPr>
        </p:nvSpPr>
        <p:spPr/>
        <p:txBody>
          <a:bodyPr/>
          <a:lstStyle/>
          <a:p>
            <a:fld id="{D4AA7D51-52B4-41EC-8BF8-D7676E45F3FA}" type="slidenum">
              <a:t>17</a:t>
            </a:fld>
            <a:endParaRPr lang="en-US"/>
          </a:p>
        </p:txBody>
      </p:sp>
    </p:spTree>
    <p:extLst>
      <p:ext uri="{BB962C8B-B14F-4D97-AF65-F5344CB8AC3E}">
        <p14:creationId xmlns:p14="http://schemas.microsoft.com/office/powerpoint/2010/main" val="3131097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 all of the companies, but some of the ones we use frequently</a:t>
            </a:r>
          </a:p>
          <a:p>
            <a:r>
              <a:rPr lang="en-US">
                <a:ea typeface="Calibri"/>
                <a:cs typeface="Calibri"/>
              </a:rPr>
              <a:t>These companies are DME providers that have their own hardware AAC devices, many, many others provide AAC apps</a:t>
            </a:r>
          </a:p>
        </p:txBody>
      </p:sp>
      <p:sp>
        <p:nvSpPr>
          <p:cNvPr id="4" name="Slide Number Placeholder 3"/>
          <p:cNvSpPr>
            <a:spLocks noGrp="1"/>
          </p:cNvSpPr>
          <p:nvPr>
            <p:ph type="sldNum" sz="quarter" idx="5"/>
          </p:nvPr>
        </p:nvSpPr>
        <p:spPr/>
        <p:txBody>
          <a:bodyPr/>
          <a:lstStyle/>
          <a:p>
            <a:fld id="{D4AA7D51-52B4-41EC-8BF8-D7676E45F3FA}" type="slidenum">
              <a:t>18</a:t>
            </a:fld>
            <a:endParaRPr lang="en-US"/>
          </a:p>
        </p:txBody>
      </p:sp>
    </p:spTree>
    <p:extLst>
      <p:ext uri="{BB962C8B-B14F-4D97-AF65-F5344CB8AC3E}">
        <p14:creationId xmlns:p14="http://schemas.microsoft.com/office/powerpoint/2010/main" val="39160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Why so many companies? </a:t>
            </a:r>
            <a:r>
              <a:rPr lang="en-US" err="1">
                <a:ea typeface="Calibri"/>
                <a:cs typeface="Calibri"/>
              </a:rPr>
              <a:t>Whats</a:t>
            </a:r>
            <a:r>
              <a:rPr lang="en-US">
                <a:ea typeface="Calibri"/>
                <a:cs typeface="Calibri"/>
              </a:rPr>
              <a:t> the different between them?</a:t>
            </a:r>
          </a:p>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t>19</a:t>
            </a:fld>
            <a:endParaRPr lang="en-US"/>
          </a:p>
        </p:txBody>
      </p:sp>
    </p:spTree>
    <p:extLst>
      <p:ext uri="{BB962C8B-B14F-4D97-AF65-F5344CB8AC3E}">
        <p14:creationId xmlns:p14="http://schemas.microsoft.com/office/powerpoint/2010/main" val="151749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2</a:t>
            </a:fld>
            <a:endParaRPr lang="en-US"/>
          </a:p>
        </p:txBody>
      </p:sp>
    </p:spTree>
    <p:extLst>
      <p:ext uri="{BB962C8B-B14F-4D97-AF65-F5344CB8AC3E}">
        <p14:creationId xmlns:p14="http://schemas.microsoft.com/office/powerpoint/2010/main" val="2445778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21</a:t>
            </a:fld>
            <a:endParaRPr lang="en-US"/>
          </a:p>
        </p:txBody>
      </p:sp>
    </p:spTree>
    <p:extLst>
      <p:ext uri="{BB962C8B-B14F-4D97-AF65-F5344CB8AC3E}">
        <p14:creationId xmlns:p14="http://schemas.microsoft.com/office/powerpoint/2010/main" val="3632352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endParaRPr lang="en-US"/>
          </a:p>
        </p:txBody>
      </p:sp>
      <p:sp>
        <p:nvSpPr>
          <p:cNvPr id="4" name="Slide Number Placeholder 3"/>
          <p:cNvSpPr>
            <a:spLocks noGrp="1"/>
          </p:cNvSpPr>
          <p:nvPr>
            <p:ph type="sldNum" sz="quarter" idx="5"/>
          </p:nvPr>
        </p:nvSpPr>
        <p:spPr/>
        <p:txBody>
          <a:bodyPr/>
          <a:lstStyle/>
          <a:p>
            <a:fld id="{D4AA7D51-52B4-41EC-8BF8-D7676E45F3FA}" type="slidenum">
              <a:rPr lang="en-US"/>
              <a:t>29</a:t>
            </a:fld>
            <a:endParaRPr lang="en-US"/>
          </a:p>
        </p:txBody>
      </p:sp>
    </p:spTree>
    <p:extLst>
      <p:ext uri="{BB962C8B-B14F-4D97-AF65-F5344CB8AC3E}">
        <p14:creationId xmlns:p14="http://schemas.microsoft.com/office/powerpoint/2010/main" val="2220994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30</a:t>
            </a:fld>
            <a:endParaRPr lang="en-US"/>
          </a:p>
        </p:txBody>
      </p:sp>
    </p:spTree>
    <p:extLst>
      <p:ext uri="{BB962C8B-B14F-4D97-AF65-F5344CB8AC3E}">
        <p14:creationId xmlns:p14="http://schemas.microsoft.com/office/powerpoint/2010/main" val="1535916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endParaRPr lang="en-US">
              <a:cs typeface="Calibri"/>
            </a:endParaRPr>
          </a:p>
          <a:p>
            <a:r>
              <a:rPr lang="en-US"/>
              <a:t>“Motor automaticity is achieved through practice when a consistent motor movement produces a consistent result. In order to achieve automaticity with AAC, each word should be accessed using a unique and consistent motor pattern regardless of the activity” (Halloran and Halloran, 2006, p. 17).</a:t>
            </a:r>
          </a:p>
          <a:p>
            <a:r>
              <a:rPr lang="en-US"/>
              <a:t>After the placement and motor movement of a word has been established, it </a:t>
            </a:r>
            <a:r>
              <a:rPr lang="en-US" b="1"/>
              <a:t> should not be changed, as this would negatively affect communication fluency. </a:t>
            </a:r>
            <a:endParaRPr lang="en-US"/>
          </a:p>
          <a:p>
            <a:r>
              <a:rPr lang="en-US"/>
              <a:t>Halloran and Halloran (2006) found that individuals on the autism spectrum might experience difficulties with motor planning of an icon on a device, which however is found to be easier than the motor plan to articulate that word. </a:t>
            </a:r>
            <a:endParaRPr lang="en-US">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31</a:t>
            </a:fld>
            <a:endParaRPr lang="en-US"/>
          </a:p>
        </p:txBody>
      </p:sp>
    </p:spTree>
    <p:extLst>
      <p:ext uri="{BB962C8B-B14F-4D97-AF65-F5344CB8AC3E}">
        <p14:creationId xmlns:p14="http://schemas.microsoft.com/office/powerpoint/2010/main" val="2011208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32</a:t>
            </a:fld>
            <a:endParaRPr lang="en-US"/>
          </a:p>
        </p:txBody>
      </p:sp>
    </p:spTree>
    <p:extLst>
      <p:ext uri="{BB962C8B-B14F-4D97-AF65-F5344CB8AC3E}">
        <p14:creationId xmlns:p14="http://schemas.microsoft.com/office/powerpoint/2010/main" val="248913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33</a:t>
            </a:fld>
            <a:endParaRPr lang="en-US"/>
          </a:p>
        </p:txBody>
      </p:sp>
    </p:spTree>
    <p:extLst>
      <p:ext uri="{BB962C8B-B14F-4D97-AF65-F5344CB8AC3E}">
        <p14:creationId xmlns:p14="http://schemas.microsoft.com/office/powerpoint/2010/main" val="2300875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AA7D51-52B4-41EC-8BF8-D7676E45F3FA}" type="slidenum">
              <a:rPr lang="en-US" smtClean="0"/>
              <a:t>34</a:t>
            </a:fld>
            <a:endParaRPr lang="en-US"/>
          </a:p>
        </p:txBody>
      </p:sp>
    </p:spTree>
    <p:extLst>
      <p:ext uri="{BB962C8B-B14F-4D97-AF65-F5344CB8AC3E}">
        <p14:creationId xmlns:p14="http://schemas.microsoft.com/office/powerpoint/2010/main" val="2901213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35</a:t>
            </a:fld>
            <a:endParaRPr lang="en-US"/>
          </a:p>
        </p:txBody>
      </p:sp>
    </p:spTree>
    <p:extLst>
      <p:ext uri="{BB962C8B-B14F-4D97-AF65-F5344CB8AC3E}">
        <p14:creationId xmlns:p14="http://schemas.microsoft.com/office/powerpoint/2010/main" val="2503163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a:p>
            <a:r>
              <a:rPr lang="en-US">
                <a:ea typeface="Calibri"/>
                <a:cs typeface="Calibri"/>
              </a:rPr>
              <a:t>Lilly's voice – nonprofit organization that covers device and language program 100% (does not have income requirements)</a:t>
            </a:r>
          </a:p>
          <a:p>
            <a:r>
              <a:rPr lang="en-US">
                <a:ea typeface="Calibri"/>
                <a:cs typeface="Calibri"/>
              </a:rPr>
              <a:t>UHC Children's grant – 16 or younger, income requirements </a:t>
            </a:r>
          </a:p>
          <a:p>
            <a:r>
              <a:rPr lang="en-US">
                <a:ea typeface="Calibri"/>
                <a:cs typeface="Calibri"/>
              </a:rPr>
              <a:t>SB 40 – BCFR, other equivalents </a:t>
            </a:r>
          </a:p>
          <a:p>
            <a:r>
              <a:rPr lang="en-US" err="1">
                <a:ea typeface="Calibri"/>
                <a:cs typeface="Calibri"/>
              </a:rPr>
              <a:t>MoAT</a:t>
            </a:r>
            <a:r>
              <a:rPr lang="en-US">
                <a:ea typeface="Calibri"/>
                <a:cs typeface="Calibri"/>
              </a:rPr>
              <a:t> – must have AT listed in IEP and AT cost between $350 and $5000</a:t>
            </a:r>
          </a:p>
          <a:p>
            <a:r>
              <a:rPr lang="en-US">
                <a:ea typeface="Calibri"/>
                <a:cs typeface="Calibri"/>
              </a:rPr>
              <a:t>MO Better – no income requirements </a:t>
            </a:r>
          </a:p>
        </p:txBody>
      </p:sp>
      <p:sp>
        <p:nvSpPr>
          <p:cNvPr id="4" name="Slide Number Placeholder 3"/>
          <p:cNvSpPr>
            <a:spLocks noGrp="1"/>
          </p:cNvSpPr>
          <p:nvPr>
            <p:ph type="sldNum" sz="quarter" idx="5"/>
          </p:nvPr>
        </p:nvSpPr>
        <p:spPr/>
        <p:txBody>
          <a:bodyPr/>
          <a:lstStyle/>
          <a:p>
            <a:fld id="{D4AA7D51-52B4-41EC-8BF8-D7676E45F3FA}" type="slidenum">
              <a:rPr lang="en-US"/>
              <a:t>36</a:t>
            </a:fld>
            <a:endParaRPr lang="en-US"/>
          </a:p>
        </p:txBody>
      </p:sp>
    </p:spTree>
    <p:extLst>
      <p:ext uri="{BB962C8B-B14F-4D97-AF65-F5344CB8AC3E}">
        <p14:creationId xmlns:p14="http://schemas.microsoft.com/office/powerpoint/2010/main" val="2992162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10:10</a:t>
            </a:r>
          </a:p>
        </p:txBody>
      </p:sp>
      <p:sp>
        <p:nvSpPr>
          <p:cNvPr id="4" name="Slide Number Placeholder 3"/>
          <p:cNvSpPr>
            <a:spLocks noGrp="1"/>
          </p:cNvSpPr>
          <p:nvPr>
            <p:ph type="sldNum" sz="quarter" idx="5"/>
          </p:nvPr>
        </p:nvSpPr>
        <p:spPr/>
        <p:txBody>
          <a:bodyPr/>
          <a:lstStyle/>
          <a:p>
            <a:fld id="{D4AA7D51-52B4-41EC-8BF8-D7676E45F3FA}" type="slidenum">
              <a:rPr lang="en-US"/>
              <a:t>37</a:t>
            </a:fld>
            <a:endParaRPr lang="en-US"/>
          </a:p>
        </p:txBody>
      </p:sp>
    </p:spTree>
    <p:extLst>
      <p:ext uri="{BB962C8B-B14F-4D97-AF65-F5344CB8AC3E}">
        <p14:creationId xmlns:p14="http://schemas.microsoft.com/office/powerpoint/2010/main" val="3744184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Both</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3</a:t>
            </a:fld>
            <a:endParaRPr lang="en-US"/>
          </a:p>
        </p:txBody>
      </p:sp>
    </p:spTree>
    <p:extLst>
      <p:ext uri="{BB962C8B-B14F-4D97-AF65-F5344CB8AC3E}">
        <p14:creationId xmlns:p14="http://schemas.microsoft.com/office/powerpoint/2010/main" val="2928533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p:txBody>
      </p:sp>
      <p:sp>
        <p:nvSpPr>
          <p:cNvPr id="4" name="Slide Number Placeholder 3"/>
          <p:cNvSpPr>
            <a:spLocks noGrp="1"/>
          </p:cNvSpPr>
          <p:nvPr>
            <p:ph type="sldNum" sz="quarter" idx="5"/>
          </p:nvPr>
        </p:nvSpPr>
        <p:spPr/>
        <p:txBody>
          <a:bodyPr/>
          <a:lstStyle/>
          <a:p>
            <a:fld id="{D4AA7D51-52B4-41EC-8BF8-D7676E45F3FA}" type="slidenum">
              <a:rPr lang="en-US"/>
              <a:t>38</a:t>
            </a:fld>
            <a:endParaRPr lang="en-US"/>
          </a:p>
        </p:txBody>
      </p:sp>
    </p:spTree>
    <p:extLst>
      <p:ext uri="{BB962C8B-B14F-4D97-AF65-F5344CB8AC3E}">
        <p14:creationId xmlns:p14="http://schemas.microsoft.com/office/powerpoint/2010/main" val="3727806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r>
              <a:rPr lang="en-US">
                <a:ea typeface="Calibri"/>
                <a:cs typeface="Calibri"/>
              </a:rPr>
              <a:t>What does he like to play with?  Is he using anything at school? Any medical changes we need to consider?</a:t>
            </a:r>
            <a:endParaRPr lang="en-US"/>
          </a:p>
        </p:txBody>
      </p:sp>
      <p:sp>
        <p:nvSpPr>
          <p:cNvPr id="4" name="Slide Number Placeholder 3"/>
          <p:cNvSpPr>
            <a:spLocks noGrp="1"/>
          </p:cNvSpPr>
          <p:nvPr>
            <p:ph type="sldNum" sz="quarter" idx="5"/>
          </p:nvPr>
        </p:nvSpPr>
        <p:spPr/>
        <p:txBody>
          <a:bodyPr/>
          <a:lstStyle/>
          <a:p>
            <a:fld id="{D4AA7D51-52B4-41EC-8BF8-D7676E45F3FA}" type="slidenum">
              <a:rPr lang="en-US"/>
              <a:t>39</a:t>
            </a:fld>
            <a:endParaRPr lang="en-US"/>
          </a:p>
        </p:txBody>
      </p:sp>
    </p:spTree>
    <p:extLst>
      <p:ext uri="{BB962C8B-B14F-4D97-AF65-F5344CB8AC3E}">
        <p14:creationId xmlns:p14="http://schemas.microsoft.com/office/powerpoint/2010/main" val="1438862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r>
              <a:rPr lang="en-US">
                <a:ea typeface="Calibri"/>
                <a:cs typeface="Calibri"/>
              </a:rPr>
              <a:t>Add specifics about "</a:t>
            </a:r>
            <a:r>
              <a:rPr lang="en-US" err="1">
                <a:ea typeface="Calibri"/>
                <a:cs typeface="Calibri"/>
              </a:rPr>
              <a:t>calvin</a:t>
            </a:r>
            <a:r>
              <a:rPr lang="en-US">
                <a:ea typeface="Calibri"/>
                <a:cs typeface="Calibri"/>
              </a:rPr>
              <a:t>"</a:t>
            </a:r>
          </a:p>
        </p:txBody>
      </p:sp>
      <p:sp>
        <p:nvSpPr>
          <p:cNvPr id="4" name="Slide Number Placeholder 3"/>
          <p:cNvSpPr>
            <a:spLocks noGrp="1"/>
          </p:cNvSpPr>
          <p:nvPr>
            <p:ph type="sldNum" sz="quarter" idx="5"/>
          </p:nvPr>
        </p:nvSpPr>
        <p:spPr/>
        <p:txBody>
          <a:bodyPr/>
          <a:lstStyle/>
          <a:p>
            <a:fld id="{D4AA7D51-52B4-41EC-8BF8-D7676E45F3FA}" type="slidenum">
              <a:rPr lang="en-US"/>
              <a:t>40</a:t>
            </a:fld>
            <a:endParaRPr lang="en-US"/>
          </a:p>
        </p:txBody>
      </p:sp>
    </p:spTree>
    <p:extLst>
      <p:ext uri="{BB962C8B-B14F-4D97-AF65-F5344CB8AC3E}">
        <p14:creationId xmlns:p14="http://schemas.microsoft.com/office/powerpoint/2010/main" val="1055176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41</a:t>
            </a:fld>
            <a:endParaRPr lang="en-US"/>
          </a:p>
        </p:txBody>
      </p:sp>
    </p:spTree>
    <p:extLst>
      <p:ext uri="{BB962C8B-B14F-4D97-AF65-F5344CB8AC3E}">
        <p14:creationId xmlns:p14="http://schemas.microsoft.com/office/powerpoint/2010/main" val="3381683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p>
        </p:txBody>
      </p:sp>
      <p:sp>
        <p:nvSpPr>
          <p:cNvPr id="4" name="Slide Number Placeholder 3"/>
          <p:cNvSpPr>
            <a:spLocks noGrp="1"/>
          </p:cNvSpPr>
          <p:nvPr>
            <p:ph type="sldNum" sz="quarter" idx="5"/>
          </p:nvPr>
        </p:nvSpPr>
        <p:spPr/>
        <p:txBody>
          <a:bodyPr/>
          <a:lstStyle/>
          <a:p>
            <a:fld id="{D4AA7D51-52B4-41EC-8BF8-D7676E45F3FA}" type="slidenum">
              <a:rPr lang="en-US"/>
              <a:t>42</a:t>
            </a:fld>
            <a:endParaRPr lang="en-US"/>
          </a:p>
        </p:txBody>
      </p:sp>
    </p:spTree>
    <p:extLst>
      <p:ext uri="{BB962C8B-B14F-4D97-AF65-F5344CB8AC3E}">
        <p14:creationId xmlns:p14="http://schemas.microsoft.com/office/powerpoint/2010/main" val="3034761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pPr marL="1224280" lvl="2" indent="-291465">
              <a:buFont typeface="Arial,Sans-Serif"/>
              <a:buChar char="•"/>
            </a:pPr>
            <a:endParaRPr lang="en-US">
              <a:ea typeface="Calibri"/>
              <a:cs typeface="Calibri"/>
            </a:endParaRPr>
          </a:p>
          <a:p>
            <a:pPr marL="1224873" lvl="2" indent="-291636">
              <a:buFont typeface="Arial,Sans-Serif"/>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43</a:t>
            </a:fld>
            <a:endParaRPr lang="en-US"/>
          </a:p>
        </p:txBody>
      </p:sp>
    </p:spTree>
    <p:extLst>
      <p:ext uri="{BB962C8B-B14F-4D97-AF65-F5344CB8AC3E}">
        <p14:creationId xmlns:p14="http://schemas.microsoft.com/office/powerpoint/2010/main" val="3933379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pPr marL="1224280" lvl="2" indent="-291465">
              <a:buFont typeface="Arial,Sans-Serif"/>
              <a:buChar char="•"/>
            </a:pPr>
            <a:endParaRPr lang="en-US">
              <a:ea typeface="Calibri"/>
              <a:cs typeface="Calibri"/>
            </a:endParaRPr>
          </a:p>
          <a:p>
            <a:pPr marL="1224873" lvl="2" indent="-291636">
              <a:buFont typeface="Arial,Sans-Serif"/>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44</a:t>
            </a:fld>
            <a:endParaRPr lang="en-US"/>
          </a:p>
        </p:txBody>
      </p:sp>
    </p:spTree>
    <p:extLst>
      <p:ext uri="{BB962C8B-B14F-4D97-AF65-F5344CB8AC3E}">
        <p14:creationId xmlns:p14="http://schemas.microsoft.com/office/powerpoint/2010/main" val="4257669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pPr marL="457200" indent="-457200">
              <a:buFont typeface="Arial,Sans-Serif"/>
              <a:buChar char="•"/>
            </a:pPr>
            <a:r>
              <a:rPr lang="en-US"/>
              <a:t> Natural Speech - Family can understand him most of the time, especially when he goes slow and produces short phrases. </a:t>
            </a:r>
          </a:p>
          <a:p>
            <a:pPr marL="914400" lvl="1" indent="-457200">
              <a:buFont typeface="Arial,Sans-Serif"/>
              <a:buChar char="•"/>
            </a:pPr>
            <a:r>
              <a:rPr lang="en-US"/>
              <a:t>slurred, imprecise articulation, limited breath support and inconsistent volume.</a:t>
            </a:r>
          </a:p>
          <a:p>
            <a:pPr marL="914400" lvl="1" indent="-457200">
              <a:buFont typeface="Arial,Sans-Serif"/>
              <a:buChar char="•"/>
            </a:pPr>
            <a:r>
              <a:rPr lang="en-US"/>
              <a:t>60% intelligible </a:t>
            </a:r>
          </a:p>
          <a:p>
            <a:pPr marL="457200" indent="-457200">
              <a:buFont typeface="Arial,Sans-Serif"/>
              <a:buChar char="•"/>
            </a:pPr>
            <a:r>
              <a:rPr lang="en-US" err="1"/>
              <a:t>ProSlate</a:t>
            </a:r>
            <a:r>
              <a:rPr lang="en-US"/>
              <a:t> w </a:t>
            </a:r>
            <a:r>
              <a:rPr lang="en-US" err="1"/>
              <a:t>TouchChat</a:t>
            </a:r>
            <a:r>
              <a:rPr lang="en-US"/>
              <a:t>. </a:t>
            </a:r>
          </a:p>
          <a:p>
            <a:pPr marL="914400" lvl="1" indent="-457200">
              <a:buFont typeface="Arial,Sans-Serif"/>
              <a:buChar char="•"/>
            </a:pPr>
            <a:r>
              <a:rPr lang="en-US"/>
              <a:t>Pt with limited interest</a:t>
            </a:r>
          </a:p>
          <a:p>
            <a:pPr marL="914400" lvl="1" indent="-457200">
              <a:buFont typeface="Arial,Sans-Serif"/>
              <a:buChar char="•"/>
            </a:pPr>
            <a:r>
              <a:rPr lang="en-US"/>
              <a:t> direct hand access resulted in gross swiping motion, which activated numerous targets at a time. Unable to determine intent, as no single button access achieved.</a:t>
            </a:r>
          </a:p>
          <a:p>
            <a:pPr marL="914400" lvl="1" indent="-457200">
              <a:buFont typeface="Arial,Sans-Serif"/>
              <a:buChar char="•"/>
            </a:pPr>
            <a:r>
              <a:rPr lang="en-US"/>
              <a:t>When </a:t>
            </a:r>
            <a:r>
              <a:rPr lang="en-US" err="1"/>
              <a:t>touchguide</a:t>
            </a:r>
            <a:r>
              <a:rPr lang="en-US"/>
              <a:t> added, pt with significant difficulty grading movements and accessing small finger hole for target selection</a:t>
            </a:r>
          </a:p>
          <a:p>
            <a:pPr marL="457200" indent="-457200">
              <a:buFont typeface="Arial,Sans-Serif"/>
              <a:buChar char="•"/>
            </a:pPr>
            <a:r>
              <a:rPr lang="en-US" err="1"/>
              <a:t>TobiiDynavox</a:t>
            </a:r>
            <a:r>
              <a:rPr lang="en-US"/>
              <a:t> I13+ w/ eye gaze interaction 0.8 sec dwell</a:t>
            </a:r>
          </a:p>
          <a:p>
            <a:pPr marL="914400" lvl="1" indent="-457200">
              <a:buFont typeface="Arial,Sans-Serif"/>
              <a:buChar char="•"/>
            </a:pPr>
            <a:r>
              <a:rPr lang="en-US"/>
              <a:t> Pt able to access and activate targets with eyes. Completed successful calibration. However, pt had difficulty accessing keyboard.</a:t>
            </a:r>
          </a:p>
          <a:p>
            <a:pPr marL="914400" lvl="1" indent="-457200">
              <a:buFont typeface="Arial,Sans-Serif"/>
              <a:buChar char="•"/>
            </a:pPr>
            <a:r>
              <a:rPr lang="en-US"/>
              <a:t> He fatigued quicker than with switches. </a:t>
            </a:r>
          </a:p>
          <a:p>
            <a:pPr marL="914400" lvl="1" indent="-457200">
              <a:buFont typeface="Arial,Sans-Serif"/>
              <a:buChar char="•"/>
            </a:pPr>
            <a:r>
              <a:rPr lang="en-US"/>
              <a:t>Pt reported limited interest or desire to utilize his eyes for communication. Dwell .8 sec</a:t>
            </a:r>
          </a:p>
          <a:p>
            <a:pPr marL="457200" indent="-457200">
              <a:buFont typeface="Arial,Sans-Serif"/>
              <a:buChar char="•"/>
            </a:pPr>
            <a:r>
              <a:rPr lang="en-US"/>
              <a:t> </a:t>
            </a:r>
            <a:r>
              <a:rPr lang="en-US" err="1"/>
              <a:t>Winslate</a:t>
            </a:r>
            <a:r>
              <a:rPr lang="en-US"/>
              <a:t> w/ switches. Presented 2 switch scanning at head on text based software. </a:t>
            </a:r>
          </a:p>
          <a:p>
            <a:pPr marL="914400" lvl="1" indent="-457200">
              <a:buFont typeface="Arial,Sans-Serif"/>
              <a:buChar char="•"/>
            </a:pPr>
            <a:r>
              <a:rPr lang="en-US"/>
              <a:t>Pt </a:t>
            </a:r>
            <a:r>
              <a:rPr lang="en-US" err="1"/>
              <a:t>IND'ly</a:t>
            </a:r>
            <a:r>
              <a:rPr lang="en-US"/>
              <a:t> navigated and typed to answer questions. </a:t>
            </a:r>
          </a:p>
          <a:p>
            <a:pPr marL="914400" lvl="1" indent="-457200">
              <a:buFont typeface="Arial,Sans-Serif"/>
              <a:buChar char="•"/>
            </a:pPr>
            <a:r>
              <a:rPr lang="en-US"/>
              <a:t>He utilized predictive text when he spelt items correctly, along with followed directions to navigate towards preprogrammed messages. </a:t>
            </a:r>
          </a:p>
          <a:p>
            <a:pPr marL="914400" lvl="1" indent="-457200">
              <a:buFont typeface="Arial,Sans-Serif"/>
              <a:buChar char="•"/>
            </a:pPr>
            <a:r>
              <a:rPr lang="en-US"/>
              <a:t>Pt able to control whole device and toggle between programs. </a:t>
            </a:r>
          </a:p>
          <a:p>
            <a:pPr marL="914400" lvl="1" indent="-457200">
              <a:buFont typeface="Arial,Sans-Serif"/>
              <a:buChar char="•"/>
            </a:pPr>
            <a:r>
              <a:rPr lang="en-US"/>
              <a:t>For instance, between communication app and text message app to alert grandma to his immediate medical needs. Pt reports preference to switch access at head, over other direct access methods.</a:t>
            </a:r>
          </a:p>
          <a:p>
            <a:pPr marL="1224873" lvl="2" indent="-291636">
              <a:buFont typeface="Arial,Sans-Serif"/>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45</a:t>
            </a:fld>
            <a:endParaRPr lang="en-US"/>
          </a:p>
        </p:txBody>
      </p:sp>
    </p:spTree>
    <p:extLst>
      <p:ext uri="{BB962C8B-B14F-4D97-AF65-F5344CB8AC3E}">
        <p14:creationId xmlns:p14="http://schemas.microsoft.com/office/powerpoint/2010/main" val="3674782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Megan</a:t>
            </a:r>
          </a:p>
        </p:txBody>
      </p:sp>
      <p:sp>
        <p:nvSpPr>
          <p:cNvPr id="4" name="Slide Number Placeholder 3"/>
          <p:cNvSpPr>
            <a:spLocks noGrp="1"/>
          </p:cNvSpPr>
          <p:nvPr>
            <p:ph type="sldNum" sz="quarter" idx="5"/>
          </p:nvPr>
        </p:nvSpPr>
        <p:spPr/>
        <p:txBody>
          <a:bodyPr/>
          <a:lstStyle/>
          <a:p>
            <a:fld id="{D4AA7D51-52B4-41EC-8BF8-D7676E45F3FA}" type="slidenum">
              <a:rPr lang="en-US"/>
              <a:t>46</a:t>
            </a:fld>
            <a:endParaRPr lang="en-US"/>
          </a:p>
        </p:txBody>
      </p:sp>
    </p:spTree>
    <p:extLst>
      <p:ext uri="{BB962C8B-B14F-4D97-AF65-F5344CB8AC3E}">
        <p14:creationId xmlns:p14="http://schemas.microsoft.com/office/powerpoint/2010/main" val="3106332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47</a:t>
            </a:fld>
            <a:endParaRPr lang="en-US"/>
          </a:p>
        </p:txBody>
      </p:sp>
    </p:spTree>
    <p:extLst>
      <p:ext uri="{BB962C8B-B14F-4D97-AF65-F5344CB8AC3E}">
        <p14:creationId xmlns:p14="http://schemas.microsoft.com/office/powerpoint/2010/main" val="13216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4</a:t>
            </a:fld>
            <a:endParaRPr lang="en-US"/>
          </a:p>
        </p:txBody>
      </p:sp>
    </p:spTree>
    <p:extLst>
      <p:ext uri="{BB962C8B-B14F-4D97-AF65-F5344CB8AC3E}">
        <p14:creationId xmlns:p14="http://schemas.microsoft.com/office/powerpoint/2010/main" val="4176697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48</a:t>
            </a:fld>
            <a:endParaRPr lang="en-US"/>
          </a:p>
        </p:txBody>
      </p:sp>
    </p:spTree>
    <p:extLst>
      <p:ext uri="{BB962C8B-B14F-4D97-AF65-F5344CB8AC3E}">
        <p14:creationId xmlns:p14="http://schemas.microsoft.com/office/powerpoint/2010/main" val="2869740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a:p>
            <a:r>
              <a:rPr lang="en-US">
                <a:ea typeface="Calibri"/>
                <a:cs typeface="Calibri"/>
              </a:rPr>
              <a:t>Why not </a:t>
            </a:r>
            <a:r>
              <a:rPr lang="en-US" err="1">
                <a:ea typeface="Calibri"/>
                <a:cs typeface="Calibri"/>
              </a:rPr>
              <a:t>ipad</a:t>
            </a:r>
            <a:r>
              <a:rPr lang="en-US">
                <a:ea typeface="Calibri"/>
                <a:cs typeface="Calibri"/>
              </a:rPr>
              <a:t>: </a:t>
            </a:r>
          </a:p>
          <a:p>
            <a:pPr marL="174625" indent="-174625">
              <a:buFont typeface="Calibri"/>
              <a:buChar char="-"/>
            </a:pPr>
            <a:r>
              <a:rPr lang="en-US">
                <a:ea typeface="Calibri"/>
                <a:cs typeface="Calibri"/>
              </a:rPr>
              <a:t>Not locked down, kid may get out of it</a:t>
            </a:r>
          </a:p>
          <a:p>
            <a:pPr marL="174625" indent="-174625">
              <a:buFont typeface="Calibri"/>
              <a:buChar char="-"/>
            </a:pPr>
            <a:r>
              <a:rPr lang="en-US">
                <a:ea typeface="Calibri"/>
                <a:cs typeface="Calibri"/>
              </a:rPr>
              <a:t>Not supported by vendor </a:t>
            </a:r>
          </a:p>
          <a:p>
            <a:pPr marL="174625" indent="-174625">
              <a:buFont typeface="Calibri"/>
              <a:buChar char="-"/>
            </a:pPr>
            <a:r>
              <a:rPr lang="en-US">
                <a:ea typeface="Calibri"/>
                <a:cs typeface="Calibri"/>
              </a:rPr>
              <a:t>Not under warranty </a:t>
            </a:r>
          </a:p>
        </p:txBody>
      </p:sp>
      <p:sp>
        <p:nvSpPr>
          <p:cNvPr id="4" name="Slide Number Placeholder 3"/>
          <p:cNvSpPr>
            <a:spLocks noGrp="1"/>
          </p:cNvSpPr>
          <p:nvPr>
            <p:ph type="sldNum" sz="quarter" idx="5"/>
          </p:nvPr>
        </p:nvSpPr>
        <p:spPr/>
        <p:txBody>
          <a:bodyPr/>
          <a:lstStyle/>
          <a:p>
            <a:fld id="{D4AA7D51-52B4-41EC-8BF8-D7676E45F3FA}" type="slidenum">
              <a:rPr lang="en-US"/>
              <a:t>49</a:t>
            </a:fld>
            <a:endParaRPr lang="en-US"/>
          </a:p>
        </p:txBody>
      </p:sp>
    </p:spTree>
    <p:extLst>
      <p:ext uri="{BB962C8B-B14F-4D97-AF65-F5344CB8AC3E}">
        <p14:creationId xmlns:p14="http://schemas.microsoft.com/office/powerpoint/2010/main" val="3697786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p:txBody>
      </p:sp>
      <p:sp>
        <p:nvSpPr>
          <p:cNvPr id="4" name="Slide Number Placeholder 3"/>
          <p:cNvSpPr>
            <a:spLocks noGrp="1"/>
          </p:cNvSpPr>
          <p:nvPr>
            <p:ph type="sldNum" sz="quarter" idx="5"/>
          </p:nvPr>
        </p:nvSpPr>
        <p:spPr/>
        <p:txBody>
          <a:bodyPr/>
          <a:lstStyle/>
          <a:p>
            <a:fld id="{D4AA7D51-52B4-41EC-8BF8-D7676E45F3FA}" type="slidenum">
              <a:rPr lang="en-US"/>
              <a:t>50</a:t>
            </a:fld>
            <a:endParaRPr lang="en-US"/>
          </a:p>
        </p:txBody>
      </p:sp>
    </p:spTree>
    <p:extLst>
      <p:ext uri="{BB962C8B-B14F-4D97-AF65-F5344CB8AC3E}">
        <p14:creationId xmlns:p14="http://schemas.microsoft.com/office/powerpoint/2010/main" val="2556851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51</a:t>
            </a:fld>
            <a:endParaRPr lang="en-US"/>
          </a:p>
        </p:txBody>
      </p:sp>
    </p:spTree>
    <p:extLst>
      <p:ext uri="{BB962C8B-B14F-4D97-AF65-F5344CB8AC3E}">
        <p14:creationId xmlns:p14="http://schemas.microsoft.com/office/powerpoint/2010/main" val="3878276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52</a:t>
            </a:fld>
            <a:endParaRPr lang="en-US"/>
          </a:p>
        </p:txBody>
      </p:sp>
    </p:spTree>
    <p:extLst>
      <p:ext uri="{BB962C8B-B14F-4D97-AF65-F5344CB8AC3E}">
        <p14:creationId xmlns:p14="http://schemas.microsoft.com/office/powerpoint/2010/main" val="750479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10:30</a:t>
            </a:r>
          </a:p>
        </p:txBody>
      </p:sp>
      <p:sp>
        <p:nvSpPr>
          <p:cNvPr id="4" name="Slide Number Placeholder 3"/>
          <p:cNvSpPr>
            <a:spLocks noGrp="1"/>
          </p:cNvSpPr>
          <p:nvPr>
            <p:ph type="sldNum" sz="quarter" idx="5"/>
          </p:nvPr>
        </p:nvSpPr>
        <p:spPr/>
        <p:txBody>
          <a:bodyPr/>
          <a:lstStyle/>
          <a:p>
            <a:fld id="{D4AA7D51-52B4-41EC-8BF8-D7676E45F3FA}" type="slidenum">
              <a:rPr lang="en-US"/>
              <a:t>53</a:t>
            </a:fld>
            <a:endParaRPr lang="en-US"/>
          </a:p>
        </p:txBody>
      </p:sp>
    </p:spTree>
    <p:extLst>
      <p:ext uri="{BB962C8B-B14F-4D97-AF65-F5344CB8AC3E}">
        <p14:creationId xmlns:p14="http://schemas.microsoft.com/office/powerpoint/2010/main" val="96763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5</a:t>
            </a:fld>
            <a:endParaRPr lang="en-US"/>
          </a:p>
        </p:txBody>
      </p:sp>
    </p:spTree>
    <p:extLst>
      <p:ext uri="{BB962C8B-B14F-4D97-AF65-F5344CB8AC3E}">
        <p14:creationId xmlns:p14="http://schemas.microsoft.com/office/powerpoint/2010/main" val="302614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6</a:t>
            </a:fld>
            <a:endParaRPr lang="en-US"/>
          </a:p>
        </p:txBody>
      </p:sp>
    </p:spTree>
    <p:extLst>
      <p:ext uri="{BB962C8B-B14F-4D97-AF65-F5344CB8AC3E}">
        <p14:creationId xmlns:p14="http://schemas.microsoft.com/office/powerpoint/2010/main" val="164483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7</a:t>
            </a:fld>
            <a:endParaRPr lang="en-US"/>
          </a:p>
        </p:txBody>
      </p:sp>
    </p:spTree>
    <p:extLst>
      <p:ext uri="{BB962C8B-B14F-4D97-AF65-F5344CB8AC3E}">
        <p14:creationId xmlns:p14="http://schemas.microsoft.com/office/powerpoint/2010/main" val="334178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8</a:t>
            </a:fld>
            <a:endParaRPr lang="en-US"/>
          </a:p>
        </p:txBody>
      </p:sp>
    </p:spTree>
    <p:extLst>
      <p:ext uri="{BB962C8B-B14F-4D97-AF65-F5344CB8AC3E}">
        <p14:creationId xmlns:p14="http://schemas.microsoft.com/office/powerpoint/2010/main" val="422929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AA7D51-52B4-41EC-8BF8-D7676E45F3FA}" type="slidenum">
              <a:rPr lang="en-US" smtClean="0"/>
              <a:t>9</a:t>
            </a:fld>
            <a:endParaRPr lang="en-US"/>
          </a:p>
        </p:txBody>
      </p:sp>
    </p:spTree>
    <p:extLst>
      <p:ext uri="{BB962C8B-B14F-4D97-AF65-F5344CB8AC3E}">
        <p14:creationId xmlns:p14="http://schemas.microsoft.com/office/powerpoint/2010/main" val="396375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aph.org/product/stacs-standardized-tactile-augmentative-communication-symbols-kit/"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hyperlink" Target="https://www.aph.org/product/tactile-connections-symbols-for-communication/" TargetMode="External"/><Relationship Id="rId4" Type="http://schemas.openxmlformats.org/officeDocument/2006/relationships/hyperlink" Target="https://www.pathstoliteracy.org/power-communicating-tactile-symbol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verymovecounts.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superpowerspeech.com/2021/11/light-mid-and-high-tech-aac-same-but-different.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superpowerspeech.com/2021/11/light-mid-and-high-tech-aac-same-but-different.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uperpowerspeech.com/2021/11/light-mid-and-high-tech-aac-same-but-different.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8" Type="http://schemas.openxmlformats.org/officeDocument/2006/relationships/hyperlink" Target="https://www.ablenetinc.com/switches/" TargetMode="External"/><Relationship Id="rId3" Type="http://schemas.openxmlformats.org/officeDocument/2006/relationships/image" Target="../media/image51.png"/><Relationship Id="rId7" Type="http://schemas.openxmlformats.org/officeDocument/2006/relationships/hyperlink" Target="https://enablingdevices.com/" TargetMode="External"/><Relationship Id="rId2" Type="http://schemas.openxmlformats.org/officeDocument/2006/relationships/hyperlink" Target="https://asl-inc.com/"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witchedtoys.org/switched-chapters/pascale's-pals-project-switched" TargetMode="Externa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hyperlink" Target="https://www.mountnmover.com/" TargetMode="External"/><Relationship Id="rId5" Type="http://schemas.openxmlformats.org/officeDocument/2006/relationships/hyperlink" Target="https://rehadapt.com/" TargetMode="Externa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raacticalaac.org/praactical/finding-my-words-considerations-in-language-displays-and-organiza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31.xml.rels><?xml version="1.0" encoding="UTF-8" standalone="yes"?>
<Relationships xmlns="http://schemas.openxmlformats.org/package/2006/relationships"><Relationship Id="rId3" Type="http://schemas.openxmlformats.org/officeDocument/2006/relationships/hyperlink" Target="https://praacticalaac.org/praactical/finding-my-words-considerations-in-language-displays-and-organiz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hyperlink" Target="https://praacticalaac.org/praactical/finding-my-words-considerations-in-language-displays-and-organiza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openxmlformats.org/officeDocument/2006/relationships/hyperlink" Target="https://praacticalaac.org/praactical/finding-my-words-considerations-in-language-displays-and-organizat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lillysvoice.org/" TargetMode="External"/><Relationship Id="rId7" Type="http://schemas.openxmlformats.org/officeDocument/2006/relationships/hyperlink" Target="https://www.mobetter.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at.mo.gov/kids-assistive-technology/" TargetMode="External"/><Relationship Id="rId5" Type="http://schemas.openxmlformats.org/officeDocument/2006/relationships/hyperlink" Target="https://at.mo.gov/at-reimbursement-for-schools/" TargetMode="External"/><Relationship Id="rId4" Type="http://schemas.openxmlformats.org/officeDocument/2006/relationships/hyperlink" Target="https://www.uhccf.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www.lincare.com/en/services/speech-generating-devices/funding-your-device" TargetMode="External"/><Relationship Id="rId3" Type="http://schemas.openxmlformats.org/officeDocument/2006/relationships/hyperlink" Target="https://aacfunding.com/" TargetMode="External"/><Relationship Id="rId7" Type="http://schemas.openxmlformats.org/officeDocument/2006/relationships/hyperlink" Target="https://www.talktometechnologies.com/pages/fundin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quicktalkerfreestyle.com/client-information-form-slp/" TargetMode="External"/><Relationship Id="rId5" Type="http://schemas.openxmlformats.org/officeDocument/2006/relationships/hyperlink" Target="https://us.tobiidynavox.com/pages/funding?tab=0" TargetMode="External"/><Relationship Id="rId4" Type="http://schemas.openxmlformats.org/officeDocument/2006/relationships/hyperlink" Target="https://www.forbesaac.com/funding-form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hyperlink" Target="mailto:NicolaescuJ@umsystem.edu" TargetMode="External"/><Relationship Id="rId4" Type="http://schemas.openxmlformats.org/officeDocument/2006/relationships/hyperlink" Target="mailto:lmdrvb@umsystem.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6" name="Picture 6" descr="Text&#10;&#10;Description automatically generated">
            <a:extLst>
              <a:ext uri="{FF2B5EF4-FFF2-40B4-BE49-F238E27FC236}">
                <a16:creationId xmlns:a16="http://schemas.microsoft.com/office/drawing/2014/main" id="{1786995B-A29B-E837-617E-F3FF28B72FC5}"/>
              </a:ext>
            </a:extLst>
          </p:cNvPr>
          <p:cNvPicPr>
            <a:picLocks noChangeAspect="1"/>
          </p:cNvPicPr>
          <p:nvPr/>
        </p:nvPicPr>
        <p:blipFill>
          <a:blip r:embed="rId4"/>
          <a:stretch>
            <a:fillRect/>
          </a:stretch>
        </p:blipFill>
        <p:spPr>
          <a:xfrm>
            <a:off x="2458193" y="1076792"/>
            <a:ext cx="7265719" cy="1181402"/>
          </a:xfrm>
          <a:prstGeom prst="rect">
            <a:avLst/>
          </a:prstGeom>
        </p:spPr>
      </p:pic>
      <p:sp>
        <p:nvSpPr>
          <p:cNvPr id="2" name="Title 1">
            <a:extLst>
              <a:ext uri="{FF2B5EF4-FFF2-40B4-BE49-F238E27FC236}">
                <a16:creationId xmlns:a16="http://schemas.microsoft.com/office/drawing/2014/main" id="{87B98BD4-C11A-A5F8-58E4-819521E3B5CA}"/>
              </a:ext>
            </a:extLst>
          </p:cNvPr>
          <p:cNvSpPr>
            <a:spLocks noGrp="1"/>
          </p:cNvSpPr>
          <p:nvPr>
            <p:ph type="ctrTitle"/>
          </p:nvPr>
        </p:nvSpPr>
        <p:spPr>
          <a:xfrm>
            <a:off x="2048494" y="3982336"/>
            <a:ext cx="9144000" cy="1002146"/>
          </a:xfrm>
        </p:spPr>
        <p:txBody>
          <a:bodyPr>
            <a:noAutofit/>
          </a:bodyPr>
          <a:lstStyle/>
          <a:p>
            <a:r>
              <a:rPr lang="en-US" sz="3600">
                <a:cs typeface="Calibri Light"/>
              </a:rPr>
              <a:t>Multidisciplinary approach to AAC evaluations</a:t>
            </a:r>
            <a:endParaRPr lang="en-US" sz="3600" err="1"/>
          </a:p>
        </p:txBody>
      </p:sp>
      <p:sp>
        <p:nvSpPr>
          <p:cNvPr id="5" name="Subtitle 4">
            <a:extLst>
              <a:ext uri="{FF2B5EF4-FFF2-40B4-BE49-F238E27FC236}">
                <a16:creationId xmlns:a16="http://schemas.microsoft.com/office/drawing/2014/main" id="{35075CE5-1F91-B672-DDB0-50450129F097}"/>
              </a:ext>
            </a:extLst>
          </p:cNvPr>
          <p:cNvSpPr>
            <a:spLocks noGrp="1"/>
          </p:cNvSpPr>
          <p:nvPr>
            <p:ph type="subTitle" idx="1"/>
          </p:nvPr>
        </p:nvSpPr>
        <p:spPr>
          <a:xfrm>
            <a:off x="2355273" y="5145830"/>
            <a:ext cx="9144000" cy="1655762"/>
          </a:xfrm>
        </p:spPr>
        <p:txBody>
          <a:bodyPr vert="horz" lIns="91440" tIns="45720" rIns="91440" bIns="45720" rtlCol="0" anchor="t">
            <a:normAutofit/>
          </a:bodyPr>
          <a:lstStyle/>
          <a:p>
            <a:r>
              <a:rPr lang="en-US">
                <a:solidFill>
                  <a:schemeClr val="bg1"/>
                </a:solidFill>
                <a:ea typeface="Calibri"/>
                <a:cs typeface="Calibri"/>
              </a:rPr>
              <a:t>Laurel </a:t>
            </a:r>
            <a:r>
              <a:rPr lang="en-US" err="1">
                <a:solidFill>
                  <a:schemeClr val="bg1"/>
                </a:solidFill>
                <a:ea typeface="Calibri"/>
                <a:cs typeface="Calibri"/>
              </a:rPr>
              <a:t>Duever</a:t>
            </a:r>
            <a:r>
              <a:rPr lang="en-US">
                <a:solidFill>
                  <a:schemeClr val="bg1"/>
                </a:solidFill>
                <a:ea typeface="Calibri"/>
                <a:cs typeface="Calibri"/>
              </a:rPr>
              <a:t>-Collins, MS, CCC-SLP</a:t>
            </a:r>
          </a:p>
          <a:p>
            <a:r>
              <a:rPr lang="en-US">
                <a:solidFill>
                  <a:schemeClr val="bg1"/>
                </a:solidFill>
                <a:ea typeface="Calibri"/>
                <a:cs typeface="Calibri"/>
              </a:rPr>
              <a:t>Jessica Nicolaescu, MOT, OTR/L, ATP</a:t>
            </a:r>
          </a:p>
        </p:txBody>
      </p:sp>
    </p:spTree>
    <p:extLst>
      <p:ext uri="{BB962C8B-B14F-4D97-AF65-F5344CB8AC3E}">
        <p14:creationId xmlns:p14="http://schemas.microsoft.com/office/powerpoint/2010/main" val="545235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024B-6DF0-961D-5A4C-B688CD4EAA23}"/>
              </a:ext>
            </a:extLst>
          </p:cNvPr>
          <p:cNvSpPr>
            <a:spLocks noGrp="1"/>
          </p:cNvSpPr>
          <p:nvPr>
            <p:ph type="title"/>
          </p:nvPr>
        </p:nvSpPr>
        <p:spPr>
          <a:xfrm>
            <a:off x="773806" y="268533"/>
            <a:ext cx="10515600" cy="1325563"/>
          </a:xfrm>
        </p:spPr>
        <p:txBody>
          <a:bodyPr/>
          <a:lstStyle/>
          <a:p>
            <a:r>
              <a:rPr lang="en-US">
                <a:solidFill>
                  <a:schemeClr val="bg1"/>
                </a:solidFill>
                <a:cs typeface="Calibri Light"/>
              </a:rPr>
              <a:t>Light Tech AAC Devices</a:t>
            </a:r>
            <a:r>
              <a:rPr lang="en-US">
                <a:cs typeface="Calibri Light"/>
              </a:rPr>
              <a:t> </a:t>
            </a:r>
            <a:endParaRPr lang="en-US"/>
          </a:p>
        </p:txBody>
      </p:sp>
      <p:pic>
        <p:nvPicPr>
          <p:cNvPr id="14" name="Picture 13" descr="Customised PODD Book - FREE QUOTE — Allsorts Developmental">
            <a:extLst>
              <a:ext uri="{FF2B5EF4-FFF2-40B4-BE49-F238E27FC236}">
                <a16:creationId xmlns:a16="http://schemas.microsoft.com/office/drawing/2014/main" id="{DCE266AA-5ACF-D1EB-CBE4-538A8081041D}"/>
              </a:ext>
            </a:extLst>
          </p:cNvPr>
          <p:cNvPicPr>
            <a:picLocks noChangeAspect="1"/>
          </p:cNvPicPr>
          <p:nvPr/>
        </p:nvPicPr>
        <p:blipFill>
          <a:blip r:embed="rId3"/>
          <a:stretch>
            <a:fillRect/>
          </a:stretch>
        </p:blipFill>
        <p:spPr>
          <a:xfrm>
            <a:off x="874311" y="1493565"/>
            <a:ext cx="2143125" cy="2143125"/>
          </a:xfrm>
          <a:prstGeom prst="rect">
            <a:avLst/>
          </a:prstGeom>
        </p:spPr>
      </p:pic>
      <p:pic>
        <p:nvPicPr>
          <p:cNvPr id="11" name="Picture 10" descr="Symbol Communication Sign | Landscape Structures">
            <a:extLst>
              <a:ext uri="{FF2B5EF4-FFF2-40B4-BE49-F238E27FC236}">
                <a16:creationId xmlns:a16="http://schemas.microsoft.com/office/drawing/2014/main" id="{9A7ADB86-23B3-1109-6D6E-9B1AE45DA18D}"/>
              </a:ext>
            </a:extLst>
          </p:cNvPr>
          <p:cNvPicPr>
            <a:picLocks noChangeAspect="1"/>
          </p:cNvPicPr>
          <p:nvPr/>
        </p:nvPicPr>
        <p:blipFill>
          <a:blip r:embed="rId4"/>
          <a:stretch>
            <a:fillRect/>
          </a:stretch>
        </p:blipFill>
        <p:spPr>
          <a:xfrm>
            <a:off x="515891" y="4381500"/>
            <a:ext cx="2857500" cy="1600200"/>
          </a:xfrm>
          <a:prstGeom prst="rect">
            <a:avLst/>
          </a:prstGeom>
        </p:spPr>
      </p:pic>
      <p:pic>
        <p:nvPicPr>
          <p:cNvPr id="8" name="Picture 8" descr="Picture Exchange Communication system book">
            <a:extLst>
              <a:ext uri="{FF2B5EF4-FFF2-40B4-BE49-F238E27FC236}">
                <a16:creationId xmlns:a16="http://schemas.microsoft.com/office/drawing/2014/main" id="{7D000B6D-3F78-6366-CB2A-AB0463C63D07}"/>
              </a:ext>
            </a:extLst>
          </p:cNvPr>
          <p:cNvPicPr>
            <a:picLocks noChangeAspect="1"/>
          </p:cNvPicPr>
          <p:nvPr/>
        </p:nvPicPr>
        <p:blipFill>
          <a:blip r:embed="rId5"/>
          <a:stretch>
            <a:fillRect/>
          </a:stretch>
        </p:blipFill>
        <p:spPr>
          <a:xfrm>
            <a:off x="4881530" y="1770258"/>
            <a:ext cx="2312239" cy="1983896"/>
          </a:xfrm>
          <a:prstGeom prst="rect">
            <a:avLst/>
          </a:prstGeom>
        </p:spPr>
      </p:pic>
      <p:pic>
        <p:nvPicPr>
          <p:cNvPr id="16" name="Picture 15" descr="SLP AAC I Want More Coffee T-shirt/ Sweatshirt/ Hoodie, Speech Language  Pathologist, Speech Therapy Tee, AAC Tee - Etsy">
            <a:extLst>
              <a:ext uri="{FF2B5EF4-FFF2-40B4-BE49-F238E27FC236}">
                <a16:creationId xmlns:a16="http://schemas.microsoft.com/office/drawing/2014/main" id="{7DD0ECBC-59DC-BEDD-0A4B-FF358ABA05D3}"/>
              </a:ext>
            </a:extLst>
          </p:cNvPr>
          <p:cNvPicPr>
            <a:picLocks noChangeAspect="1"/>
          </p:cNvPicPr>
          <p:nvPr/>
        </p:nvPicPr>
        <p:blipFill>
          <a:blip r:embed="rId6"/>
          <a:stretch>
            <a:fillRect/>
          </a:stretch>
        </p:blipFill>
        <p:spPr>
          <a:xfrm>
            <a:off x="4958506" y="4201435"/>
            <a:ext cx="2143125" cy="2143125"/>
          </a:xfrm>
          <a:prstGeom prst="rect">
            <a:avLst/>
          </a:prstGeom>
        </p:spPr>
      </p:pic>
      <p:pic>
        <p:nvPicPr>
          <p:cNvPr id="5" name="Picture 4" descr="Eye-Com™ Board - Augmentative Communication Consultants, Inc.">
            <a:extLst>
              <a:ext uri="{FF2B5EF4-FFF2-40B4-BE49-F238E27FC236}">
                <a16:creationId xmlns:a16="http://schemas.microsoft.com/office/drawing/2014/main" id="{A5F4DDE6-FE23-83A2-43A3-2F4E39A893B8}"/>
              </a:ext>
            </a:extLst>
          </p:cNvPr>
          <p:cNvPicPr>
            <a:picLocks noChangeAspect="1"/>
          </p:cNvPicPr>
          <p:nvPr/>
        </p:nvPicPr>
        <p:blipFill>
          <a:blip r:embed="rId7"/>
          <a:stretch>
            <a:fillRect/>
          </a:stretch>
        </p:blipFill>
        <p:spPr>
          <a:xfrm>
            <a:off x="8905374" y="1253039"/>
            <a:ext cx="2405742" cy="2564946"/>
          </a:xfrm>
          <a:prstGeom prst="rect">
            <a:avLst/>
          </a:prstGeom>
        </p:spPr>
      </p:pic>
      <p:pic>
        <p:nvPicPr>
          <p:cNvPr id="7" name="Picture 7" descr="Communication board">
            <a:extLst>
              <a:ext uri="{FF2B5EF4-FFF2-40B4-BE49-F238E27FC236}">
                <a16:creationId xmlns:a16="http://schemas.microsoft.com/office/drawing/2014/main" id="{0F9E9FD6-21BD-8075-F1AE-28444D030C9F}"/>
              </a:ext>
            </a:extLst>
          </p:cNvPr>
          <p:cNvPicPr>
            <a:picLocks noChangeAspect="1"/>
          </p:cNvPicPr>
          <p:nvPr/>
        </p:nvPicPr>
        <p:blipFill>
          <a:blip r:embed="rId8"/>
          <a:stretch>
            <a:fillRect/>
          </a:stretch>
        </p:blipFill>
        <p:spPr>
          <a:xfrm>
            <a:off x="8964324" y="4541068"/>
            <a:ext cx="2283125" cy="1284258"/>
          </a:xfrm>
          <a:prstGeom prst="rect">
            <a:avLst/>
          </a:prstGeom>
        </p:spPr>
      </p:pic>
    </p:spTree>
    <p:extLst>
      <p:ext uri="{BB962C8B-B14F-4D97-AF65-F5344CB8AC3E}">
        <p14:creationId xmlns:p14="http://schemas.microsoft.com/office/powerpoint/2010/main" val="1285467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365125"/>
            <a:ext cx="11210925" cy="1325563"/>
          </a:xfrm>
        </p:spPr>
        <p:txBody>
          <a:bodyPr>
            <a:normAutofit/>
          </a:bodyPr>
          <a:lstStyle/>
          <a:p>
            <a:r>
              <a:rPr lang="en-US" sz="3600" dirty="0">
                <a:solidFill>
                  <a:schemeClr val="bg1"/>
                </a:solidFill>
                <a:cs typeface="Calibri Light"/>
              </a:rPr>
              <a:t>Light Tech-Tactile symbol Communication board</a:t>
            </a:r>
            <a:r>
              <a:rPr lang="en-US" sz="3600" dirty="0">
                <a:solidFill>
                  <a:schemeClr val="bg1"/>
                </a:solidFill>
                <a:ea typeface="Calibri Light"/>
                <a:cs typeface="Calibri Light"/>
              </a:rPr>
              <a:t/>
            </a:r>
            <a:br>
              <a:rPr lang="en-US" sz="3600" dirty="0">
                <a:solidFill>
                  <a:schemeClr val="bg1"/>
                </a:solidFill>
                <a:ea typeface="Calibri Light"/>
                <a:cs typeface="Calibri Light"/>
              </a:rPr>
            </a:br>
            <a:endParaRPr lang="en-US" sz="3600" dirty="0"/>
          </a:p>
        </p:txBody>
      </p:sp>
      <p:pic>
        <p:nvPicPr>
          <p:cNvPr id="10" name="Picture 9" descr="TAALC Core Board">
            <a:extLst>
              <a:ext uri="{FF2B5EF4-FFF2-40B4-BE49-F238E27FC236}">
                <a16:creationId xmlns:a16="http://schemas.microsoft.com/office/drawing/2014/main" id="{E64413A4-04F8-AF57-5F1B-00F4F07599D9}"/>
              </a:ext>
            </a:extLst>
          </p:cNvPr>
          <p:cNvPicPr>
            <a:picLocks noChangeAspect="1"/>
          </p:cNvPicPr>
          <p:nvPr/>
        </p:nvPicPr>
        <p:blipFill>
          <a:blip r:embed="rId3"/>
          <a:stretch>
            <a:fillRect/>
          </a:stretch>
        </p:blipFill>
        <p:spPr>
          <a:xfrm>
            <a:off x="279351" y="1264497"/>
            <a:ext cx="4288099" cy="3014308"/>
          </a:xfrm>
          <a:prstGeom prst="rect">
            <a:avLst/>
          </a:prstGeom>
        </p:spPr>
      </p:pic>
      <p:sp>
        <p:nvSpPr>
          <p:cNvPr id="11" name="TextBox 10">
            <a:extLst>
              <a:ext uri="{FF2B5EF4-FFF2-40B4-BE49-F238E27FC236}">
                <a16:creationId xmlns:a16="http://schemas.microsoft.com/office/drawing/2014/main" id="{249D9A0E-B5AE-2674-F47E-DE95E3A3A16A}"/>
              </a:ext>
            </a:extLst>
          </p:cNvPr>
          <p:cNvSpPr txBox="1"/>
          <p:nvPr/>
        </p:nvSpPr>
        <p:spPr>
          <a:xfrm>
            <a:off x="528542" y="4708387"/>
            <a:ext cx="40283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The Power of Communicating with Tactile Symbols – Paths to Literacy</a:t>
            </a:r>
            <a:endParaRPr lang="en-US" dirty="0"/>
          </a:p>
        </p:txBody>
      </p:sp>
      <p:sp>
        <p:nvSpPr>
          <p:cNvPr id="13" name="TextBox 12">
            <a:extLst>
              <a:ext uri="{FF2B5EF4-FFF2-40B4-BE49-F238E27FC236}">
                <a16:creationId xmlns:a16="http://schemas.microsoft.com/office/drawing/2014/main" id="{E5934F0B-F20F-95EB-CE0E-3D5BD8F3E3DD}"/>
              </a:ext>
            </a:extLst>
          </p:cNvPr>
          <p:cNvSpPr txBox="1"/>
          <p:nvPr/>
        </p:nvSpPr>
        <p:spPr>
          <a:xfrm>
            <a:off x="379862" y="5463654"/>
            <a:ext cx="418758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Kit to make your own tactile symbols: </a:t>
            </a:r>
            <a:endParaRPr lang="en-US"/>
          </a:p>
          <a:p>
            <a:r>
              <a:rPr lang="en-US">
                <a:hlinkClick r:id="rId5"/>
              </a:rPr>
              <a:t>Tactile Connections: Symbols forCommunication | American Printing House (aph.org)</a:t>
            </a:r>
            <a:endParaRPr lang="en-US">
              <a:ea typeface="Calibri"/>
              <a:cs typeface="Calibri"/>
            </a:endParaRPr>
          </a:p>
        </p:txBody>
      </p:sp>
      <p:pic>
        <p:nvPicPr>
          <p:cNvPr id="9" name="Picture 8" descr="STACS kit components">
            <a:extLst>
              <a:ext uri="{FF2B5EF4-FFF2-40B4-BE49-F238E27FC236}">
                <a16:creationId xmlns:a16="http://schemas.microsoft.com/office/drawing/2014/main" id="{A6AD3E11-6158-9027-5578-1CBA37282209}"/>
              </a:ext>
            </a:extLst>
          </p:cNvPr>
          <p:cNvPicPr>
            <a:picLocks noChangeAspect="1"/>
          </p:cNvPicPr>
          <p:nvPr/>
        </p:nvPicPr>
        <p:blipFill>
          <a:blip r:embed="rId6"/>
          <a:stretch>
            <a:fillRect/>
          </a:stretch>
        </p:blipFill>
        <p:spPr>
          <a:xfrm>
            <a:off x="6479416" y="1367621"/>
            <a:ext cx="4351078" cy="3508612"/>
          </a:xfrm>
          <a:prstGeom prst="rect">
            <a:avLst/>
          </a:prstGeom>
        </p:spPr>
      </p:pic>
      <p:sp>
        <p:nvSpPr>
          <p:cNvPr id="3" name="Content Placeholder 2">
            <a:extLst>
              <a:ext uri="{FF2B5EF4-FFF2-40B4-BE49-F238E27FC236}">
                <a16:creationId xmlns:a16="http://schemas.microsoft.com/office/drawing/2014/main" id="{AAB7C92B-5702-A33A-905F-EE05A1997227}"/>
              </a:ext>
            </a:extLst>
          </p:cNvPr>
          <p:cNvSpPr>
            <a:spLocks noGrp="1"/>
          </p:cNvSpPr>
          <p:nvPr>
            <p:ph idx="4294967295"/>
          </p:nvPr>
        </p:nvSpPr>
        <p:spPr>
          <a:xfrm>
            <a:off x="5305425" y="4884738"/>
            <a:ext cx="6886575" cy="860425"/>
          </a:xfrm>
        </p:spPr>
        <p:txBody>
          <a:bodyPr vert="horz" lIns="91440" tIns="45720" rIns="91440" bIns="45720" rtlCol="0" anchor="t">
            <a:normAutofit/>
          </a:bodyPr>
          <a:lstStyle/>
          <a:p>
            <a:r>
              <a:rPr lang="en-US">
                <a:ea typeface="+mn-lt"/>
                <a:cs typeface="+mn-lt"/>
              </a:rPr>
              <a:t>STACS: Standardized Tactile Augmentative Communication Symbols</a:t>
            </a:r>
            <a:endParaRPr lang="en-US"/>
          </a:p>
        </p:txBody>
      </p:sp>
      <p:sp>
        <p:nvSpPr>
          <p:cNvPr id="4" name="TextBox 3">
            <a:extLst>
              <a:ext uri="{FF2B5EF4-FFF2-40B4-BE49-F238E27FC236}">
                <a16:creationId xmlns:a16="http://schemas.microsoft.com/office/drawing/2014/main" id="{AD9A33DE-10C0-5A84-92E0-DE437B2CF230}"/>
              </a:ext>
            </a:extLst>
          </p:cNvPr>
          <p:cNvSpPr txBox="1"/>
          <p:nvPr/>
        </p:nvSpPr>
        <p:spPr>
          <a:xfrm>
            <a:off x="5736608" y="5736609"/>
            <a:ext cx="44377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rPr>
              <a:t>STACS: Standardized Tactile Augmentative Communication Symbols Kit | American Printing House (aph.org)</a:t>
            </a:r>
            <a:endParaRPr lang="en-US"/>
          </a:p>
        </p:txBody>
      </p:sp>
    </p:spTree>
    <p:extLst>
      <p:ext uri="{BB962C8B-B14F-4D97-AF65-F5344CB8AC3E}">
        <p14:creationId xmlns:p14="http://schemas.microsoft.com/office/powerpoint/2010/main" val="2140979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8DFCD-B610-D754-73BA-281F3A2FD672}"/>
              </a:ext>
            </a:extLst>
          </p:cNvPr>
          <p:cNvSpPr>
            <a:spLocks noGrp="1"/>
          </p:cNvSpPr>
          <p:nvPr>
            <p:ph type="title"/>
          </p:nvPr>
        </p:nvSpPr>
        <p:spPr>
          <a:xfrm>
            <a:off x="0" y="190954"/>
            <a:ext cx="11310257" cy="1325563"/>
          </a:xfrm>
        </p:spPr>
        <p:txBody>
          <a:bodyPr>
            <a:normAutofit/>
          </a:bodyPr>
          <a:lstStyle/>
          <a:p>
            <a:r>
              <a:rPr lang="en-US" sz="4000" dirty="0">
                <a:solidFill>
                  <a:schemeClr val="bg1"/>
                </a:solidFill>
                <a:ea typeface="Calibri Light"/>
                <a:cs typeface="Calibri Light"/>
              </a:rPr>
              <a:t>Other helpful resource: Every Move </a:t>
            </a:r>
            <a:r>
              <a:rPr lang="en-US" sz="3600" dirty="0">
                <a:solidFill>
                  <a:schemeClr val="bg1"/>
                </a:solidFill>
                <a:ea typeface="Calibri Light"/>
                <a:cs typeface="Calibri Light"/>
              </a:rPr>
              <a:t>Counts</a:t>
            </a:r>
            <a:endParaRPr lang="en-US" sz="4000" dirty="0">
              <a:solidFill>
                <a:schemeClr val="bg1"/>
              </a:solidFill>
              <a:ea typeface="Calibri Light"/>
              <a:cs typeface="Calibri Light"/>
            </a:endParaRPr>
          </a:p>
        </p:txBody>
      </p:sp>
      <p:sp>
        <p:nvSpPr>
          <p:cNvPr id="3" name="Content Placeholder 2">
            <a:extLst>
              <a:ext uri="{FF2B5EF4-FFF2-40B4-BE49-F238E27FC236}">
                <a16:creationId xmlns:a16="http://schemas.microsoft.com/office/drawing/2014/main" id="{E1084827-906F-3583-78E3-FDE056706ABA}"/>
              </a:ext>
            </a:extLst>
          </p:cNvPr>
          <p:cNvSpPr>
            <a:spLocks noGrp="1"/>
          </p:cNvSpPr>
          <p:nvPr>
            <p:ph idx="1"/>
          </p:nvPr>
        </p:nvSpPr>
        <p:spPr>
          <a:xfrm>
            <a:off x="212678" y="1256968"/>
            <a:ext cx="9077436" cy="4351338"/>
          </a:xfrm>
        </p:spPr>
        <p:txBody>
          <a:bodyPr vert="horz" lIns="91440" tIns="45720" rIns="91440" bIns="45720" rtlCol="0" anchor="t">
            <a:noAutofit/>
          </a:bodyPr>
          <a:lstStyle/>
          <a:p>
            <a:pPr marL="571500" indent="-571500"/>
            <a:r>
              <a:rPr lang="en-US" dirty="0">
                <a:cs typeface="Calibri"/>
              </a:rPr>
              <a:t>Sensory assessment-focuses on the person's response to sensory stimuli </a:t>
            </a:r>
          </a:p>
          <a:p>
            <a:pPr lvl="1">
              <a:buFont typeface="Courier New" panose="020B0604020202020204" pitchFamily="34" charset="0"/>
              <a:buChar char="o"/>
            </a:pPr>
            <a:r>
              <a:rPr lang="en-US" sz="2800" dirty="0">
                <a:cs typeface="Calibri"/>
              </a:rPr>
              <a:t>Helps to identify what is motivating and non-motivating </a:t>
            </a:r>
          </a:p>
          <a:p>
            <a:pPr lvl="1">
              <a:buFont typeface="Courier New" panose="020B0604020202020204" pitchFamily="34" charset="0"/>
              <a:buChar char="o"/>
            </a:pPr>
            <a:r>
              <a:rPr lang="en-US" sz="2800" dirty="0">
                <a:cs typeface="Calibri"/>
              </a:rPr>
              <a:t>Observe for non-verbal communication</a:t>
            </a:r>
          </a:p>
          <a:p>
            <a:pPr lvl="2">
              <a:buFont typeface="Wingdings" panose="020B0604020202020204" pitchFamily="34" charset="0"/>
              <a:buChar char="§"/>
            </a:pPr>
            <a:r>
              <a:rPr lang="en-US" sz="2800" dirty="0">
                <a:cs typeface="Calibri"/>
              </a:rPr>
              <a:t>Use child-directed gestural response, give meaning/shape into communication</a:t>
            </a:r>
          </a:p>
          <a:p>
            <a:endParaRPr lang="en-US" dirty="0">
              <a:ea typeface="Calibri"/>
              <a:cs typeface="Calibri"/>
            </a:endParaRPr>
          </a:p>
        </p:txBody>
      </p:sp>
      <p:sp>
        <p:nvSpPr>
          <p:cNvPr id="5" name="TextBox 4">
            <a:extLst>
              <a:ext uri="{FF2B5EF4-FFF2-40B4-BE49-F238E27FC236}">
                <a16:creationId xmlns:a16="http://schemas.microsoft.com/office/drawing/2014/main" id="{34AD7A53-8F9A-1ABB-CE43-11FB819B8237}"/>
              </a:ext>
            </a:extLst>
          </p:cNvPr>
          <p:cNvSpPr txBox="1"/>
          <p:nvPr/>
        </p:nvSpPr>
        <p:spPr>
          <a:xfrm>
            <a:off x="1028131" y="5281684"/>
            <a:ext cx="48927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EMC, Inc. Home (everymovecounts.net)</a:t>
            </a:r>
            <a:endParaRPr lang="en-US"/>
          </a:p>
        </p:txBody>
      </p:sp>
      <p:pic>
        <p:nvPicPr>
          <p:cNvPr id="4" name="Picture 3" descr="A white and pink rectangular sign with black text&#10;&#10;Description automatically generated">
            <a:extLst>
              <a:ext uri="{FF2B5EF4-FFF2-40B4-BE49-F238E27FC236}">
                <a16:creationId xmlns:a16="http://schemas.microsoft.com/office/drawing/2014/main" id="{100FB24C-788A-558B-AABE-04782F91740B}"/>
              </a:ext>
            </a:extLst>
          </p:cNvPr>
          <p:cNvPicPr>
            <a:picLocks noChangeAspect="1"/>
          </p:cNvPicPr>
          <p:nvPr/>
        </p:nvPicPr>
        <p:blipFill>
          <a:blip r:embed="rId4"/>
          <a:stretch>
            <a:fillRect/>
          </a:stretch>
        </p:blipFill>
        <p:spPr>
          <a:xfrm>
            <a:off x="9290114" y="2046117"/>
            <a:ext cx="2641009" cy="3562189"/>
          </a:xfrm>
          <a:prstGeom prst="rect">
            <a:avLst/>
          </a:prstGeom>
        </p:spPr>
      </p:pic>
    </p:spTree>
    <p:extLst>
      <p:ext uri="{BB962C8B-B14F-4D97-AF65-F5344CB8AC3E}">
        <p14:creationId xmlns:p14="http://schemas.microsoft.com/office/powerpoint/2010/main" val="287198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024B-6DF0-961D-5A4C-B688CD4EAA23}"/>
              </a:ext>
            </a:extLst>
          </p:cNvPr>
          <p:cNvSpPr>
            <a:spLocks noGrp="1"/>
          </p:cNvSpPr>
          <p:nvPr>
            <p:ph type="title"/>
          </p:nvPr>
        </p:nvSpPr>
        <p:spPr>
          <a:xfrm>
            <a:off x="783998" y="159644"/>
            <a:ext cx="10515600" cy="1325563"/>
          </a:xfrm>
        </p:spPr>
        <p:txBody>
          <a:bodyPr/>
          <a:lstStyle/>
          <a:p>
            <a:r>
              <a:rPr lang="en-US" dirty="0">
                <a:solidFill>
                  <a:schemeClr val="bg1"/>
                </a:solidFill>
                <a:cs typeface="Calibri Light"/>
              </a:rPr>
              <a:t>Light </a:t>
            </a:r>
            <a:r>
              <a:rPr lang="en-US" dirty="0" err="1" smtClean="0">
                <a:solidFill>
                  <a:schemeClr val="bg1"/>
                </a:solidFill>
                <a:cs typeface="Calibri Light"/>
              </a:rPr>
              <a:t>TechPros</a:t>
            </a:r>
            <a:r>
              <a:rPr lang="en-US" dirty="0" smtClean="0">
                <a:solidFill>
                  <a:schemeClr val="bg1"/>
                </a:solidFill>
                <a:cs typeface="Calibri Light"/>
              </a:rPr>
              <a:t> </a:t>
            </a:r>
            <a:r>
              <a:rPr lang="en-US" dirty="0">
                <a:solidFill>
                  <a:schemeClr val="bg1"/>
                </a:solidFill>
                <a:cs typeface="Calibri Light"/>
              </a:rPr>
              <a:t>and Cons</a:t>
            </a:r>
            <a:endParaRPr lang="en-US" dirty="0">
              <a:solidFill>
                <a:schemeClr val="bg1"/>
              </a:solidFill>
              <a:ea typeface="Calibri Light"/>
              <a:cs typeface="Calibri Light"/>
            </a:endParaRPr>
          </a:p>
        </p:txBody>
      </p:sp>
      <p:sp>
        <p:nvSpPr>
          <p:cNvPr id="3" name="Content Placeholder 2"/>
          <p:cNvSpPr>
            <a:spLocks noGrp="1"/>
          </p:cNvSpPr>
          <p:nvPr>
            <p:ph sz="half" idx="2"/>
          </p:nvPr>
        </p:nvSpPr>
        <p:spPr>
          <a:xfrm>
            <a:off x="311613" y="1572656"/>
            <a:ext cx="5181600" cy="4351338"/>
          </a:xfrm>
        </p:spPr>
        <p:txBody>
          <a:bodyPr>
            <a:normAutofit fontScale="92500" lnSpcReduction="20000"/>
          </a:bodyPr>
          <a:lstStyle/>
          <a:p>
            <a:pPr>
              <a:buFont typeface=""/>
              <a:buChar char="•"/>
            </a:pPr>
            <a:r>
              <a:rPr lang="en-US" dirty="0">
                <a:cs typeface="Calibri"/>
              </a:rPr>
              <a:t>Cost Effective</a:t>
            </a:r>
          </a:p>
          <a:p>
            <a:pPr>
              <a:buFont typeface=""/>
              <a:buChar char="•"/>
            </a:pPr>
            <a:r>
              <a:rPr lang="en-US" dirty="0">
                <a:cs typeface="Calibri"/>
              </a:rPr>
              <a:t>Can be slowly developed</a:t>
            </a:r>
          </a:p>
          <a:p>
            <a:pPr>
              <a:buFont typeface=""/>
              <a:buChar char="•"/>
            </a:pPr>
            <a:r>
              <a:rPr lang="en-US" dirty="0">
                <a:cs typeface="Calibri"/>
              </a:rPr>
              <a:t>Less intimidating for communication partners</a:t>
            </a:r>
          </a:p>
          <a:p>
            <a:pPr>
              <a:buFont typeface=""/>
              <a:buChar char="•"/>
            </a:pPr>
            <a:r>
              <a:rPr lang="en-US" dirty="0">
                <a:cs typeface="Calibri"/>
              </a:rPr>
              <a:t>Multiple access modalities (direct, eye gaze, manipulative, partner assisted)</a:t>
            </a:r>
          </a:p>
          <a:p>
            <a:pPr>
              <a:buFont typeface=""/>
              <a:buChar char="•"/>
            </a:pPr>
            <a:r>
              <a:rPr lang="en-US" dirty="0">
                <a:cs typeface="Calibri"/>
              </a:rPr>
              <a:t>Customizable vocabulary</a:t>
            </a:r>
          </a:p>
          <a:p>
            <a:pPr>
              <a:buFont typeface=""/>
              <a:buChar char="•"/>
            </a:pPr>
            <a:r>
              <a:rPr lang="en-US" dirty="0">
                <a:cs typeface="Calibri"/>
              </a:rPr>
              <a:t>Use in multiple locations due to ease of printing</a:t>
            </a:r>
          </a:p>
          <a:p>
            <a:pPr>
              <a:buFont typeface=""/>
              <a:buChar char="•"/>
            </a:pPr>
            <a:r>
              <a:rPr lang="en-US" dirty="0">
                <a:cs typeface="Calibri"/>
              </a:rPr>
              <a:t>Can be as big or small as needed</a:t>
            </a:r>
          </a:p>
          <a:p>
            <a:pPr>
              <a:buFont typeface=""/>
              <a:buChar char="•"/>
            </a:pPr>
            <a:r>
              <a:rPr lang="en-US" dirty="0">
                <a:cs typeface="Calibri"/>
              </a:rPr>
              <a:t>Easily replaceable</a:t>
            </a:r>
          </a:p>
          <a:p>
            <a:endParaRPr lang="en-US" dirty="0"/>
          </a:p>
        </p:txBody>
      </p:sp>
      <p:sp>
        <p:nvSpPr>
          <p:cNvPr id="10" name="TextBox 9">
            <a:extLst>
              <a:ext uri="{FF2B5EF4-FFF2-40B4-BE49-F238E27FC236}">
                <a16:creationId xmlns:a16="http://schemas.microsoft.com/office/drawing/2014/main" id="{7D58DDBD-DF25-4202-32C8-1A6C47EE182D}"/>
              </a:ext>
            </a:extLst>
          </p:cNvPr>
          <p:cNvSpPr txBox="1"/>
          <p:nvPr/>
        </p:nvSpPr>
        <p:spPr>
          <a:xfrm>
            <a:off x="6743032" y="1716505"/>
            <a:ext cx="441425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Char char="•"/>
            </a:pPr>
            <a:r>
              <a:rPr lang="en-US" sz="2800" dirty="0">
                <a:cs typeface="Calibri"/>
              </a:rPr>
              <a:t>No voice output (additional sensory input lost)</a:t>
            </a:r>
          </a:p>
          <a:p>
            <a:pPr>
              <a:buFont typeface=""/>
              <a:buChar char="•"/>
            </a:pPr>
            <a:r>
              <a:rPr lang="en-US" sz="2800" dirty="0">
                <a:cs typeface="Calibri"/>
              </a:rPr>
              <a:t>Cannot “save” and “store</a:t>
            </a:r>
          </a:p>
          <a:p>
            <a:pPr>
              <a:buFont typeface=""/>
              <a:buChar char="•"/>
            </a:pPr>
            <a:r>
              <a:rPr lang="en-US" sz="2800" dirty="0">
                <a:cs typeface="Calibri"/>
              </a:rPr>
              <a:t>May be cumbersome to remake or add vocabulary</a:t>
            </a:r>
          </a:p>
          <a:p>
            <a:pPr>
              <a:buFont typeface=""/>
              <a:buChar char="•"/>
            </a:pPr>
            <a:r>
              <a:rPr lang="en-US" sz="2800" dirty="0">
                <a:cs typeface="Calibri"/>
              </a:rPr>
              <a:t>May be cumbersome to carry </a:t>
            </a:r>
          </a:p>
          <a:p>
            <a:pPr>
              <a:buFont typeface=""/>
              <a:buChar char="•"/>
            </a:pPr>
            <a:r>
              <a:rPr lang="en-US" sz="2800" dirty="0">
                <a:cs typeface="Calibri"/>
              </a:rPr>
              <a:t>Vocabulary often limited</a:t>
            </a:r>
          </a:p>
        </p:txBody>
      </p:sp>
      <p:sp>
        <p:nvSpPr>
          <p:cNvPr id="11" name="TextBox 10">
            <a:extLst>
              <a:ext uri="{FF2B5EF4-FFF2-40B4-BE49-F238E27FC236}">
                <a16:creationId xmlns:a16="http://schemas.microsoft.com/office/drawing/2014/main" id="{E4661BE6-776A-9232-8CE6-9160B5CDAD25}"/>
              </a:ext>
            </a:extLst>
          </p:cNvPr>
          <p:cNvSpPr txBox="1"/>
          <p:nvPr/>
        </p:nvSpPr>
        <p:spPr>
          <a:xfrm>
            <a:off x="6041798" y="5430833"/>
            <a:ext cx="61542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Light Tech</a:t>
            </a:r>
            <a:r>
              <a:rPr lang="en-US" dirty="0" smtClean="0"/>
              <a:t> </a:t>
            </a:r>
            <a:endParaRPr lang="en-US" dirty="0"/>
          </a:p>
        </p:txBody>
      </p:sp>
    </p:spTree>
    <p:extLst>
      <p:ext uri="{BB962C8B-B14F-4D97-AF65-F5344CB8AC3E}">
        <p14:creationId xmlns:p14="http://schemas.microsoft.com/office/powerpoint/2010/main" val="2375104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690688"/>
          </a:xfrm>
        </p:spPr>
        <p:txBody>
          <a:bodyPr/>
          <a:lstStyle/>
          <a:p>
            <a:r>
              <a:rPr lang="en-US" dirty="0">
                <a:solidFill>
                  <a:schemeClr val="bg1"/>
                </a:solidFill>
                <a:cs typeface="Calibri Light"/>
              </a:rPr>
              <a:t>Mid Tech AAC Devices</a:t>
            </a:r>
            <a:r>
              <a:rPr lang="en-US" dirty="0">
                <a:cs typeface="Calibri Light"/>
              </a:rPr>
              <a:t> </a:t>
            </a:r>
            <a:endParaRPr lang="en-US" dirty="0"/>
          </a:p>
        </p:txBody>
      </p:sp>
      <p:pic>
        <p:nvPicPr>
          <p:cNvPr id="4" name="Picture 4" descr="Go Talk 6+ mini">
            <a:extLst>
              <a:ext uri="{FF2B5EF4-FFF2-40B4-BE49-F238E27FC236}">
                <a16:creationId xmlns:a16="http://schemas.microsoft.com/office/drawing/2014/main" id="{0C7032E2-5E98-132A-CBAD-8017287A2609}"/>
              </a:ext>
            </a:extLst>
          </p:cNvPr>
          <p:cNvPicPr>
            <a:picLocks noChangeAspect="1"/>
          </p:cNvPicPr>
          <p:nvPr/>
        </p:nvPicPr>
        <p:blipFill>
          <a:blip r:embed="rId3"/>
          <a:stretch>
            <a:fillRect/>
          </a:stretch>
        </p:blipFill>
        <p:spPr>
          <a:xfrm>
            <a:off x="753922" y="1414265"/>
            <a:ext cx="1914525" cy="2066925"/>
          </a:xfrm>
          <a:prstGeom prst="rect">
            <a:avLst/>
          </a:prstGeom>
        </p:spPr>
      </p:pic>
      <p:pic>
        <p:nvPicPr>
          <p:cNvPr id="3" name="Picture 3" descr="Go Talk 9+">
            <a:extLst>
              <a:ext uri="{FF2B5EF4-FFF2-40B4-BE49-F238E27FC236}">
                <a16:creationId xmlns:a16="http://schemas.microsoft.com/office/drawing/2014/main" id="{E055AB03-3CE8-7641-A77B-13315D6A0AD9}"/>
              </a:ext>
            </a:extLst>
          </p:cNvPr>
          <p:cNvPicPr>
            <a:picLocks noChangeAspect="1"/>
          </p:cNvPicPr>
          <p:nvPr/>
        </p:nvPicPr>
        <p:blipFill>
          <a:blip r:embed="rId4"/>
          <a:stretch>
            <a:fillRect/>
          </a:stretch>
        </p:blipFill>
        <p:spPr>
          <a:xfrm>
            <a:off x="343329" y="3531976"/>
            <a:ext cx="2743200" cy="2743200"/>
          </a:xfrm>
          <a:prstGeom prst="rect">
            <a:avLst/>
          </a:prstGeom>
        </p:spPr>
      </p:pic>
      <p:pic>
        <p:nvPicPr>
          <p:cNvPr id="17" name="Picture 16" descr="LessonPix Partners with ProxTalker AAC Device">
            <a:extLst>
              <a:ext uri="{FF2B5EF4-FFF2-40B4-BE49-F238E27FC236}">
                <a16:creationId xmlns:a16="http://schemas.microsoft.com/office/drawing/2014/main" id="{B8102AAD-45DD-1745-6F0B-1AA4BC8807C9}"/>
              </a:ext>
            </a:extLst>
          </p:cNvPr>
          <p:cNvPicPr>
            <a:picLocks noChangeAspect="1"/>
          </p:cNvPicPr>
          <p:nvPr/>
        </p:nvPicPr>
        <p:blipFill>
          <a:blip r:embed="rId5"/>
          <a:stretch>
            <a:fillRect/>
          </a:stretch>
        </p:blipFill>
        <p:spPr>
          <a:xfrm>
            <a:off x="3086781" y="1453924"/>
            <a:ext cx="2143125" cy="2143125"/>
          </a:xfrm>
          <a:prstGeom prst="rect">
            <a:avLst/>
          </a:prstGeom>
        </p:spPr>
      </p:pic>
      <p:pic>
        <p:nvPicPr>
          <p:cNvPr id="21" name="Picture 20" descr="Amazon.com: AbleNet QuickTalker 7 - Portable Multi-Message Speech Device  with FeatherTouch Technology, 23 Messages, 5 Recording Levels, and Durable  Design, AAC Communication Device for Non Verbal Kids &amp; Adults : Health &amp;  Household">
            <a:extLst>
              <a:ext uri="{FF2B5EF4-FFF2-40B4-BE49-F238E27FC236}">
                <a16:creationId xmlns:a16="http://schemas.microsoft.com/office/drawing/2014/main" id="{1A417F08-D4CE-754C-5537-74F783BF6C51}"/>
              </a:ext>
            </a:extLst>
          </p:cNvPr>
          <p:cNvPicPr>
            <a:picLocks noChangeAspect="1"/>
          </p:cNvPicPr>
          <p:nvPr/>
        </p:nvPicPr>
        <p:blipFill>
          <a:blip r:embed="rId6"/>
          <a:stretch>
            <a:fillRect/>
          </a:stretch>
        </p:blipFill>
        <p:spPr>
          <a:xfrm>
            <a:off x="3499757" y="3956957"/>
            <a:ext cx="1905000" cy="1905000"/>
          </a:xfrm>
          <a:prstGeom prst="rect">
            <a:avLst/>
          </a:prstGeom>
        </p:spPr>
      </p:pic>
      <p:pic>
        <p:nvPicPr>
          <p:cNvPr id="19" name="Picture 18" descr="SuperTalker Communication Device">
            <a:extLst>
              <a:ext uri="{FF2B5EF4-FFF2-40B4-BE49-F238E27FC236}">
                <a16:creationId xmlns:a16="http://schemas.microsoft.com/office/drawing/2014/main" id="{F1A35FC4-E514-556D-106B-05172C61956C}"/>
              </a:ext>
            </a:extLst>
          </p:cNvPr>
          <p:cNvPicPr>
            <a:picLocks noChangeAspect="1"/>
          </p:cNvPicPr>
          <p:nvPr/>
        </p:nvPicPr>
        <p:blipFill>
          <a:blip r:embed="rId7"/>
          <a:stretch>
            <a:fillRect/>
          </a:stretch>
        </p:blipFill>
        <p:spPr>
          <a:xfrm>
            <a:off x="6200096" y="1377724"/>
            <a:ext cx="2143125" cy="2143125"/>
          </a:xfrm>
          <a:prstGeom prst="rect">
            <a:avLst/>
          </a:prstGeom>
        </p:spPr>
      </p:pic>
      <p:pic>
        <p:nvPicPr>
          <p:cNvPr id="23" name="Picture 22" descr="School Health Enabling Devices Hip Talk 12 with 5 Levels">
            <a:extLst>
              <a:ext uri="{FF2B5EF4-FFF2-40B4-BE49-F238E27FC236}">
                <a16:creationId xmlns:a16="http://schemas.microsoft.com/office/drawing/2014/main" id="{991CF91F-2CF9-82A8-0699-D6939C12B406}"/>
              </a:ext>
            </a:extLst>
          </p:cNvPr>
          <p:cNvPicPr>
            <a:picLocks noChangeAspect="1"/>
          </p:cNvPicPr>
          <p:nvPr/>
        </p:nvPicPr>
        <p:blipFill>
          <a:blip r:embed="rId8"/>
          <a:stretch>
            <a:fillRect/>
          </a:stretch>
        </p:blipFill>
        <p:spPr>
          <a:xfrm>
            <a:off x="6313714" y="3722914"/>
            <a:ext cx="2133600" cy="2133600"/>
          </a:xfrm>
          <a:prstGeom prst="rect">
            <a:avLst/>
          </a:prstGeom>
        </p:spPr>
      </p:pic>
      <p:pic>
        <p:nvPicPr>
          <p:cNvPr id="25" name="Picture 24" descr="4&quot; by 5&quot; communication scanner from Ablenet This has two rows of 4 icons each and the selected icon will light up to assist with vision">
            <a:extLst>
              <a:ext uri="{FF2B5EF4-FFF2-40B4-BE49-F238E27FC236}">
                <a16:creationId xmlns:a16="http://schemas.microsoft.com/office/drawing/2014/main" id="{351B7FDA-1EF7-083F-6517-4A79A97D603F}"/>
              </a:ext>
            </a:extLst>
          </p:cNvPr>
          <p:cNvPicPr>
            <a:picLocks noChangeAspect="1"/>
          </p:cNvPicPr>
          <p:nvPr/>
        </p:nvPicPr>
        <p:blipFill>
          <a:blip r:embed="rId9"/>
          <a:stretch>
            <a:fillRect/>
          </a:stretch>
        </p:blipFill>
        <p:spPr>
          <a:xfrm>
            <a:off x="9318852" y="1373640"/>
            <a:ext cx="2643869" cy="2325462"/>
          </a:xfrm>
          <a:prstGeom prst="rect">
            <a:avLst/>
          </a:prstGeom>
        </p:spPr>
      </p:pic>
      <p:pic>
        <p:nvPicPr>
          <p:cNvPr id="27" name="Picture 26" descr="Logan ProxPad with Tactile Card">
            <a:extLst>
              <a:ext uri="{FF2B5EF4-FFF2-40B4-BE49-F238E27FC236}">
                <a16:creationId xmlns:a16="http://schemas.microsoft.com/office/drawing/2014/main" id="{70F82A30-181B-4B60-2DBB-4057B046475F}"/>
              </a:ext>
            </a:extLst>
          </p:cNvPr>
          <p:cNvPicPr>
            <a:picLocks noChangeAspect="1"/>
          </p:cNvPicPr>
          <p:nvPr/>
        </p:nvPicPr>
        <p:blipFill>
          <a:blip r:embed="rId10"/>
          <a:stretch>
            <a:fillRect/>
          </a:stretch>
        </p:blipFill>
        <p:spPr>
          <a:xfrm>
            <a:off x="9434513" y="3740602"/>
            <a:ext cx="2423433" cy="2337708"/>
          </a:xfrm>
          <a:prstGeom prst="rect">
            <a:avLst/>
          </a:prstGeom>
        </p:spPr>
      </p:pic>
    </p:spTree>
    <p:extLst>
      <p:ext uri="{BB962C8B-B14F-4D97-AF65-F5344CB8AC3E}">
        <p14:creationId xmlns:p14="http://schemas.microsoft.com/office/powerpoint/2010/main" val="1930521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024B-6DF0-961D-5A4C-B688CD4EAA23}"/>
              </a:ext>
            </a:extLst>
          </p:cNvPr>
          <p:cNvSpPr>
            <a:spLocks noGrp="1"/>
          </p:cNvSpPr>
          <p:nvPr>
            <p:ph type="title"/>
          </p:nvPr>
        </p:nvSpPr>
        <p:spPr>
          <a:xfrm>
            <a:off x="773806" y="268533"/>
            <a:ext cx="10515600" cy="1325563"/>
          </a:xfrm>
        </p:spPr>
        <p:txBody>
          <a:bodyPr/>
          <a:lstStyle/>
          <a:p>
            <a:r>
              <a:rPr lang="en-US" dirty="0">
                <a:solidFill>
                  <a:schemeClr val="bg1"/>
                </a:solidFill>
                <a:cs typeface="Calibri Light"/>
              </a:rPr>
              <a:t>Mid Tech AAC </a:t>
            </a:r>
            <a:r>
              <a:rPr lang="en-US" dirty="0" smtClean="0">
                <a:solidFill>
                  <a:schemeClr val="bg1"/>
                </a:solidFill>
                <a:cs typeface="Calibri Light"/>
              </a:rPr>
              <a:t>Devices -</a:t>
            </a:r>
            <a:r>
              <a:rPr lang="en-US" dirty="0">
                <a:cs typeface="Calibri Light"/>
              </a:rPr>
              <a:t> </a:t>
            </a:r>
            <a:endParaRPr lang="en-US" dirty="0"/>
          </a:p>
        </p:txBody>
      </p:sp>
      <p:sp>
        <p:nvSpPr>
          <p:cNvPr id="10" name="Content Placeholder 2">
            <a:extLst>
              <a:ext uri="{FF2B5EF4-FFF2-40B4-BE49-F238E27FC236}">
                <a16:creationId xmlns:a16="http://schemas.microsoft.com/office/drawing/2014/main" id="{A632E127-48F6-C968-E13A-CFE3D2BDDD2D}"/>
              </a:ext>
            </a:extLst>
          </p:cNvPr>
          <p:cNvSpPr txBox="1">
            <a:spLocks/>
          </p:cNvSpPr>
          <p:nvPr/>
        </p:nvSpPr>
        <p:spPr>
          <a:xfrm>
            <a:off x="658018" y="1345345"/>
            <a:ext cx="4771902" cy="46963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Big Mac</a:t>
            </a:r>
          </a:p>
          <a:p>
            <a:pPr marL="0" indent="0">
              <a:buFont typeface="Arial" panose="020B0604020202020204" pitchFamily="34" charset="0"/>
              <a:buNone/>
            </a:pPr>
            <a:endParaRPr lang="en-US" dirty="0">
              <a:ea typeface="Calibri"/>
              <a:cs typeface="Calibri"/>
            </a:endParaRP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endParaRPr lang="en-US" dirty="0">
              <a:cs typeface="Calibri"/>
            </a:endParaRPr>
          </a:p>
          <a:p>
            <a:r>
              <a:rPr lang="en-US" dirty="0">
                <a:cs typeface="Calibri"/>
              </a:rPr>
              <a:t>Little Mac</a:t>
            </a:r>
            <a:endParaRPr lang="en-US" dirty="0">
              <a:ea typeface="Calibri"/>
              <a:cs typeface="Calibri"/>
            </a:endParaRP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endParaRPr lang="en-US" dirty="0">
              <a:cs typeface="Calibri"/>
            </a:endParaRPr>
          </a:p>
          <a:p>
            <a:r>
              <a:rPr lang="en-US" dirty="0">
                <a:cs typeface="Calibri"/>
              </a:rPr>
              <a:t>Talking Brix </a:t>
            </a:r>
            <a:endParaRPr lang="en-US" dirty="0">
              <a:ea typeface="Calibri"/>
              <a:cs typeface="Calibri"/>
            </a:endParaRPr>
          </a:p>
          <a:p>
            <a:endParaRPr lang="en-US" dirty="0">
              <a:cs typeface="Calibri"/>
            </a:endParaRPr>
          </a:p>
        </p:txBody>
      </p:sp>
      <p:pic>
        <p:nvPicPr>
          <p:cNvPr id="12" name="Picture 4" descr="A red button on a black stand&#10;&#10;Description automatically generated">
            <a:extLst>
              <a:ext uri="{FF2B5EF4-FFF2-40B4-BE49-F238E27FC236}">
                <a16:creationId xmlns:a16="http://schemas.microsoft.com/office/drawing/2014/main" id="{84DE51FD-5AAA-9A76-09C2-4B6DE058AD8B}"/>
              </a:ext>
            </a:extLst>
          </p:cNvPr>
          <p:cNvPicPr>
            <a:picLocks noChangeAspect="1"/>
          </p:cNvPicPr>
          <p:nvPr/>
        </p:nvPicPr>
        <p:blipFill>
          <a:blip r:embed="rId3"/>
          <a:stretch>
            <a:fillRect/>
          </a:stretch>
        </p:blipFill>
        <p:spPr>
          <a:xfrm>
            <a:off x="2840068" y="1484668"/>
            <a:ext cx="1399277" cy="1166004"/>
          </a:xfrm>
          <a:prstGeom prst="rect">
            <a:avLst/>
          </a:prstGeom>
        </p:spPr>
      </p:pic>
      <p:pic>
        <p:nvPicPr>
          <p:cNvPr id="14" name="Picture 5" descr="A red button on a black device&#10;&#10;Description automatically generated">
            <a:extLst>
              <a:ext uri="{FF2B5EF4-FFF2-40B4-BE49-F238E27FC236}">
                <a16:creationId xmlns:a16="http://schemas.microsoft.com/office/drawing/2014/main" id="{3FD865C5-3C9F-8E9F-F2C7-196DA86E0438}"/>
              </a:ext>
            </a:extLst>
          </p:cNvPr>
          <p:cNvPicPr>
            <a:picLocks noChangeAspect="1"/>
          </p:cNvPicPr>
          <p:nvPr/>
        </p:nvPicPr>
        <p:blipFill>
          <a:blip r:embed="rId4"/>
          <a:stretch>
            <a:fillRect/>
          </a:stretch>
        </p:blipFill>
        <p:spPr>
          <a:xfrm>
            <a:off x="2927513" y="3432967"/>
            <a:ext cx="1346800" cy="1175529"/>
          </a:xfrm>
          <a:prstGeom prst="rect">
            <a:avLst/>
          </a:prstGeom>
        </p:spPr>
      </p:pic>
      <p:pic>
        <p:nvPicPr>
          <p:cNvPr id="16" name="Picture 6" descr="A picture containing text&#10;&#10;Description automatically generated">
            <a:extLst>
              <a:ext uri="{FF2B5EF4-FFF2-40B4-BE49-F238E27FC236}">
                <a16:creationId xmlns:a16="http://schemas.microsoft.com/office/drawing/2014/main" id="{0B92B3D2-E79E-2576-E52B-478523C1AB9C}"/>
              </a:ext>
            </a:extLst>
          </p:cNvPr>
          <p:cNvPicPr>
            <a:picLocks noChangeAspect="1"/>
          </p:cNvPicPr>
          <p:nvPr/>
        </p:nvPicPr>
        <p:blipFill>
          <a:blip r:embed="rId5"/>
          <a:stretch>
            <a:fillRect/>
          </a:stretch>
        </p:blipFill>
        <p:spPr>
          <a:xfrm>
            <a:off x="840176" y="5425734"/>
            <a:ext cx="2000250" cy="933450"/>
          </a:xfrm>
          <a:prstGeom prst="rect">
            <a:avLst/>
          </a:prstGeom>
        </p:spPr>
      </p:pic>
      <p:sp>
        <p:nvSpPr>
          <p:cNvPr id="24" name="TextBox 23">
            <a:extLst>
              <a:ext uri="{FF2B5EF4-FFF2-40B4-BE49-F238E27FC236}">
                <a16:creationId xmlns:a16="http://schemas.microsoft.com/office/drawing/2014/main" id="{C334028A-1EF3-F238-CAC8-30893991F0CD}"/>
              </a:ext>
            </a:extLst>
          </p:cNvPr>
          <p:cNvSpPr txBox="1"/>
          <p:nvPr/>
        </p:nvSpPr>
        <p:spPr>
          <a:xfrm>
            <a:off x="6096904" y="1338484"/>
            <a:ext cx="350895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ea typeface="Calibri"/>
                <a:cs typeface="Calibri"/>
              </a:rPr>
              <a:t>Amazon Voice Answer Buttons (consider searching for pet voice output buttons </a:t>
            </a:r>
          </a:p>
        </p:txBody>
      </p:sp>
      <p:pic>
        <p:nvPicPr>
          <p:cNvPr id="22" name="Picture 9" descr="A picture containing black&#10;&#10;Description automatically generated">
            <a:extLst>
              <a:ext uri="{FF2B5EF4-FFF2-40B4-BE49-F238E27FC236}">
                <a16:creationId xmlns:a16="http://schemas.microsoft.com/office/drawing/2014/main" id="{D4E8BD77-12C8-DEBE-6FE6-943035695F17}"/>
              </a:ext>
            </a:extLst>
          </p:cNvPr>
          <p:cNvPicPr>
            <a:picLocks noChangeAspect="1"/>
          </p:cNvPicPr>
          <p:nvPr/>
        </p:nvPicPr>
        <p:blipFill>
          <a:blip r:embed="rId6"/>
          <a:stretch>
            <a:fillRect/>
          </a:stretch>
        </p:blipFill>
        <p:spPr>
          <a:xfrm>
            <a:off x="6620494" y="2584861"/>
            <a:ext cx="2099954" cy="2109850"/>
          </a:xfrm>
          <a:prstGeom prst="rect">
            <a:avLst/>
          </a:prstGeom>
        </p:spPr>
      </p:pic>
    </p:spTree>
    <p:extLst>
      <p:ext uri="{BB962C8B-B14F-4D97-AF65-F5344CB8AC3E}">
        <p14:creationId xmlns:p14="http://schemas.microsoft.com/office/powerpoint/2010/main" val="862910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024B-6DF0-961D-5A4C-B688CD4EAA23}"/>
              </a:ext>
            </a:extLst>
          </p:cNvPr>
          <p:cNvSpPr>
            <a:spLocks noGrp="1"/>
          </p:cNvSpPr>
          <p:nvPr>
            <p:ph type="title"/>
          </p:nvPr>
        </p:nvSpPr>
        <p:spPr>
          <a:xfrm>
            <a:off x="773806" y="268533"/>
            <a:ext cx="10515600" cy="1325563"/>
          </a:xfrm>
        </p:spPr>
        <p:txBody>
          <a:bodyPr/>
          <a:lstStyle/>
          <a:p>
            <a:r>
              <a:rPr lang="en-US">
                <a:solidFill>
                  <a:schemeClr val="bg1"/>
                </a:solidFill>
                <a:cs typeface="Calibri Light"/>
              </a:rPr>
              <a:t>Mid Tech Pros and Cons</a:t>
            </a:r>
            <a:endParaRPr lang="en-US">
              <a:solidFill>
                <a:schemeClr val="bg1"/>
              </a:solidFill>
              <a:ea typeface="Calibri Light"/>
              <a:cs typeface="Calibri Light"/>
            </a:endParaRPr>
          </a:p>
        </p:txBody>
      </p:sp>
      <p:sp>
        <p:nvSpPr>
          <p:cNvPr id="26" name="Content Placeholder 25">
            <a:extLst>
              <a:ext uri="{FF2B5EF4-FFF2-40B4-BE49-F238E27FC236}">
                <a16:creationId xmlns:a16="http://schemas.microsoft.com/office/drawing/2014/main" id="{2F56AA7F-C849-138E-ECD4-E2A023834564}"/>
              </a:ext>
            </a:extLst>
          </p:cNvPr>
          <p:cNvSpPr>
            <a:spLocks noGrp="1"/>
          </p:cNvSpPr>
          <p:nvPr>
            <p:ph idx="1"/>
          </p:nvPr>
        </p:nvSpPr>
        <p:spPr>
          <a:xfrm>
            <a:off x="838200" y="1825625"/>
            <a:ext cx="4626429" cy="4351338"/>
          </a:xfrm>
        </p:spPr>
        <p:txBody>
          <a:bodyPr vert="horz" lIns="91440" tIns="45720" rIns="91440" bIns="45720" rtlCol="0" anchor="t">
            <a:normAutofit/>
          </a:bodyPr>
          <a:lstStyle/>
          <a:p>
            <a:pPr marL="0" indent="-457200">
              <a:buFont typeface=""/>
              <a:buChar char="•"/>
            </a:pPr>
            <a:r>
              <a:rPr lang="en-US" dirty="0">
                <a:cs typeface="Calibri"/>
              </a:rPr>
              <a:t>Voice output</a:t>
            </a:r>
          </a:p>
          <a:p>
            <a:pPr marL="0" indent="-457200">
              <a:buFont typeface=""/>
              <a:buChar char="•"/>
            </a:pPr>
            <a:r>
              <a:rPr lang="en-US" dirty="0">
                <a:cs typeface="Calibri"/>
              </a:rPr>
              <a:t>Can gain attention</a:t>
            </a:r>
          </a:p>
          <a:p>
            <a:pPr marL="0" indent="-457200">
              <a:buFont typeface=""/>
              <a:buChar char="•"/>
            </a:pPr>
            <a:r>
              <a:rPr lang="en-US" dirty="0">
                <a:cs typeface="Calibri"/>
              </a:rPr>
              <a:t>Great for initial teaching of call and response</a:t>
            </a:r>
          </a:p>
          <a:p>
            <a:pPr marL="0" indent="-457200">
              <a:buFont typeface=""/>
              <a:buChar char="•"/>
            </a:pPr>
            <a:r>
              <a:rPr lang="en-US" dirty="0">
                <a:cs typeface="Calibri"/>
              </a:rPr>
              <a:t>Less fine motor skills are generally needed</a:t>
            </a:r>
          </a:p>
          <a:p>
            <a:pPr marL="0" indent="-457200">
              <a:buFont typeface=""/>
              <a:buChar char="•"/>
            </a:pPr>
            <a:r>
              <a:rPr lang="en-US" dirty="0">
                <a:cs typeface="Calibri"/>
              </a:rPr>
              <a:t>Predictable</a:t>
            </a:r>
          </a:p>
          <a:p>
            <a:pPr marL="0" indent="-457200">
              <a:buFont typeface=""/>
              <a:buChar char="•"/>
            </a:pPr>
            <a:r>
              <a:rPr lang="en-US" dirty="0">
                <a:cs typeface="Calibri"/>
              </a:rPr>
              <a:t>Often easily re-recordable</a:t>
            </a:r>
          </a:p>
        </p:txBody>
      </p:sp>
      <p:sp>
        <p:nvSpPr>
          <p:cNvPr id="28" name="Content Placeholder 25">
            <a:extLst>
              <a:ext uri="{FF2B5EF4-FFF2-40B4-BE49-F238E27FC236}">
                <a16:creationId xmlns:a16="http://schemas.microsoft.com/office/drawing/2014/main" id="{CA22EFF0-B1B3-F9BC-41E8-FBEEE5CCECDD}"/>
              </a:ext>
            </a:extLst>
          </p:cNvPr>
          <p:cNvSpPr txBox="1">
            <a:spLocks/>
          </p:cNvSpPr>
          <p:nvPr/>
        </p:nvSpPr>
        <p:spPr>
          <a:xfrm>
            <a:off x="6030686" y="1825625"/>
            <a:ext cx="462642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42900">
              <a:buFont typeface=""/>
              <a:buChar char="•"/>
            </a:pPr>
            <a:r>
              <a:rPr lang="en-US" dirty="0">
                <a:cs typeface="Calibri"/>
              </a:rPr>
              <a:t>Words must be pre-recorded before an activity</a:t>
            </a:r>
          </a:p>
          <a:p>
            <a:pPr marL="0" indent="-342900">
              <a:buFont typeface=""/>
              <a:buChar char="•"/>
            </a:pPr>
            <a:r>
              <a:rPr lang="en-US" dirty="0">
                <a:cs typeface="Calibri"/>
              </a:rPr>
              <a:t>No opportunities for novel, generative utterances</a:t>
            </a:r>
          </a:p>
          <a:p>
            <a:pPr marL="0" indent="-342900">
              <a:buFont typeface=""/>
              <a:buChar char="•"/>
            </a:pPr>
            <a:r>
              <a:rPr lang="en-US" dirty="0">
                <a:cs typeface="Calibri"/>
              </a:rPr>
              <a:t>Batteries must be replaced</a:t>
            </a:r>
          </a:p>
          <a:p>
            <a:pPr marL="0" indent="-342900">
              <a:buFont typeface=""/>
              <a:buChar char="•"/>
            </a:pPr>
            <a:r>
              <a:rPr lang="en-US" dirty="0">
                <a:cs typeface="Calibri"/>
              </a:rPr>
              <a:t>Can be broken</a:t>
            </a:r>
          </a:p>
          <a:p>
            <a:pPr marL="0" indent="-342900">
              <a:buFont typeface=""/>
              <a:buChar char="•"/>
            </a:pPr>
            <a:r>
              <a:rPr lang="en-US" dirty="0">
                <a:cs typeface="Calibri"/>
              </a:rPr>
              <a:t>Expensive (although less expensive than high-tech)</a:t>
            </a:r>
          </a:p>
          <a:p>
            <a:pPr marL="0" indent="-342900">
              <a:buFont typeface=""/>
              <a:buChar char="•"/>
            </a:pPr>
            <a:r>
              <a:rPr lang="en-US" dirty="0">
                <a:cs typeface="Calibri"/>
              </a:rPr>
              <a:t>Often easily re-recordable</a:t>
            </a:r>
          </a:p>
        </p:txBody>
      </p:sp>
      <p:sp>
        <p:nvSpPr>
          <p:cNvPr id="29" name="TextBox 28">
            <a:extLst>
              <a:ext uri="{FF2B5EF4-FFF2-40B4-BE49-F238E27FC236}">
                <a16:creationId xmlns:a16="http://schemas.microsoft.com/office/drawing/2014/main" id="{CDFEC9CF-0B81-35B8-60E4-986392D26E2A}"/>
              </a:ext>
            </a:extLst>
          </p:cNvPr>
          <p:cNvSpPr txBox="1"/>
          <p:nvPr/>
        </p:nvSpPr>
        <p:spPr>
          <a:xfrm>
            <a:off x="167245" y="6220135"/>
            <a:ext cx="92637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AAC</a:t>
            </a:r>
            <a:r>
              <a:rPr lang="en-US" dirty="0" smtClean="0"/>
              <a:t> </a:t>
            </a:r>
            <a:endParaRPr lang="en-US" dirty="0"/>
          </a:p>
        </p:txBody>
      </p:sp>
    </p:spTree>
    <p:extLst>
      <p:ext uri="{BB962C8B-B14F-4D97-AF65-F5344CB8AC3E}">
        <p14:creationId xmlns:p14="http://schemas.microsoft.com/office/powerpoint/2010/main" val="3412367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B038-FD66-0CF3-0A88-91FE6EE847BA}"/>
              </a:ext>
            </a:extLst>
          </p:cNvPr>
          <p:cNvSpPr>
            <a:spLocks noGrp="1"/>
          </p:cNvSpPr>
          <p:nvPr>
            <p:ph type="title"/>
          </p:nvPr>
        </p:nvSpPr>
        <p:spPr>
          <a:xfrm>
            <a:off x="838200" y="171396"/>
            <a:ext cx="10515600" cy="1325563"/>
          </a:xfrm>
        </p:spPr>
        <p:txBody>
          <a:bodyPr/>
          <a:lstStyle/>
          <a:p>
            <a:r>
              <a:rPr lang="en-US">
                <a:solidFill>
                  <a:schemeClr val="bg1"/>
                </a:solidFill>
                <a:cs typeface="Calibri Light"/>
              </a:rPr>
              <a:t>High Tech AAC Pros and Cons</a:t>
            </a:r>
            <a:endParaRPr lang="en-US">
              <a:solidFill>
                <a:schemeClr val="bg1"/>
              </a:solidFill>
            </a:endParaRPr>
          </a:p>
        </p:txBody>
      </p:sp>
      <p:sp>
        <p:nvSpPr>
          <p:cNvPr id="9" name="TextBox 8">
            <a:extLst>
              <a:ext uri="{FF2B5EF4-FFF2-40B4-BE49-F238E27FC236}">
                <a16:creationId xmlns:a16="http://schemas.microsoft.com/office/drawing/2014/main" id="{079EB582-CC50-7B5B-A91B-07F63D799A15}"/>
              </a:ext>
            </a:extLst>
          </p:cNvPr>
          <p:cNvSpPr txBox="1"/>
          <p:nvPr/>
        </p:nvSpPr>
        <p:spPr>
          <a:xfrm>
            <a:off x="282533" y="1136073"/>
            <a:ext cx="5550231" cy="48228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lnSpc>
                <a:spcPct val="90000"/>
              </a:lnSpc>
              <a:spcBef>
                <a:spcPts val="1000"/>
              </a:spcBef>
              <a:buFont typeface=""/>
              <a:buChar char="•"/>
            </a:pPr>
            <a:r>
              <a:rPr lang="en-US" sz="2200" dirty="0">
                <a:cs typeface="Calibri"/>
              </a:rPr>
              <a:t>Robust Communication systems</a:t>
            </a:r>
          </a:p>
          <a:p>
            <a:pPr indent="-457200">
              <a:lnSpc>
                <a:spcPct val="90000"/>
              </a:lnSpc>
              <a:spcBef>
                <a:spcPts val="1000"/>
              </a:spcBef>
              <a:buFont typeface=""/>
              <a:buChar char="•"/>
            </a:pPr>
            <a:r>
              <a:rPr lang="en-US" sz="2200" dirty="0">
                <a:cs typeface="Calibri"/>
              </a:rPr>
              <a:t>Synthesized speech allows for any word in the language to be spoken at a variety of volume levels</a:t>
            </a:r>
          </a:p>
          <a:p>
            <a:pPr indent="-457200">
              <a:lnSpc>
                <a:spcPct val="90000"/>
              </a:lnSpc>
              <a:spcBef>
                <a:spcPts val="1000"/>
              </a:spcBef>
              <a:buFont typeface=""/>
              <a:buChar char="•"/>
            </a:pPr>
            <a:r>
              <a:rPr lang="en-US" sz="2200" dirty="0">
                <a:cs typeface="Calibri"/>
              </a:rPr>
              <a:t>Digital storage for thousands of words</a:t>
            </a:r>
          </a:p>
          <a:p>
            <a:pPr indent="-457200">
              <a:lnSpc>
                <a:spcPct val="90000"/>
              </a:lnSpc>
              <a:spcBef>
                <a:spcPts val="1000"/>
              </a:spcBef>
              <a:buFont typeface=""/>
              <a:buChar char="•"/>
            </a:pPr>
            <a:r>
              <a:rPr lang="en-US" sz="2200" dirty="0">
                <a:cs typeface="Calibri"/>
              </a:rPr>
              <a:t>Word prediction based on grammar, spelling, or category</a:t>
            </a:r>
          </a:p>
          <a:p>
            <a:pPr indent="-457200">
              <a:lnSpc>
                <a:spcPct val="90000"/>
              </a:lnSpc>
              <a:spcBef>
                <a:spcPts val="1000"/>
              </a:spcBef>
              <a:buFont typeface=""/>
              <a:buChar char="•"/>
            </a:pPr>
            <a:r>
              <a:rPr lang="en-US" sz="2200" dirty="0">
                <a:cs typeface="Calibri"/>
              </a:rPr>
              <a:t>Predictive text, combination of spelling and picture access</a:t>
            </a:r>
          </a:p>
          <a:p>
            <a:pPr indent="-457200">
              <a:lnSpc>
                <a:spcPct val="90000"/>
              </a:lnSpc>
              <a:spcBef>
                <a:spcPts val="1000"/>
              </a:spcBef>
              <a:buFont typeface=""/>
              <a:buChar char="•"/>
            </a:pPr>
            <a:r>
              <a:rPr lang="en-US" sz="2200" dirty="0">
                <a:cs typeface="Calibri"/>
              </a:rPr>
              <a:t>Ability to create novel utterances of any length and complexity</a:t>
            </a:r>
          </a:p>
          <a:p>
            <a:pPr indent="-457200">
              <a:lnSpc>
                <a:spcPct val="90000"/>
              </a:lnSpc>
              <a:spcBef>
                <a:spcPts val="1000"/>
              </a:spcBef>
              <a:buFont typeface=""/>
              <a:buChar char="•"/>
            </a:pPr>
            <a:r>
              <a:rPr lang="en-US" sz="2200" dirty="0">
                <a:cs typeface="Calibri"/>
              </a:rPr>
              <a:t>Easy integration of texting, social media, or household assistance</a:t>
            </a:r>
          </a:p>
        </p:txBody>
      </p:sp>
      <p:sp>
        <p:nvSpPr>
          <p:cNvPr id="10" name="TextBox 9">
            <a:extLst>
              <a:ext uri="{FF2B5EF4-FFF2-40B4-BE49-F238E27FC236}">
                <a16:creationId xmlns:a16="http://schemas.microsoft.com/office/drawing/2014/main" id="{267602CE-191D-7D84-37DC-5531C897EB0F}"/>
              </a:ext>
            </a:extLst>
          </p:cNvPr>
          <p:cNvSpPr txBox="1"/>
          <p:nvPr/>
        </p:nvSpPr>
        <p:spPr>
          <a:xfrm>
            <a:off x="6466610" y="1468866"/>
            <a:ext cx="5442857" cy="451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lnSpc>
                <a:spcPct val="90000"/>
              </a:lnSpc>
              <a:spcBef>
                <a:spcPts val="1000"/>
              </a:spcBef>
              <a:buFont typeface=""/>
              <a:buChar char="•"/>
            </a:pPr>
            <a:r>
              <a:rPr lang="en-US" sz="2200" dirty="0">
                <a:cs typeface="Calibri"/>
              </a:rPr>
              <a:t>Cost</a:t>
            </a:r>
          </a:p>
          <a:p>
            <a:pPr indent="-457200">
              <a:lnSpc>
                <a:spcPct val="90000"/>
              </a:lnSpc>
              <a:spcBef>
                <a:spcPts val="1000"/>
              </a:spcBef>
              <a:buFont typeface=""/>
              <a:buChar char="•"/>
            </a:pPr>
            <a:r>
              <a:rPr lang="en-US" sz="2200" dirty="0">
                <a:cs typeface="Calibri"/>
              </a:rPr>
              <a:t>Short life expectancy (~5-7 years)</a:t>
            </a:r>
          </a:p>
          <a:p>
            <a:pPr indent="-457200">
              <a:lnSpc>
                <a:spcPct val="90000"/>
              </a:lnSpc>
              <a:spcBef>
                <a:spcPts val="1000"/>
              </a:spcBef>
              <a:buFont typeface=""/>
              <a:buChar char="•"/>
            </a:pPr>
            <a:r>
              <a:rPr lang="en-US" sz="2200" dirty="0">
                <a:cs typeface="Calibri"/>
              </a:rPr>
              <a:t>Devices will break and need repairs/upgrades</a:t>
            </a:r>
          </a:p>
          <a:p>
            <a:pPr indent="-457200">
              <a:lnSpc>
                <a:spcPct val="90000"/>
              </a:lnSpc>
              <a:spcBef>
                <a:spcPts val="1000"/>
              </a:spcBef>
              <a:buFont typeface=""/>
              <a:buChar char="•"/>
            </a:pPr>
            <a:r>
              <a:rPr lang="en-US" sz="2200" dirty="0">
                <a:cs typeface="Calibri"/>
              </a:rPr>
              <a:t>Devices must be charged regularly and cannot be used when uncharged</a:t>
            </a:r>
          </a:p>
          <a:p>
            <a:pPr indent="-457200">
              <a:lnSpc>
                <a:spcPct val="90000"/>
              </a:lnSpc>
              <a:spcBef>
                <a:spcPts val="1000"/>
              </a:spcBef>
              <a:buFont typeface=""/>
              <a:buChar char="•"/>
            </a:pPr>
            <a:r>
              <a:rPr lang="en-US" sz="2200" dirty="0">
                <a:cs typeface="Calibri"/>
              </a:rPr>
              <a:t>Training users and communication partners to use and program the device can be time-consuming</a:t>
            </a:r>
          </a:p>
          <a:p>
            <a:pPr indent="-457200">
              <a:lnSpc>
                <a:spcPct val="90000"/>
              </a:lnSpc>
              <a:spcBef>
                <a:spcPts val="1000"/>
              </a:spcBef>
              <a:buFont typeface=""/>
              <a:buChar char="•"/>
            </a:pPr>
            <a:r>
              <a:rPr lang="en-US" sz="2200" dirty="0">
                <a:cs typeface="Calibri"/>
              </a:rPr>
              <a:t>The weight of devices is prohibitive for some small users to carry</a:t>
            </a:r>
          </a:p>
          <a:p>
            <a:pPr indent="-457200">
              <a:lnSpc>
                <a:spcPct val="90000"/>
              </a:lnSpc>
              <a:spcBef>
                <a:spcPts val="1000"/>
              </a:spcBef>
              <a:buFont typeface=""/>
              <a:buChar char="•"/>
            </a:pPr>
            <a:r>
              <a:rPr lang="en-US" sz="2200" dirty="0">
                <a:cs typeface="Calibri"/>
              </a:rPr>
              <a:t>Fatigue-specifically with alternative access</a:t>
            </a:r>
          </a:p>
        </p:txBody>
      </p:sp>
      <p:sp>
        <p:nvSpPr>
          <p:cNvPr id="11" name="TextBox 10">
            <a:extLst>
              <a:ext uri="{FF2B5EF4-FFF2-40B4-BE49-F238E27FC236}">
                <a16:creationId xmlns:a16="http://schemas.microsoft.com/office/drawing/2014/main" id="{457FB29B-60C4-FD0E-F827-240B3D9C6025}"/>
              </a:ext>
            </a:extLst>
          </p:cNvPr>
          <p:cNvSpPr txBox="1"/>
          <p:nvPr/>
        </p:nvSpPr>
        <p:spPr>
          <a:xfrm>
            <a:off x="282533" y="6275759"/>
            <a:ext cx="9546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Super Power Speech</a:t>
            </a:r>
            <a:endParaRPr lang="en-US" dirty="0"/>
          </a:p>
        </p:txBody>
      </p:sp>
    </p:spTree>
    <p:extLst>
      <p:ext uri="{BB962C8B-B14F-4D97-AF65-F5344CB8AC3E}">
        <p14:creationId xmlns:p14="http://schemas.microsoft.com/office/powerpoint/2010/main" val="1823060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B038-FD66-0CF3-0A88-91FE6EE847BA}"/>
              </a:ext>
            </a:extLst>
          </p:cNvPr>
          <p:cNvSpPr>
            <a:spLocks noGrp="1"/>
          </p:cNvSpPr>
          <p:nvPr>
            <p:ph type="title"/>
          </p:nvPr>
        </p:nvSpPr>
        <p:spPr>
          <a:xfrm>
            <a:off x="838200" y="171396"/>
            <a:ext cx="10515600" cy="1325563"/>
          </a:xfrm>
        </p:spPr>
        <p:txBody>
          <a:bodyPr/>
          <a:lstStyle/>
          <a:p>
            <a:r>
              <a:rPr lang="en-US">
                <a:solidFill>
                  <a:schemeClr val="bg1"/>
                </a:solidFill>
                <a:cs typeface="Calibri Light"/>
              </a:rPr>
              <a:t>High Tech Companies</a:t>
            </a:r>
            <a:endParaRPr lang="en-US">
              <a:solidFill>
                <a:schemeClr val="bg1"/>
              </a:solidFill>
            </a:endParaRPr>
          </a:p>
        </p:txBody>
      </p:sp>
      <p:pic>
        <p:nvPicPr>
          <p:cNvPr id="9" name="Picture 8" descr="Community | PRC-Saltillo's Commitment to Equality and Respect">
            <a:extLst>
              <a:ext uri="{FF2B5EF4-FFF2-40B4-BE49-F238E27FC236}">
                <a16:creationId xmlns:a16="http://schemas.microsoft.com/office/drawing/2014/main" id="{CEDD565C-3089-1B4D-48AD-14AAF5EDAC6E}"/>
              </a:ext>
            </a:extLst>
          </p:cNvPr>
          <p:cNvPicPr>
            <a:picLocks noChangeAspect="1"/>
          </p:cNvPicPr>
          <p:nvPr/>
        </p:nvPicPr>
        <p:blipFill>
          <a:blip r:embed="rId3"/>
          <a:stretch>
            <a:fillRect/>
          </a:stretch>
        </p:blipFill>
        <p:spPr>
          <a:xfrm>
            <a:off x="1000125" y="1900918"/>
            <a:ext cx="5314950" cy="857250"/>
          </a:xfrm>
          <a:prstGeom prst="rect">
            <a:avLst/>
          </a:prstGeom>
        </p:spPr>
      </p:pic>
      <p:pic>
        <p:nvPicPr>
          <p:cNvPr id="12" name="Picture 11" descr="Talk To Me Technologies">
            <a:extLst>
              <a:ext uri="{FF2B5EF4-FFF2-40B4-BE49-F238E27FC236}">
                <a16:creationId xmlns:a16="http://schemas.microsoft.com/office/drawing/2014/main" id="{C96BAC82-2058-F303-3117-5B045B7E3137}"/>
              </a:ext>
            </a:extLst>
          </p:cNvPr>
          <p:cNvPicPr>
            <a:picLocks noChangeAspect="1"/>
          </p:cNvPicPr>
          <p:nvPr/>
        </p:nvPicPr>
        <p:blipFill>
          <a:blip r:embed="rId4"/>
          <a:stretch>
            <a:fillRect/>
          </a:stretch>
        </p:blipFill>
        <p:spPr>
          <a:xfrm>
            <a:off x="1001526" y="2951350"/>
            <a:ext cx="2301275" cy="2272521"/>
          </a:xfrm>
          <a:prstGeom prst="rect">
            <a:avLst/>
          </a:prstGeom>
        </p:spPr>
      </p:pic>
      <p:pic>
        <p:nvPicPr>
          <p:cNvPr id="14" name="Picture 13" descr="Your first blog post! - AbleNet, Inc. | AbleNet Inc.">
            <a:extLst>
              <a:ext uri="{FF2B5EF4-FFF2-40B4-BE49-F238E27FC236}">
                <a16:creationId xmlns:a16="http://schemas.microsoft.com/office/drawing/2014/main" id="{692BFDDB-CB7E-3C25-CF7D-20A816E5C9EC}"/>
              </a:ext>
            </a:extLst>
          </p:cNvPr>
          <p:cNvPicPr>
            <a:picLocks noChangeAspect="1"/>
          </p:cNvPicPr>
          <p:nvPr/>
        </p:nvPicPr>
        <p:blipFill>
          <a:blip r:embed="rId5"/>
          <a:stretch>
            <a:fillRect/>
          </a:stretch>
        </p:blipFill>
        <p:spPr>
          <a:xfrm>
            <a:off x="2073584" y="5397070"/>
            <a:ext cx="3519768" cy="826995"/>
          </a:xfrm>
          <a:prstGeom prst="rect">
            <a:avLst/>
          </a:prstGeom>
        </p:spPr>
      </p:pic>
      <p:pic>
        <p:nvPicPr>
          <p:cNvPr id="15" name="Picture 14" descr="AAC Solutions » Life Changing Connections » Control Bionics">
            <a:extLst>
              <a:ext uri="{FF2B5EF4-FFF2-40B4-BE49-F238E27FC236}">
                <a16:creationId xmlns:a16="http://schemas.microsoft.com/office/drawing/2014/main" id="{FC078791-9C85-4FCA-1195-8013C56383FC}"/>
              </a:ext>
            </a:extLst>
          </p:cNvPr>
          <p:cNvPicPr>
            <a:picLocks noChangeAspect="1"/>
          </p:cNvPicPr>
          <p:nvPr/>
        </p:nvPicPr>
        <p:blipFill>
          <a:blip r:embed="rId6"/>
          <a:stretch>
            <a:fillRect/>
          </a:stretch>
        </p:blipFill>
        <p:spPr>
          <a:xfrm>
            <a:off x="4014772" y="3317782"/>
            <a:ext cx="2857500" cy="1343025"/>
          </a:xfrm>
          <a:prstGeom prst="rect">
            <a:avLst/>
          </a:prstGeom>
        </p:spPr>
      </p:pic>
      <p:pic>
        <p:nvPicPr>
          <p:cNvPr id="13" name="Picture 12" descr="Tobii Dynavox Logo .png - TD Investor Relations">
            <a:extLst>
              <a:ext uri="{FF2B5EF4-FFF2-40B4-BE49-F238E27FC236}">
                <a16:creationId xmlns:a16="http://schemas.microsoft.com/office/drawing/2014/main" id="{DFBD550D-39F9-B673-C0C5-32DC7EE261C2}"/>
              </a:ext>
            </a:extLst>
          </p:cNvPr>
          <p:cNvPicPr>
            <a:picLocks noChangeAspect="1"/>
          </p:cNvPicPr>
          <p:nvPr/>
        </p:nvPicPr>
        <p:blipFill rotWithShape="1">
          <a:blip r:embed="rId7"/>
          <a:srcRect t="36806" r="478" b="32210"/>
          <a:stretch/>
        </p:blipFill>
        <p:spPr>
          <a:xfrm>
            <a:off x="6630653" y="2030243"/>
            <a:ext cx="5315547" cy="1171752"/>
          </a:xfrm>
          <a:prstGeom prst="rect">
            <a:avLst/>
          </a:prstGeom>
        </p:spPr>
      </p:pic>
      <p:pic>
        <p:nvPicPr>
          <p:cNvPr id="10" name="Picture 9" descr="NWACS - Company Page - Forbes AAC">
            <a:extLst>
              <a:ext uri="{FF2B5EF4-FFF2-40B4-BE49-F238E27FC236}">
                <a16:creationId xmlns:a16="http://schemas.microsoft.com/office/drawing/2014/main" id="{73EB7151-CCA8-8B6B-BE23-B04C13AD197B}"/>
              </a:ext>
            </a:extLst>
          </p:cNvPr>
          <p:cNvPicPr>
            <a:picLocks noChangeAspect="1"/>
          </p:cNvPicPr>
          <p:nvPr/>
        </p:nvPicPr>
        <p:blipFill>
          <a:blip r:embed="rId8"/>
          <a:stretch>
            <a:fillRect/>
          </a:stretch>
        </p:blipFill>
        <p:spPr>
          <a:xfrm>
            <a:off x="7711418" y="3485431"/>
            <a:ext cx="3857625" cy="1181100"/>
          </a:xfrm>
          <a:prstGeom prst="rect">
            <a:avLst/>
          </a:prstGeom>
        </p:spPr>
      </p:pic>
      <p:pic>
        <p:nvPicPr>
          <p:cNvPr id="16" name="Picture 15" descr="Trademark247.com - Trademark Details - lincare aac augmentative.  alternative. communication.">
            <a:extLst>
              <a:ext uri="{FF2B5EF4-FFF2-40B4-BE49-F238E27FC236}">
                <a16:creationId xmlns:a16="http://schemas.microsoft.com/office/drawing/2014/main" id="{39759391-3440-16A7-12B5-0BB4EA89BBFA}"/>
              </a:ext>
            </a:extLst>
          </p:cNvPr>
          <p:cNvPicPr>
            <a:picLocks noChangeAspect="1"/>
          </p:cNvPicPr>
          <p:nvPr/>
        </p:nvPicPr>
        <p:blipFill>
          <a:blip r:embed="rId9"/>
          <a:stretch>
            <a:fillRect/>
          </a:stretch>
        </p:blipFill>
        <p:spPr>
          <a:xfrm>
            <a:off x="5698582" y="4840202"/>
            <a:ext cx="3698216" cy="1491650"/>
          </a:xfrm>
          <a:prstGeom prst="rect">
            <a:avLst/>
          </a:prstGeom>
        </p:spPr>
      </p:pic>
    </p:spTree>
    <p:extLst>
      <p:ext uri="{BB962C8B-B14F-4D97-AF65-F5344CB8AC3E}">
        <p14:creationId xmlns:p14="http://schemas.microsoft.com/office/powerpoint/2010/main" val="3468735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7D6B-D5BB-50E9-A897-AE99A7F70E33}"/>
              </a:ext>
            </a:extLst>
          </p:cNvPr>
          <p:cNvSpPr>
            <a:spLocks noGrp="1"/>
          </p:cNvSpPr>
          <p:nvPr>
            <p:ph type="title"/>
          </p:nvPr>
        </p:nvSpPr>
        <p:spPr>
          <a:xfrm>
            <a:off x="704636" y="84454"/>
            <a:ext cx="11167165" cy="1336606"/>
          </a:xfrm>
        </p:spPr>
        <p:txBody>
          <a:bodyPr/>
          <a:lstStyle/>
          <a:p>
            <a:r>
              <a:rPr lang="en-US">
                <a:solidFill>
                  <a:schemeClr val="bg1"/>
                </a:solidFill>
                <a:cs typeface="Calibri Light"/>
              </a:rPr>
              <a:t>What's the difference?</a:t>
            </a:r>
            <a:endParaRPr lang="en-US">
              <a:solidFill>
                <a:schemeClr val="bg1"/>
              </a:solidFill>
            </a:endParaRPr>
          </a:p>
        </p:txBody>
      </p:sp>
      <p:sp>
        <p:nvSpPr>
          <p:cNvPr id="9" name="TextBox 8">
            <a:extLst>
              <a:ext uri="{FF2B5EF4-FFF2-40B4-BE49-F238E27FC236}">
                <a16:creationId xmlns:a16="http://schemas.microsoft.com/office/drawing/2014/main" id="{BFBA1013-C4DD-BD08-175F-5F72ED4F4C65}"/>
              </a:ext>
            </a:extLst>
          </p:cNvPr>
          <p:cNvSpPr txBox="1"/>
          <p:nvPr/>
        </p:nvSpPr>
        <p:spPr>
          <a:xfrm>
            <a:off x="704636" y="1133028"/>
            <a:ext cx="9756271" cy="53358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lnSpc>
                <a:spcPct val="90000"/>
              </a:lnSpc>
              <a:spcBef>
                <a:spcPts val="1000"/>
              </a:spcBef>
              <a:buFont typeface=""/>
              <a:buChar char="•"/>
            </a:pPr>
            <a:r>
              <a:rPr lang="en-US" sz="2600" dirty="0">
                <a:cs typeface="Calibri"/>
              </a:rPr>
              <a:t>Apple vs </a:t>
            </a:r>
            <a:r>
              <a:rPr lang="en-US" sz="2600" dirty="0" err="1">
                <a:cs typeface="Calibri"/>
              </a:rPr>
              <a:t>Andriod</a:t>
            </a:r>
            <a:r>
              <a:rPr lang="en-US" sz="2600" dirty="0">
                <a:cs typeface="Calibri"/>
              </a:rPr>
              <a:t> OS</a:t>
            </a:r>
          </a:p>
          <a:p>
            <a:pPr indent="-457200">
              <a:lnSpc>
                <a:spcPct val="90000"/>
              </a:lnSpc>
              <a:spcBef>
                <a:spcPts val="1000"/>
              </a:spcBef>
              <a:buFont typeface=""/>
              <a:buChar char="•"/>
            </a:pPr>
            <a:r>
              <a:rPr lang="en-US" sz="2600" dirty="0">
                <a:cs typeface="Calibri"/>
              </a:rPr>
              <a:t>Case</a:t>
            </a:r>
          </a:p>
          <a:p>
            <a:pPr indent="-457200">
              <a:lnSpc>
                <a:spcPct val="90000"/>
              </a:lnSpc>
              <a:spcBef>
                <a:spcPts val="1000"/>
              </a:spcBef>
              <a:buFont typeface=""/>
              <a:buChar char="•"/>
            </a:pPr>
            <a:r>
              <a:rPr lang="en-US" sz="2600" dirty="0">
                <a:cs typeface="Calibri"/>
              </a:rPr>
              <a:t>Carrying case</a:t>
            </a:r>
          </a:p>
          <a:p>
            <a:pPr indent="-457200">
              <a:lnSpc>
                <a:spcPct val="90000"/>
              </a:lnSpc>
              <a:spcBef>
                <a:spcPts val="1000"/>
              </a:spcBef>
              <a:buFont typeface=""/>
              <a:buChar char="•"/>
            </a:pPr>
            <a:r>
              <a:rPr lang="en-US" sz="2600" dirty="0">
                <a:cs typeface="Calibri"/>
              </a:rPr>
              <a:t>Mounting options</a:t>
            </a:r>
          </a:p>
          <a:p>
            <a:pPr indent="-457200">
              <a:lnSpc>
                <a:spcPct val="90000"/>
              </a:lnSpc>
              <a:spcBef>
                <a:spcPts val="1000"/>
              </a:spcBef>
              <a:buFont typeface=""/>
              <a:buChar char="•"/>
            </a:pPr>
            <a:r>
              <a:rPr lang="en-US" sz="2600" dirty="0">
                <a:cs typeface="Calibri"/>
              </a:rPr>
              <a:t>keyguard connections</a:t>
            </a:r>
          </a:p>
          <a:p>
            <a:pPr indent="-457200">
              <a:lnSpc>
                <a:spcPct val="90000"/>
              </a:lnSpc>
              <a:spcBef>
                <a:spcPts val="1000"/>
              </a:spcBef>
              <a:buFont typeface=""/>
              <a:buChar char="•"/>
            </a:pPr>
            <a:r>
              <a:rPr lang="en-US" sz="2600" dirty="0">
                <a:cs typeface="Calibri"/>
              </a:rPr>
              <a:t>customer service</a:t>
            </a:r>
          </a:p>
          <a:p>
            <a:pPr indent="-457200">
              <a:lnSpc>
                <a:spcPct val="90000"/>
              </a:lnSpc>
              <a:spcBef>
                <a:spcPts val="1000"/>
              </a:spcBef>
              <a:buFont typeface=""/>
              <a:buChar char="•"/>
            </a:pPr>
            <a:r>
              <a:rPr lang="en-US" sz="2600" dirty="0">
                <a:cs typeface="Calibri"/>
              </a:rPr>
              <a:t>Medicaid approved</a:t>
            </a:r>
          </a:p>
          <a:p>
            <a:pPr indent="-457200">
              <a:lnSpc>
                <a:spcPct val="90000"/>
              </a:lnSpc>
              <a:spcBef>
                <a:spcPts val="1000"/>
              </a:spcBef>
              <a:buFont typeface=""/>
              <a:buChar char="•"/>
            </a:pPr>
            <a:r>
              <a:rPr lang="en-US" sz="2600" dirty="0">
                <a:cs typeface="Calibri"/>
              </a:rPr>
              <a:t>independence of the company in getting information</a:t>
            </a:r>
          </a:p>
          <a:p>
            <a:pPr indent="-457200">
              <a:lnSpc>
                <a:spcPct val="90000"/>
              </a:lnSpc>
              <a:spcBef>
                <a:spcPts val="1000"/>
              </a:spcBef>
              <a:buFont typeface=""/>
              <a:buChar char="•"/>
            </a:pPr>
            <a:r>
              <a:rPr lang="en-US" sz="2600" dirty="0">
                <a:cs typeface="Calibri"/>
              </a:rPr>
              <a:t>Timelines</a:t>
            </a:r>
          </a:p>
          <a:p>
            <a:pPr indent="-457200">
              <a:lnSpc>
                <a:spcPct val="90000"/>
              </a:lnSpc>
              <a:spcBef>
                <a:spcPts val="1000"/>
              </a:spcBef>
              <a:buFont typeface=""/>
              <a:buChar char="•"/>
            </a:pPr>
            <a:r>
              <a:rPr lang="en-US" sz="2600" dirty="0">
                <a:cs typeface="Calibri"/>
              </a:rPr>
              <a:t>warranty coverage</a:t>
            </a:r>
          </a:p>
          <a:p>
            <a:pPr indent="-457200">
              <a:lnSpc>
                <a:spcPct val="90000"/>
              </a:lnSpc>
              <a:spcBef>
                <a:spcPts val="1000"/>
              </a:spcBef>
              <a:buFont typeface=""/>
              <a:buChar char="•"/>
            </a:pPr>
            <a:r>
              <a:rPr lang="en-US" sz="2600" dirty="0">
                <a:cs typeface="Calibri"/>
              </a:rPr>
              <a:t>alternative access options</a:t>
            </a:r>
          </a:p>
        </p:txBody>
      </p:sp>
    </p:spTree>
    <p:extLst>
      <p:ext uri="{BB962C8B-B14F-4D97-AF65-F5344CB8AC3E}">
        <p14:creationId xmlns:p14="http://schemas.microsoft.com/office/powerpoint/2010/main" val="16182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2157211" y="2442448"/>
            <a:ext cx="9144000" cy="2387600"/>
          </a:xfrm>
        </p:spPr>
        <p:txBody>
          <a:bodyPr/>
          <a:lstStyle/>
          <a:p>
            <a:r>
              <a:rPr lang="en-US">
                <a:cs typeface="Calibri Light"/>
              </a:rPr>
              <a:t>Introduction and Disclosures</a:t>
            </a:r>
            <a:endParaRPr lang="en-US"/>
          </a:p>
        </p:txBody>
      </p:sp>
    </p:spTree>
    <p:extLst>
      <p:ext uri="{BB962C8B-B14F-4D97-AF65-F5344CB8AC3E}">
        <p14:creationId xmlns:p14="http://schemas.microsoft.com/office/powerpoint/2010/main" val="120653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59ECB-68D9-BEA4-C92D-CD9F8F42F77E}"/>
              </a:ext>
            </a:extLst>
          </p:cNvPr>
          <p:cNvSpPr>
            <a:spLocks noGrp="1"/>
          </p:cNvSpPr>
          <p:nvPr>
            <p:ph type="title"/>
          </p:nvPr>
        </p:nvSpPr>
        <p:spPr>
          <a:xfrm>
            <a:off x="531125" y="194528"/>
            <a:ext cx="10515600" cy="1325563"/>
          </a:xfrm>
        </p:spPr>
        <p:txBody>
          <a:bodyPr/>
          <a:lstStyle/>
          <a:p>
            <a:r>
              <a:rPr lang="en-US">
                <a:solidFill>
                  <a:schemeClr val="bg1"/>
                </a:solidFill>
                <a:ea typeface="Calibri Light"/>
                <a:cs typeface="Calibri Light"/>
              </a:rPr>
              <a:t>Vision Considerations </a:t>
            </a:r>
            <a:endParaRPr lang="en-US">
              <a:solidFill>
                <a:schemeClr val="bg1"/>
              </a:solidFill>
            </a:endParaRPr>
          </a:p>
        </p:txBody>
      </p:sp>
      <p:sp>
        <p:nvSpPr>
          <p:cNvPr id="3" name="Content Placeholder 2">
            <a:extLst>
              <a:ext uri="{FF2B5EF4-FFF2-40B4-BE49-F238E27FC236}">
                <a16:creationId xmlns:a16="http://schemas.microsoft.com/office/drawing/2014/main" id="{4B6408C5-838B-F98B-EB08-0B084B9C2BDD}"/>
              </a:ext>
            </a:extLst>
          </p:cNvPr>
          <p:cNvSpPr>
            <a:spLocks noGrp="1"/>
          </p:cNvSpPr>
          <p:nvPr>
            <p:ph idx="1"/>
          </p:nvPr>
        </p:nvSpPr>
        <p:spPr>
          <a:xfrm>
            <a:off x="155812" y="1382072"/>
            <a:ext cx="12255689" cy="5363546"/>
          </a:xfrm>
        </p:spPr>
        <p:txBody>
          <a:bodyPr vert="horz" lIns="91440" tIns="45720" rIns="91440" bIns="45720" rtlCol="0" anchor="t">
            <a:noAutofit/>
          </a:bodyPr>
          <a:lstStyle/>
          <a:p>
            <a:pPr marL="0" indent="-457200">
              <a:buFont typeface=""/>
              <a:buChar char="•"/>
            </a:pPr>
            <a:r>
              <a:rPr lang="en-US" sz="2000" dirty="0">
                <a:cs typeface="Calibri"/>
              </a:rPr>
              <a:t>What symbols do they show awareness of? Consider 3d, 2d, 1d images/objects. </a:t>
            </a:r>
          </a:p>
          <a:p>
            <a:pPr marL="0" indent="-457200">
              <a:buFont typeface=""/>
              <a:buChar char="•"/>
            </a:pPr>
            <a:r>
              <a:rPr lang="en-US" sz="2000" dirty="0">
                <a:cs typeface="Calibri"/>
              </a:rPr>
              <a:t>Simple Environment! -what is behind the device? </a:t>
            </a:r>
          </a:p>
          <a:p>
            <a:pPr marL="0" indent="-457200">
              <a:buFont typeface=""/>
              <a:buChar char="•"/>
            </a:pPr>
            <a:r>
              <a:rPr lang="en-US" sz="2000" dirty="0">
                <a:cs typeface="Calibri"/>
              </a:rPr>
              <a:t>Consider size of symbols and placement</a:t>
            </a:r>
          </a:p>
          <a:p>
            <a:pPr marL="0" indent="-457200">
              <a:buFont typeface=""/>
              <a:buChar char="•"/>
            </a:pPr>
            <a:r>
              <a:rPr lang="en-US" sz="2000" dirty="0">
                <a:cs typeface="Calibri"/>
              </a:rPr>
              <a:t>Lighting: if using a tablet may benefit from dimming lights, watch for glare on screen</a:t>
            </a:r>
          </a:p>
          <a:p>
            <a:pPr marL="0" indent="-457200">
              <a:buFont typeface=""/>
              <a:buChar char="•"/>
            </a:pPr>
            <a:r>
              <a:rPr lang="en-US" sz="2000" dirty="0">
                <a:cs typeface="Calibri"/>
              </a:rPr>
              <a:t>Present the device to the learner's preferred visual field</a:t>
            </a:r>
          </a:p>
          <a:p>
            <a:pPr marL="0" indent="-457200">
              <a:buFont typeface=""/>
              <a:buChar char="•"/>
            </a:pPr>
            <a:r>
              <a:rPr lang="en-US" sz="2000" dirty="0">
                <a:cs typeface="Calibri"/>
              </a:rPr>
              <a:t>Settings on devices:</a:t>
            </a:r>
          </a:p>
          <a:p>
            <a:pPr marL="0" lvl="1" indent="-457200">
              <a:spcBef>
                <a:spcPts val="1000"/>
              </a:spcBef>
              <a:buFont typeface=""/>
              <a:buChar char="•"/>
            </a:pPr>
            <a:r>
              <a:rPr lang="en-US" sz="2000" dirty="0">
                <a:cs typeface="Calibri"/>
              </a:rPr>
              <a:t>Adjust fonts and backgrounds to have high contrast (red, yellow, black and white)</a:t>
            </a:r>
          </a:p>
          <a:p>
            <a:pPr marL="0" lvl="1" indent="-457200">
              <a:spcBef>
                <a:spcPts val="1000"/>
              </a:spcBef>
              <a:buFont typeface=""/>
              <a:buChar char="•"/>
            </a:pPr>
            <a:r>
              <a:rPr lang="en-US" sz="2000" dirty="0">
                <a:cs typeface="Calibri"/>
              </a:rPr>
              <a:t>Visual cue: color changes when key is activated, button is enlarged when selected</a:t>
            </a:r>
          </a:p>
          <a:p>
            <a:pPr marL="0" lvl="1" indent="-457200">
              <a:spcBef>
                <a:spcPts val="1000"/>
              </a:spcBef>
              <a:buFont typeface=""/>
              <a:buChar char="•"/>
            </a:pPr>
            <a:r>
              <a:rPr lang="en-US" sz="2000" dirty="0">
                <a:cs typeface="Calibri"/>
              </a:rPr>
              <a:t>Some devices have specific vocab files setup for high contrast pictures</a:t>
            </a:r>
          </a:p>
          <a:p>
            <a:pPr marL="0" indent="-457200">
              <a:buFont typeface=""/>
              <a:buChar char="•"/>
            </a:pPr>
            <a:r>
              <a:rPr lang="en-US" sz="2000" dirty="0">
                <a:cs typeface="Calibri"/>
              </a:rPr>
              <a:t>Consult with Teacher for Visually Impaired if patient has one! </a:t>
            </a:r>
          </a:p>
          <a:p>
            <a:pPr marL="0" indent="-457200">
              <a:buFont typeface=""/>
              <a:buChar char="•"/>
            </a:pPr>
            <a:r>
              <a:rPr lang="en-US" sz="2000" dirty="0">
                <a:cs typeface="Calibri"/>
              </a:rPr>
              <a:t>May need to be creative here, with symbols used. </a:t>
            </a:r>
          </a:p>
          <a:p>
            <a:pPr marL="0" indent="-457200">
              <a:buFont typeface=""/>
              <a:buChar char="•"/>
            </a:pPr>
            <a:r>
              <a:rPr lang="en-US" sz="2000" dirty="0">
                <a:cs typeface="Calibri"/>
              </a:rPr>
              <a:t>Monitor for visual fatigue (build in breaks!) </a:t>
            </a:r>
          </a:p>
          <a:p>
            <a:endParaRPr lang="en-US" sz="20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901610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D54D-B521-ADC0-762D-021429E9EED3}"/>
              </a:ext>
            </a:extLst>
          </p:cNvPr>
          <p:cNvSpPr>
            <a:spLocks noGrp="1"/>
          </p:cNvSpPr>
          <p:nvPr>
            <p:ph type="title"/>
          </p:nvPr>
        </p:nvSpPr>
        <p:spPr>
          <a:xfrm>
            <a:off x="838200" y="132650"/>
            <a:ext cx="10515600" cy="1325563"/>
          </a:xfrm>
        </p:spPr>
        <p:txBody>
          <a:bodyPr/>
          <a:lstStyle/>
          <a:p>
            <a:r>
              <a:rPr lang="en-US">
                <a:solidFill>
                  <a:schemeClr val="bg1"/>
                </a:solidFill>
                <a:ea typeface="Calibri Light"/>
                <a:cs typeface="Calibri Light"/>
              </a:rPr>
              <a:t>Motor Considerations</a:t>
            </a:r>
          </a:p>
        </p:txBody>
      </p:sp>
      <p:sp>
        <p:nvSpPr>
          <p:cNvPr id="3" name="Content Placeholder 2">
            <a:extLst>
              <a:ext uri="{FF2B5EF4-FFF2-40B4-BE49-F238E27FC236}">
                <a16:creationId xmlns:a16="http://schemas.microsoft.com/office/drawing/2014/main" id="{734DD4A2-7ADC-6F55-F1D3-FB156C75E42E}"/>
              </a:ext>
            </a:extLst>
          </p:cNvPr>
          <p:cNvSpPr>
            <a:spLocks noGrp="1"/>
          </p:cNvSpPr>
          <p:nvPr>
            <p:ph idx="1"/>
          </p:nvPr>
        </p:nvSpPr>
        <p:spPr>
          <a:xfrm>
            <a:off x="547255" y="1603953"/>
            <a:ext cx="10515600" cy="4351338"/>
          </a:xfrm>
        </p:spPr>
        <p:txBody>
          <a:bodyPr vert="horz" lIns="91440" tIns="45720" rIns="91440" bIns="45720" rtlCol="0" anchor="t">
            <a:noAutofit/>
          </a:bodyPr>
          <a:lstStyle/>
          <a:p>
            <a:r>
              <a:rPr lang="en-US" dirty="0">
                <a:ea typeface="Calibri"/>
                <a:cs typeface="Calibri"/>
              </a:rPr>
              <a:t>Direct Access</a:t>
            </a:r>
          </a:p>
          <a:p>
            <a:pPr lvl="1">
              <a:buFont typeface="Courier New" panose="020B0604020202020204" pitchFamily="34" charset="0"/>
              <a:buChar char="o"/>
            </a:pPr>
            <a:r>
              <a:rPr lang="en-US" sz="2800" dirty="0">
                <a:ea typeface="Calibri"/>
                <a:cs typeface="Calibri"/>
              </a:rPr>
              <a:t>Touch (touching the screen with a body part)</a:t>
            </a:r>
          </a:p>
          <a:p>
            <a:pPr lvl="1">
              <a:buFont typeface="Courier New" panose="020B0604020202020204" pitchFamily="34" charset="0"/>
              <a:buChar char="o"/>
            </a:pPr>
            <a:r>
              <a:rPr lang="en-US" sz="2800" dirty="0">
                <a:ea typeface="Calibri"/>
                <a:cs typeface="Calibri"/>
              </a:rPr>
              <a:t>Eye gaze </a:t>
            </a:r>
          </a:p>
          <a:p>
            <a:pPr lvl="1">
              <a:buFont typeface="Courier New" panose="020B0604020202020204" pitchFamily="34" charset="0"/>
              <a:buChar char="o"/>
            </a:pPr>
            <a:r>
              <a:rPr lang="en-US" sz="2800" dirty="0">
                <a:ea typeface="Calibri"/>
                <a:cs typeface="Calibri"/>
              </a:rPr>
              <a:t>Mouse</a:t>
            </a:r>
          </a:p>
          <a:p>
            <a:pPr lvl="1">
              <a:buFont typeface="Courier New" panose="020B0604020202020204" pitchFamily="34" charset="0"/>
              <a:buChar char="o"/>
            </a:pPr>
            <a:r>
              <a:rPr lang="en-US" sz="2800" dirty="0">
                <a:ea typeface="Calibri"/>
                <a:cs typeface="Calibri"/>
              </a:rPr>
              <a:t>Head pointing</a:t>
            </a:r>
          </a:p>
          <a:p>
            <a:r>
              <a:rPr lang="en-US" dirty="0">
                <a:ea typeface="Calibri"/>
                <a:cs typeface="Calibri"/>
              </a:rPr>
              <a:t>Indirect Access</a:t>
            </a:r>
          </a:p>
          <a:p>
            <a:pPr lvl="1">
              <a:buFont typeface="Courier New" panose="020B0604020202020204" pitchFamily="34" charset="0"/>
              <a:buChar char="o"/>
            </a:pPr>
            <a:r>
              <a:rPr lang="en-US" sz="2800" dirty="0">
                <a:ea typeface="Calibri"/>
                <a:cs typeface="Calibri"/>
              </a:rPr>
              <a:t>Scanning </a:t>
            </a:r>
          </a:p>
          <a:p>
            <a:pPr lvl="2">
              <a:buFont typeface="Wingdings" panose="020B0604020202020204" pitchFamily="34" charset="0"/>
              <a:buChar char="§"/>
            </a:pPr>
            <a:r>
              <a:rPr lang="en-US" sz="2800" dirty="0">
                <a:ea typeface="Calibri"/>
                <a:cs typeface="Calibri"/>
              </a:rPr>
              <a:t>One switch</a:t>
            </a:r>
          </a:p>
          <a:p>
            <a:pPr lvl="2">
              <a:buFont typeface="Wingdings" panose="020B0604020202020204" pitchFamily="34" charset="0"/>
              <a:buChar char="§"/>
            </a:pPr>
            <a:r>
              <a:rPr lang="en-US" sz="2800" dirty="0">
                <a:ea typeface="Calibri"/>
                <a:cs typeface="Calibri"/>
              </a:rPr>
              <a:t>2 switches</a:t>
            </a:r>
          </a:p>
          <a:p>
            <a:pPr lvl="2">
              <a:buFont typeface="Wingdings" panose="020B0604020202020204" pitchFamily="34" charset="0"/>
              <a:buChar char="§"/>
            </a:pPr>
            <a:r>
              <a:rPr lang="en-US" sz="2800" dirty="0">
                <a:ea typeface="Calibri"/>
                <a:cs typeface="Calibri"/>
              </a:rPr>
              <a:t>Partner assisted </a:t>
            </a:r>
          </a:p>
        </p:txBody>
      </p:sp>
    </p:spTree>
    <p:extLst>
      <p:ext uri="{BB962C8B-B14F-4D97-AF65-F5344CB8AC3E}">
        <p14:creationId xmlns:p14="http://schemas.microsoft.com/office/powerpoint/2010/main" val="3928018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9C6C-2A8F-1423-688E-A29EAC0F4D51}"/>
              </a:ext>
            </a:extLst>
          </p:cNvPr>
          <p:cNvSpPr>
            <a:spLocks noGrp="1"/>
          </p:cNvSpPr>
          <p:nvPr>
            <p:ph type="title"/>
          </p:nvPr>
        </p:nvSpPr>
        <p:spPr>
          <a:xfrm>
            <a:off x="838200" y="158481"/>
            <a:ext cx="10515600" cy="1325563"/>
          </a:xfrm>
        </p:spPr>
        <p:txBody>
          <a:bodyPr/>
          <a:lstStyle/>
          <a:p>
            <a:r>
              <a:rPr lang="en-US">
                <a:solidFill>
                  <a:schemeClr val="bg1"/>
                </a:solidFill>
                <a:cs typeface="Calibri Light"/>
              </a:rPr>
              <a:t>Direct Access- Touch</a:t>
            </a:r>
            <a:r>
              <a:rPr lang="en-US">
                <a:cs typeface="Calibri Light"/>
              </a:rPr>
              <a:t> </a:t>
            </a:r>
            <a:endParaRPr lang="en-US">
              <a:ea typeface="Calibri Light"/>
              <a:cs typeface="Calibri Light"/>
            </a:endParaRPr>
          </a:p>
        </p:txBody>
      </p:sp>
      <p:sp>
        <p:nvSpPr>
          <p:cNvPr id="3" name="Content Placeholder 2">
            <a:extLst>
              <a:ext uri="{FF2B5EF4-FFF2-40B4-BE49-F238E27FC236}">
                <a16:creationId xmlns:a16="http://schemas.microsoft.com/office/drawing/2014/main" id="{C50FADC8-29A0-4F6B-98DE-79EA364E0DA3}"/>
              </a:ext>
            </a:extLst>
          </p:cNvPr>
          <p:cNvSpPr>
            <a:spLocks noGrp="1"/>
          </p:cNvSpPr>
          <p:nvPr/>
        </p:nvSpPr>
        <p:spPr>
          <a:xfrm>
            <a:off x="-373801" y="1403469"/>
            <a:ext cx="12114390" cy="545453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600" dirty="0">
                <a:ea typeface="Calibri"/>
                <a:cs typeface="Calibri"/>
              </a:rPr>
              <a:t>Think outside the box! Not isolated to just a finger! </a:t>
            </a:r>
          </a:p>
          <a:p>
            <a:pPr marL="342900" indent="-342900"/>
            <a:r>
              <a:rPr lang="en-US" sz="1600" dirty="0">
                <a:ea typeface="Calibri"/>
                <a:cs typeface="Calibri"/>
              </a:rPr>
              <a:t>Settings to consider: </a:t>
            </a:r>
          </a:p>
          <a:p>
            <a:pPr marL="800100" lvl="1">
              <a:buFont typeface="Courier New" panose="020B0604020202020204" pitchFamily="34" charset="0"/>
              <a:buChar char="o"/>
            </a:pPr>
            <a:r>
              <a:rPr lang="en-US" sz="1600" dirty="0">
                <a:ea typeface="Calibri"/>
                <a:cs typeface="Calibri"/>
              </a:rPr>
              <a:t>Activation on contact-button activates on initial contact</a:t>
            </a:r>
          </a:p>
          <a:p>
            <a:pPr marL="800100" lvl="1">
              <a:buFont typeface="Courier New" panose="020B0604020202020204" pitchFamily="34" charset="0"/>
              <a:buChar char="o"/>
            </a:pPr>
            <a:r>
              <a:rPr lang="en-US" sz="1600" dirty="0">
                <a:ea typeface="Calibri"/>
                <a:cs typeface="Calibri"/>
              </a:rPr>
              <a:t>Activation on release-button does not activate until released</a:t>
            </a:r>
          </a:p>
          <a:p>
            <a:pPr marL="800100" lvl="1">
              <a:buFont typeface="Courier New" panose="020B0604020202020204" pitchFamily="34" charset="0"/>
              <a:buChar char="o"/>
            </a:pPr>
            <a:r>
              <a:rPr lang="en-US" sz="1600" dirty="0">
                <a:ea typeface="Calibri"/>
                <a:cs typeface="Calibri"/>
              </a:rPr>
              <a:t>Acceptance time-hold button for x amount of time before activation</a:t>
            </a:r>
          </a:p>
          <a:p>
            <a:pPr marL="800100" lvl="1">
              <a:buFont typeface="Courier New" panose="020B0604020202020204" pitchFamily="34" charset="0"/>
              <a:buChar char="o"/>
            </a:pPr>
            <a:r>
              <a:rPr lang="en-US" sz="1600" dirty="0">
                <a:ea typeface="Calibri"/>
                <a:cs typeface="Calibri"/>
              </a:rPr>
              <a:t>Audio feedback</a:t>
            </a:r>
          </a:p>
          <a:p>
            <a:pPr marL="800100" lvl="1">
              <a:buFont typeface="Courier New" panose="020B0604020202020204" pitchFamily="34" charset="0"/>
              <a:buChar char="o"/>
            </a:pPr>
            <a:r>
              <a:rPr lang="en-US" sz="1600" dirty="0">
                <a:ea typeface="Calibri"/>
                <a:cs typeface="Calibri"/>
              </a:rPr>
              <a:t>Visual feedback: change color when activated, enlarge button when activated</a:t>
            </a:r>
          </a:p>
          <a:p>
            <a:pPr marL="800100" lvl="1">
              <a:buFont typeface="Courier New" panose="020B0604020202020204" pitchFamily="34" charset="0"/>
              <a:buChar char="o"/>
            </a:pPr>
            <a:r>
              <a:rPr lang="en-US" sz="1600" dirty="0">
                <a:ea typeface="Calibri"/>
                <a:cs typeface="Calibri"/>
              </a:rPr>
              <a:t>Adjusting time between button activations: can be used to prevent accidental selections</a:t>
            </a:r>
          </a:p>
          <a:p>
            <a:pPr marL="800100" lvl="1">
              <a:buFont typeface="Courier New" panose="020B0604020202020204" pitchFamily="34" charset="0"/>
              <a:buChar char="o"/>
            </a:pPr>
            <a:r>
              <a:rPr lang="en-US" sz="1600" dirty="0">
                <a:ea typeface="Calibri"/>
                <a:cs typeface="Calibri"/>
              </a:rPr>
              <a:t>Adjust rate at which button can repeat itself</a:t>
            </a:r>
          </a:p>
          <a:p>
            <a:pPr marL="342900" indent="-342900"/>
            <a:r>
              <a:rPr lang="en-US" sz="1600" dirty="0">
                <a:ea typeface="Calibri"/>
                <a:cs typeface="Calibri"/>
              </a:rPr>
              <a:t>Additional equipment :</a:t>
            </a:r>
          </a:p>
          <a:p>
            <a:pPr marL="800100" lvl="1">
              <a:buFont typeface="Courier New" panose="020B0604020202020204" pitchFamily="34" charset="0"/>
              <a:buChar char="o"/>
            </a:pPr>
            <a:r>
              <a:rPr lang="en-US" sz="1600" dirty="0">
                <a:ea typeface="Calibri"/>
                <a:cs typeface="Calibri"/>
              </a:rPr>
              <a:t>Key guards or touch guides (some are thicker than others depending on the brand) </a:t>
            </a:r>
          </a:p>
          <a:p>
            <a:pPr marL="800100" lvl="1">
              <a:buFont typeface="Courier New" panose="020B0604020202020204" pitchFamily="34" charset="0"/>
              <a:buChar char="o"/>
            </a:pPr>
            <a:r>
              <a:rPr lang="en-US" sz="1600" dirty="0">
                <a:ea typeface="Calibri"/>
                <a:cs typeface="Calibri"/>
              </a:rPr>
              <a:t>Glove</a:t>
            </a:r>
          </a:p>
          <a:p>
            <a:pPr marL="800100" lvl="1">
              <a:buFont typeface="Courier New" panose="020B0604020202020204" pitchFamily="34" charset="0"/>
              <a:buChar char="o"/>
            </a:pPr>
            <a:r>
              <a:rPr lang="en-US" sz="1600" dirty="0">
                <a:ea typeface="Calibri"/>
                <a:cs typeface="Calibri"/>
              </a:rPr>
              <a:t>Splints</a:t>
            </a:r>
          </a:p>
          <a:p>
            <a:pPr marL="800100" lvl="1">
              <a:buFont typeface="Courier New" panose="020B0604020202020204" pitchFamily="34" charset="0"/>
              <a:buChar char="o"/>
            </a:pPr>
            <a:r>
              <a:rPr lang="en-US" sz="1600" dirty="0">
                <a:ea typeface="Calibri"/>
                <a:cs typeface="Calibri"/>
              </a:rPr>
              <a:t>Coban </a:t>
            </a:r>
          </a:p>
          <a:p>
            <a:pPr marL="800100" lvl="1">
              <a:buFont typeface="Courier New" panose="020B0604020202020204" pitchFamily="34" charset="0"/>
              <a:buChar char="o"/>
            </a:pPr>
            <a:r>
              <a:rPr lang="en-US" sz="1600" dirty="0">
                <a:ea typeface="Calibri"/>
                <a:cs typeface="Calibri"/>
              </a:rPr>
              <a:t>Stylus</a:t>
            </a:r>
          </a:p>
          <a:p>
            <a:pPr marL="800100" lvl="1">
              <a:buFont typeface="Courier New" panose="020B0604020202020204" pitchFamily="34" charset="0"/>
              <a:buChar char="o"/>
            </a:pPr>
            <a:r>
              <a:rPr lang="en-US" sz="1600" dirty="0">
                <a:ea typeface="Calibri"/>
                <a:cs typeface="Calibri"/>
              </a:rPr>
              <a:t>Head or chin pointer </a:t>
            </a:r>
          </a:p>
          <a:p>
            <a:pPr marL="800100" lvl="1">
              <a:buFont typeface="Courier New" panose="020B0604020202020204" pitchFamily="34" charset="0"/>
              <a:buChar char="o"/>
            </a:pPr>
            <a:r>
              <a:rPr lang="en-US" sz="1600" dirty="0" err="1">
                <a:ea typeface="Calibri"/>
                <a:cs typeface="Calibri"/>
              </a:rPr>
              <a:t>Wikki</a:t>
            </a:r>
            <a:r>
              <a:rPr lang="en-US" sz="1600" dirty="0">
                <a:ea typeface="Calibri"/>
                <a:cs typeface="Calibri"/>
              </a:rPr>
              <a:t> sticks or puff paint-help bring more attention to a button (use over keyguard)</a:t>
            </a:r>
          </a:p>
          <a:p>
            <a:endParaRPr lang="en-US" sz="1600" dirty="0">
              <a:ea typeface="Calibri"/>
              <a:cs typeface="Calibri"/>
            </a:endParaRPr>
          </a:p>
        </p:txBody>
      </p:sp>
      <p:pic>
        <p:nvPicPr>
          <p:cNvPr id="8" name="Picture 7" descr="A group of colorful bottles&#10;&#10;Description automatically generated">
            <a:extLst>
              <a:ext uri="{FF2B5EF4-FFF2-40B4-BE49-F238E27FC236}">
                <a16:creationId xmlns:a16="http://schemas.microsoft.com/office/drawing/2014/main" id="{771539F4-FF0B-6AC4-83E9-D3430689AA76}"/>
              </a:ext>
            </a:extLst>
          </p:cNvPr>
          <p:cNvPicPr>
            <a:picLocks noChangeAspect="1"/>
          </p:cNvPicPr>
          <p:nvPr/>
        </p:nvPicPr>
        <p:blipFill>
          <a:blip r:embed="rId2"/>
          <a:stretch>
            <a:fillRect/>
          </a:stretch>
        </p:blipFill>
        <p:spPr>
          <a:xfrm>
            <a:off x="4139537" y="4713880"/>
            <a:ext cx="1012778" cy="1024151"/>
          </a:xfrm>
          <a:prstGeom prst="rect">
            <a:avLst/>
          </a:prstGeom>
        </p:spPr>
      </p:pic>
      <p:pic>
        <p:nvPicPr>
          <p:cNvPr id="7" name="Picture 6" descr="Blue box of sticks">
            <a:extLst>
              <a:ext uri="{FF2B5EF4-FFF2-40B4-BE49-F238E27FC236}">
                <a16:creationId xmlns:a16="http://schemas.microsoft.com/office/drawing/2014/main" id="{96563D8E-7D8A-E52A-71CB-733FD6BD9CFF}"/>
              </a:ext>
            </a:extLst>
          </p:cNvPr>
          <p:cNvPicPr>
            <a:picLocks noChangeAspect="1"/>
          </p:cNvPicPr>
          <p:nvPr/>
        </p:nvPicPr>
        <p:blipFill>
          <a:blip r:embed="rId3"/>
          <a:stretch>
            <a:fillRect/>
          </a:stretch>
        </p:blipFill>
        <p:spPr>
          <a:xfrm>
            <a:off x="6049654" y="4593253"/>
            <a:ext cx="1446094" cy="1288150"/>
          </a:xfrm>
          <a:prstGeom prst="rect">
            <a:avLst/>
          </a:prstGeom>
        </p:spPr>
      </p:pic>
      <p:pic>
        <p:nvPicPr>
          <p:cNvPr id="6" name="Picture 5" descr="A pair of hands wearing gloves&#10;&#10;Description automatically generated">
            <a:extLst>
              <a:ext uri="{FF2B5EF4-FFF2-40B4-BE49-F238E27FC236}">
                <a16:creationId xmlns:a16="http://schemas.microsoft.com/office/drawing/2014/main" id="{B8DD2901-90FE-EC72-293A-2603A34391D6}"/>
              </a:ext>
            </a:extLst>
          </p:cNvPr>
          <p:cNvPicPr>
            <a:picLocks noChangeAspect="1"/>
          </p:cNvPicPr>
          <p:nvPr/>
        </p:nvPicPr>
        <p:blipFill>
          <a:blip r:embed="rId4"/>
          <a:stretch>
            <a:fillRect/>
          </a:stretch>
        </p:blipFill>
        <p:spPr>
          <a:xfrm>
            <a:off x="7406754" y="1316440"/>
            <a:ext cx="1905000" cy="1905000"/>
          </a:xfrm>
          <a:prstGeom prst="rect">
            <a:avLst/>
          </a:prstGeom>
        </p:spPr>
      </p:pic>
      <p:pic>
        <p:nvPicPr>
          <p:cNvPr id="4" name="Picture 3" descr="A hand holding a hand&#10;&#10;Description automatically generated">
            <a:extLst>
              <a:ext uri="{FF2B5EF4-FFF2-40B4-BE49-F238E27FC236}">
                <a16:creationId xmlns:a16="http://schemas.microsoft.com/office/drawing/2014/main" id="{6AE3CACC-8D90-ED4C-B0D2-F22F7EA1C9DE}"/>
              </a:ext>
            </a:extLst>
          </p:cNvPr>
          <p:cNvPicPr>
            <a:picLocks noChangeAspect="1"/>
          </p:cNvPicPr>
          <p:nvPr/>
        </p:nvPicPr>
        <p:blipFill>
          <a:blip r:embed="rId5"/>
          <a:stretch>
            <a:fillRect/>
          </a:stretch>
        </p:blipFill>
        <p:spPr>
          <a:xfrm>
            <a:off x="9868611" y="1477939"/>
            <a:ext cx="2076450" cy="2514600"/>
          </a:xfrm>
          <a:prstGeom prst="rect">
            <a:avLst/>
          </a:prstGeom>
        </p:spPr>
      </p:pic>
      <p:pic>
        <p:nvPicPr>
          <p:cNvPr id="5" name="Picture 4" descr="A plastic tray with holes&#10;&#10;Description automatically generated">
            <a:extLst>
              <a:ext uri="{FF2B5EF4-FFF2-40B4-BE49-F238E27FC236}">
                <a16:creationId xmlns:a16="http://schemas.microsoft.com/office/drawing/2014/main" id="{87E260D1-F6E4-0BAC-976E-D954397F6749}"/>
              </a:ext>
            </a:extLst>
          </p:cNvPr>
          <p:cNvPicPr>
            <a:picLocks noChangeAspect="1"/>
          </p:cNvPicPr>
          <p:nvPr/>
        </p:nvPicPr>
        <p:blipFill>
          <a:blip r:embed="rId6"/>
          <a:stretch>
            <a:fillRect/>
          </a:stretch>
        </p:blipFill>
        <p:spPr>
          <a:xfrm>
            <a:off x="8145012" y="4365791"/>
            <a:ext cx="3067050" cy="1743075"/>
          </a:xfrm>
          <a:prstGeom prst="rect">
            <a:avLst/>
          </a:prstGeom>
        </p:spPr>
      </p:pic>
    </p:spTree>
    <p:extLst>
      <p:ext uri="{BB962C8B-B14F-4D97-AF65-F5344CB8AC3E}">
        <p14:creationId xmlns:p14="http://schemas.microsoft.com/office/powerpoint/2010/main" val="4047993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9C6C-2A8F-1423-688E-A29EAC0F4D51}"/>
              </a:ext>
            </a:extLst>
          </p:cNvPr>
          <p:cNvSpPr>
            <a:spLocks noGrp="1"/>
          </p:cNvSpPr>
          <p:nvPr>
            <p:ph type="title"/>
          </p:nvPr>
        </p:nvSpPr>
        <p:spPr>
          <a:xfrm>
            <a:off x="838200" y="158481"/>
            <a:ext cx="10515600" cy="1325563"/>
          </a:xfrm>
        </p:spPr>
        <p:txBody>
          <a:bodyPr/>
          <a:lstStyle/>
          <a:p>
            <a:r>
              <a:rPr lang="en-US">
                <a:solidFill>
                  <a:schemeClr val="bg1"/>
                </a:solidFill>
                <a:cs typeface="Calibri Light"/>
              </a:rPr>
              <a:t>Direct Access- Device Examples</a:t>
            </a:r>
            <a:endParaRPr lang="en-US">
              <a:solidFill>
                <a:schemeClr val="bg1"/>
              </a:solidFill>
              <a:ea typeface="Calibri Light"/>
              <a:cs typeface="Calibri Light"/>
            </a:endParaRPr>
          </a:p>
        </p:txBody>
      </p:sp>
      <p:pic>
        <p:nvPicPr>
          <p:cNvPr id="9" name="Picture 8" descr="Community | Check Out The New Larger Screen On Our Latest NovaChat® 10">
            <a:extLst>
              <a:ext uri="{FF2B5EF4-FFF2-40B4-BE49-F238E27FC236}">
                <a16:creationId xmlns:a16="http://schemas.microsoft.com/office/drawing/2014/main" id="{1568C871-27C3-78F2-2B81-BB3F5CA88C7A}"/>
              </a:ext>
            </a:extLst>
          </p:cNvPr>
          <p:cNvPicPr>
            <a:picLocks noChangeAspect="1"/>
          </p:cNvPicPr>
          <p:nvPr/>
        </p:nvPicPr>
        <p:blipFill>
          <a:blip r:embed="rId2"/>
          <a:stretch>
            <a:fillRect/>
          </a:stretch>
        </p:blipFill>
        <p:spPr>
          <a:xfrm>
            <a:off x="301755" y="1408217"/>
            <a:ext cx="3293932" cy="2192779"/>
          </a:xfrm>
          <a:prstGeom prst="rect">
            <a:avLst/>
          </a:prstGeom>
        </p:spPr>
      </p:pic>
      <p:pic>
        <p:nvPicPr>
          <p:cNvPr id="11" name="Picture 10" descr="Accent 800">
            <a:extLst>
              <a:ext uri="{FF2B5EF4-FFF2-40B4-BE49-F238E27FC236}">
                <a16:creationId xmlns:a16="http://schemas.microsoft.com/office/drawing/2014/main" id="{4AEEC59A-710C-8D52-6C9F-A1376E96FE79}"/>
              </a:ext>
            </a:extLst>
          </p:cNvPr>
          <p:cNvPicPr>
            <a:picLocks noChangeAspect="1"/>
          </p:cNvPicPr>
          <p:nvPr/>
        </p:nvPicPr>
        <p:blipFill>
          <a:blip r:embed="rId3"/>
          <a:stretch>
            <a:fillRect/>
          </a:stretch>
        </p:blipFill>
        <p:spPr>
          <a:xfrm>
            <a:off x="456342" y="4101138"/>
            <a:ext cx="3259579" cy="1891102"/>
          </a:xfrm>
          <a:prstGeom prst="rect">
            <a:avLst/>
          </a:prstGeom>
        </p:spPr>
      </p:pic>
      <p:pic>
        <p:nvPicPr>
          <p:cNvPr id="12" name="Picture 11" descr="SC Tablet Speech Generating Device - Tobii Dynavox US">
            <a:extLst>
              <a:ext uri="{FF2B5EF4-FFF2-40B4-BE49-F238E27FC236}">
                <a16:creationId xmlns:a16="http://schemas.microsoft.com/office/drawing/2014/main" id="{88C3136B-3F8C-029C-9DF7-9B56662A45C0}"/>
              </a:ext>
            </a:extLst>
          </p:cNvPr>
          <p:cNvPicPr>
            <a:picLocks noChangeAspect="1"/>
          </p:cNvPicPr>
          <p:nvPr/>
        </p:nvPicPr>
        <p:blipFill>
          <a:blip r:embed="rId4"/>
          <a:stretch>
            <a:fillRect/>
          </a:stretch>
        </p:blipFill>
        <p:spPr>
          <a:xfrm>
            <a:off x="4136739" y="1308283"/>
            <a:ext cx="3756129" cy="2492583"/>
          </a:xfrm>
          <a:prstGeom prst="rect">
            <a:avLst/>
          </a:prstGeom>
        </p:spPr>
      </p:pic>
      <p:pic>
        <p:nvPicPr>
          <p:cNvPr id="13" name="Picture 12" descr="Expression Series | Lincare">
            <a:extLst>
              <a:ext uri="{FF2B5EF4-FFF2-40B4-BE49-F238E27FC236}">
                <a16:creationId xmlns:a16="http://schemas.microsoft.com/office/drawing/2014/main" id="{5DA77A73-9F64-661E-AA79-578F7CA1AACC}"/>
              </a:ext>
            </a:extLst>
          </p:cNvPr>
          <p:cNvPicPr>
            <a:picLocks noChangeAspect="1"/>
          </p:cNvPicPr>
          <p:nvPr/>
        </p:nvPicPr>
        <p:blipFill>
          <a:blip r:embed="rId5"/>
          <a:stretch>
            <a:fillRect/>
          </a:stretch>
        </p:blipFill>
        <p:spPr>
          <a:xfrm>
            <a:off x="4337857" y="4004092"/>
            <a:ext cx="3341401" cy="2497423"/>
          </a:xfrm>
          <a:prstGeom prst="rect">
            <a:avLst/>
          </a:prstGeom>
        </p:spPr>
      </p:pic>
      <p:pic>
        <p:nvPicPr>
          <p:cNvPr id="10" name="Picture 9" descr="Custom Keyguards | Forbes AAC | Augmentative Communication Devices">
            <a:extLst>
              <a:ext uri="{FF2B5EF4-FFF2-40B4-BE49-F238E27FC236}">
                <a16:creationId xmlns:a16="http://schemas.microsoft.com/office/drawing/2014/main" id="{9A5F03AF-1D42-7896-4AD1-DDD7458082BD}"/>
              </a:ext>
            </a:extLst>
          </p:cNvPr>
          <p:cNvPicPr>
            <a:picLocks noChangeAspect="1"/>
          </p:cNvPicPr>
          <p:nvPr/>
        </p:nvPicPr>
        <p:blipFill>
          <a:blip r:embed="rId6"/>
          <a:stretch>
            <a:fillRect/>
          </a:stretch>
        </p:blipFill>
        <p:spPr>
          <a:xfrm>
            <a:off x="8845758" y="1314061"/>
            <a:ext cx="2420287" cy="2518505"/>
          </a:xfrm>
          <a:prstGeom prst="rect">
            <a:avLst/>
          </a:prstGeom>
        </p:spPr>
      </p:pic>
      <p:pic>
        <p:nvPicPr>
          <p:cNvPr id="14" name="Picture 13" descr="About the Zuvo™ 12 with Eyespeak Inspo™">
            <a:extLst>
              <a:ext uri="{FF2B5EF4-FFF2-40B4-BE49-F238E27FC236}">
                <a16:creationId xmlns:a16="http://schemas.microsoft.com/office/drawing/2014/main" id="{9624DCBB-42A6-DE08-CC59-645DA41126BE}"/>
              </a:ext>
            </a:extLst>
          </p:cNvPr>
          <p:cNvPicPr>
            <a:picLocks noChangeAspect="1"/>
          </p:cNvPicPr>
          <p:nvPr/>
        </p:nvPicPr>
        <p:blipFill>
          <a:blip r:embed="rId7"/>
          <a:stretch>
            <a:fillRect/>
          </a:stretch>
        </p:blipFill>
        <p:spPr>
          <a:xfrm>
            <a:off x="8576248" y="4019472"/>
            <a:ext cx="2209800" cy="2066925"/>
          </a:xfrm>
          <a:prstGeom prst="rect">
            <a:avLst/>
          </a:prstGeom>
        </p:spPr>
      </p:pic>
    </p:spTree>
    <p:extLst>
      <p:ext uri="{BB962C8B-B14F-4D97-AF65-F5344CB8AC3E}">
        <p14:creationId xmlns:p14="http://schemas.microsoft.com/office/powerpoint/2010/main" val="714374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9C6C-2A8F-1423-688E-A29EAC0F4D51}"/>
              </a:ext>
            </a:extLst>
          </p:cNvPr>
          <p:cNvSpPr>
            <a:spLocks noGrp="1"/>
          </p:cNvSpPr>
          <p:nvPr>
            <p:ph type="title"/>
          </p:nvPr>
        </p:nvSpPr>
        <p:spPr>
          <a:xfrm>
            <a:off x="838200" y="158481"/>
            <a:ext cx="10515600" cy="1325563"/>
          </a:xfrm>
        </p:spPr>
        <p:txBody>
          <a:bodyPr/>
          <a:lstStyle/>
          <a:p>
            <a:r>
              <a:rPr lang="en-US">
                <a:solidFill>
                  <a:schemeClr val="bg1"/>
                </a:solidFill>
                <a:cs typeface="Calibri Light"/>
              </a:rPr>
              <a:t>Direct Access- Eye gaze</a:t>
            </a:r>
            <a:r>
              <a:rPr lang="en-US">
                <a:cs typeface="Calibri Light"/>
              </a:rPr>
              <a:t> </a:t>
            </a:r>
            <a:endParaRPr lang="en-US"/>
          </a:p>
        </p:txBody>
      </p:sp>
      <p:pic>
        <p:nvPicPr>
          <p:cNvPr id="6" name="Picture 5" descr="A colorful eyeball with black circle&#10;&#10;Description automatically generated">
            <a:extLst>
              <a:ext uri="{FF2B5EF4-FFF2-40B4-BE49-F238E27FC236}">
                <a16:creationId xmlns:a16="http://schemas.microsoft.com/office/drawing/2014/main" id="{0B156685-B398-D560-9F41-DF1911B93BA0}"/>
              </a:ext>
            </a:extLst>
          </p:cNvPr>
          <p:cNvPicPr>
            <a:picLocks noChangeAspect="1"/>
          </p:cNvPicPr>
          <p:nvPr/>
        </p:nvPicPr>
        <p:blipFill>
          <a:blip r:embed="rId2"/>
          <a:stretch>
            <a:fillRect/>
          </a:stretch>
        </p:blipFill>
        <p:spPr>
          <a:xfrm>
            <a:off x="174335" y="1189620"/>
            <a:ext cx="1905135" cy="1817128"/>
          </a:xfrm>
          <a:prstGeom prst="rect">
            <a:avLst/>
          </a:prstGeom>
        </p:spPr>
      </p:pic>
      <p:sp>
        <p:nvSpPr>
          <p:cNvPr id="7" name="TextBox 6">
            <a:extLst>
              <a:ext uri="{FF2B5EF4-FFF2-40B4-BE49-F238E27FC236}">
                <a16:creationId xmlns:a16="http://schemas.microsoft.com/office/drawing/2014/main" id="{ED060988-B89B-CF5C-D0D4-5F798AFE44FB}"/>
              </a:ext>
            </a:extLst>
          </p:cNvPr>
          <p:cNvSpPr txBox="1"/>
          <p:nvPr/>
        </p:nvSpPr>
        <p:spPr>
          <a:xfrm>
            <a:off x="75127" y="3005069"/>
            <a:ext cx="34558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Sensory Eye </a:t>
            </a:r>
            <a:r>
              <a:rPr lang="en-US" err="1">
                <a:ea typeface="Calibri"/>
                <a:cs typeface="Calibri"/>
              </a:rPr>
              <a:t>Fx</a:t>
            </a:r>
            <a:r>
              <a:rPr lang="en-US">
                <a:ea typeface="Calibri"/>
                <a:cs typeface="Calibri"/>
              </a:rPr>
              <a:t> 2-by Tobii </a:t>
            </a:r>
            <a:r>
              <a:rPr lang="en-US" err="1">
                <a:ea typeface="Calibri"/>
                <a:cs typeface="Calibri"/>
              </a:rPr>
              <a:t>Dynavox</a:t>
            </a:r>
            <a:r>
              <a:rPr lang="en-US">
                <a:ea typeface="Calibri"/>
                <a:cs typeface="Calibri"/>
              </a:rPr>
              <a:t> </a:t>
            </a:r>
            <a:endParaRPr lang="en-US"/>
          </a:p>
        </p:txBody>
      </p:sp>
      <p:pic>
        <p:nvPicPr>
          <p:cNvPr id="8" name="Picture 7" descr="A blue and red text&#10;&#10;Description automatically generated">
            <a:extLst>
              <a:ext uri="{FF2B5EF4-FFF2-40B4-BE49-F238E27FC236}">
                <a16:creationId xmlns:a16="http://schemas.microsoft.com/office/drawing/2014/main" id="{A7B9AC82-5D9C-F15D-EC03-7FE111D7C0AF}"/>
              </a:ext>
            </a:extLst>
          </p:cNvPr>
          <p:cNvPicPr>
            <a:picLocks noChangeAspect="1"/>
          </p:cNvPicPr>
          <p:nvPr/>
        </p:nvPicPr>
        <p:blipFill>
          <a:blip r:embed="rId3"/>
          <a:stretch>
            <a:fillRect/>
          </a:stretch>
        </p:blipFill>
        <p:spPr>
          <a:xfrm>
            <a:off x="129259" y="3306247"/>
            <a:ext cx="2467512" cy="1093363"/>
          </a:xfrm>
          <a:prstGeom prst="rect">
            <a:avLst/>
          </a:prstGeom>
        </p:spPr>
      </p:pic>
      <p:sp>
        <p:nvSpPr>
          <p:cNvPr id="9" name="TextBox 8">
            <a:extLst>
              <a:ext uri="{FF2B5EF4-FFF2-40B4-BE49-F238E27FC236}">
                <a16:creationId xmlns:a16="http://schemas.microsoft.com/office/drawing/2014/main" id="{D8CD7EF6-C3DB-937A-BF09-67FA692B7371}"/>
              </a:ext>
            </a:extLst>
          </p:cNvPr>
          <p:cNvSpPr txBox="1"/>
          <p:nvPr/>
        </p:nvSpPr>
        <p:spPr>
          <a:xfrm>
            <a:off x="42928" y="4400281"/>
            <a:ext cx="31553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On Accent devices, PRC-Saltillo </a:t>
            </a:r>
            <a:endParaRPr lang="en-US"/>
          </a:p>
        </p:txBody>
      </p:sp>
      <p:pic>
        <p:nvPicPr>
          <p:cNvPr id="3" name="Picture 2" descr="A logo with eyes and text&#10;&#10;Description automatically generated">
            <a:extLst>
              <a:ext uri="{FF2B5EF4-FFF2-40B4-BE49-F238E27FC236}">
                <a16:creationId xmlns:a16="http://schemas.microsoft.com/office/drawing/2014/main" id="{A3132EC8-36E3-EF7A-01CF-BA66346AF351}"/>
              </a:ext>
            </a:extLst>
          </p:cNvPr>
          <p:cNvPicPr>
            <a:picLocks noChangeAspect="1"/>
          </p:cNvPicPr>
          <p:nvPr/>
        </p:nvPicPr>
        <p:blipFill>
          <a:blip r:embed="rId4"/>
          <a:stretch>
            <a:fillRect/>
          </a:stretch>
        </p:blipFill>
        <p:spPr>
          <a:xfrm>
            <a:off x="174738" y="4734997"/>
            <a:ext cx="2129076" cy="1651120"/>
          </a:xfrm>
          <a:prstGeom prst="rect">
            <a:avLst/>
          </a:prstGeom>
        </p:spPr>
      </p:pic>
      <p:sp>
        <p:nvSpPr>
          <p:cNvPr id="4" name="TextBox 3">
            <a:extLst>
              <a:ext uri="{FF2B5EF4-FFF2-40B4-BE49-F238E27FC236}">
                <a16:creationId xmlns:a16="http://schemas.microsoft.com/office/drawing/2014/main" id="{28A0746A-8028-3943-AFCE-90C85ACC9B50}"/>
              </a:ext>
            </a:extLst>
          </p:cNvPr>
          <p:cNvSpPr txBox="1"/>
          <p:nvPr/>
        </p:nvSpPr>
        <p:spPr>
          <a:xfrm>
            <a:off x="1051775" y="6171126"/>
            <a:ext cx="36812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By </a:t>
            </a:r>
            <a:r>
              <a:rPr lang="en-US" dirty="0" err="1">
                <a:ea typeface="Calibri"/>
                <a:cs typeface="Calibri"/>
              </a:rPr>
              <a:t>Smartbox</a:t>
            </a:r>
            <a:r>
              <a:rPr lang="en-US" dirty="0">
                <a:ea typeface="Calibri"/>
                <a:cs typeface="Calibri"/>
              </a:rPr>
              <a:t>. Also have Look to Read. Runs on Grid 3 platform  </a:t>
            </a:r>
            <a:endParaRPr lang="en-US" dirty="0"/>
          </a:p>
        </p:txBody>
      </p:sp>
      <p:sp>
        <p:nvSpPr>
          <p:cNvPr id="5" name="Content Placeholder 2">
            <a:extLst>
              <a:ext uri="{FF2B5EF4-FFF2-40B4-BE49-F238E27FC236}">
                <a16:creationId xmlns:a16="http://schemas.microsoft.com/office/drawing/2014/main" id="{EB1F475F-94A1-78FE-8CC8-874F8D962268}"/>
              </a:ext>
            </a:extLst>
          </p:cNvPr>
          <p:cNvSpPr>
            <a:spLocks noGrp="1"/>
          </p:cNvSpPr>
          <p:nvPr/>
        </p:nvSpPr>
        <p:spPr>
          <a:xfrm>
            <a:off x="2956508" y="1116418"/>
            <a:ext cx="8549155" cy="542233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ea typeface="Calibri"/>
                <a:cs typeface="Calibri"/>
              </a:rPr>
              <a:t>Calibrate device to patient (at least attempt), if can't calibrate try a simple cause effect game then revisit the calibration. </a:t>
            </a:r>
          </a:p>
          <a:p>
            <a:pPr marL="342900" indent="-342900"/>
            <a:r>
              <a:rPr lang="en-US" sz="2400" dirty="0">
                <a:ea typeface="Calibri"/>
                <a:cs typeface="Calibri"/>
              </a:rPr>
              <a:t>Considerations: </a:t>
            </a:r>
          </a:p>
          <a:p>
            <a:pPr marL="800100" lvl="1">
              <a:buFont typeface="Courier New" panose="020B0604020202020204" pitchFamily="34" charset="0"/>
              <a:buChar char="o"/>
            </a:pPr>
            <a:r>
              <a:rPr lang="en-US" dirty="0">
                <a:ea typeface="Calibri"/>
                <a:cs typeface="Calibri"/>
              </a:rPr>
              <a:t>What positions will the patient be in during the day</a:t>
            </a:r>
          </a:p>
          <a:p>
            <a:pPr marL="800100" lvl="1">
              <a:buFont typeface="Courier New" panose="020B0604020202020204" pitchFamily="34" charset="0"/>
              <a:buChar char="o"/>
            </a:pPr>
            <a:r>
              <a:rPr lang="en-US" dirty="0">
                <a:ea typeface="Calibri"/>
                <a:cs typeface="Calibri"/>
              </a:rPr>
              <a:t>Do they have a preferred field of vision</a:t>
            </a:r>
          </a:p>
          <a:p>
            <a:pPr marL="800100" lvl="1">
              <a:buFont typeface="Courier New" panose="020B0604020202020204" pitchFamily="34" charset="0"/>
              <a:buChar char="o"/>
            </a:pPr>
            <a:r>
              <a:rPr lang="en-US" dirty="0">
                <a:ea typeface="Calibri"/>
                <a:cs typeface="Calibri"/>
              </a:rPr>
              <a:t>Monitor for visual fatigue, may need to take breaks</a:t>
            </a:r>
          </a:p>
          <a:p>
            <a:pPr marL="800100" lvl="1">
              <a:buFont typeface="Courier New" panose="020B0604020202020204" pitchFamily="34" charset="0"/>
              <a:buChar char="o"/>
            </a:pPr>
            <a:r>
              <a:rPr lang="en-US" dirty="0">
                <a:ea typeface="Calibri"/>
                <a:cs typeface="Calibri"/>
              </a:rPr>
              <a:t>Do they need a free area on the screen to rest eyes </a:t>
            </a:r>
          </a:p>
          <a:p>
            <a:pPr marL="800100" lvl="1">
              <a:buFont typeface="Courier New" panose="020B0604020202020204" pitchFamily="34" charset="0"/>
              <a:buChar char="o"/>
            </a:pPr>
            <a:r>
              <a:rPr lang="en-US" dirty="0">
                <a:ea typeface="Calibri"/>
                <a:cs typeface="Calibri"/>
              </a:rPr>
              <a:t>Any specific areas on the screen that are easier than others</a:t>
            </a:r>
          </a:p>
          <a:p>
            <a:pPr marL="342900" indent="-342900"/>
            <a:r>
              <a:rPr lang="en-US" sz="2400" dirty="0">
                <a:ea typeface="Calibri"/>
                <a:cs typeface="Calibri"/>
              </a:rPr>
              <a:t>Take note of any quadrants that are easier or harder for patient to access. Take this into consideration when setting up language. </a:t>
            </a:r>
          </a:p>
          <a:p>
            <a:pPr marL="342900" indent="-342900"/>
            <a:r>
              <a:rPr lang="en-US" sz="2400" dirty="0">
                <a:ea typeface="Calibri"/>
                <a:cs typeface="Calibri"/>
              </a:rPr>
              <a:t>Making a selection can be done with dwelling on a button (this can be customized) or using a switch to select. </a:t>
            </a:r>
          </a:p>
          <a:p>
            <a:pPr marL="342900" indent="-342900"/>
            <a:endParaRPr lang="en-US" sz="2400" dirty="0">
              <a:ea typeface="Calibri"/>
              <a:cs typeface="Calibri"/>
            </a:endParaRPr>
          </a:p>
          <a:p>
            <a:pPr marL="342900" indent="-342900"/>
            <a:endParaRPr lang="en-US" sz="1600" dirty="0">
              <a:ea typeface="Calibri"/>
              <a:cs typeface="Calibri"/>
            </a:endParaRPr>
          </a:p>
          <a:p>
            <a:pPr marL="342900" indent="-342900"/>
            <a:endParaRPr lang="en-US" sz="1600" dirty="0">
              <a:ea typeface="Calibri"/>
              <a:cs typeface="Calibri"/>
            </a:endParaRPr>
          </a:p>
          <a:p>
            <a:pPr marL="800100" lvl="1">
              <a:buFont typeface="Courier New" panose="020B0604020202020204" pitchFamily="34" charset="0"/>
              <a:buChar char="o"/>
            </a:pPr>
            <a:endParaRPr lang="en-US" sz="1200" dirty="0">
              <a:ea typeface="Calibri"/>
              <a:cs typeface="Calibri"/>
            </a:endParaRPr>
          </a:p>
          <a:p>
            <a:endParaRPr lang="en-US" sz="1600" dirty="0">
              <a:ea typeface="Calibri"/>
              <a:cs typeface="Calibri"/>
            </a:endParaRPr>
          </a:p>
        </p:txBody>
      </p:sp>
    </p:spTree>
    <p:extLst>
      <p:ext uri="{BB962C8B-B14F-4D97-AF65-F5344CB8AC3E}">
        <p14:creationId xmlns:p14="http://schemas.microsoft.com/office/powerpoint/2010/main" val="4249797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9C6C-2A8F-1423-688E-A29EAC0F4D51}"/>
              </a:ext>
            </a:extLst>
          </p:cNvPr>
          <p:cNvSpPr>
            <a:spLocks noGrp="1"/>
          </p:cNvSpPr>
          <p:nvPr>
            <p:ph type="title"/>
          </p:nvPr>
        </p:nvSpPr>
        <p:spPr>
          <a:xfrm>
            <a:off x="838200" y="158481"/>
            <a:ext cx="10515600" cy="1325563"/>
          </a:xfrm>
        </p:spPr>
        <p:txBody>
          <a:bodyPr/>
          <a:lstStyle/>
          <a:p>
            <a:r>
              <a:rPr lang="en-US" dirty="0">
                <a:solidFill>
                  <a:schemeClr val="bg1"/>
                </a:solidFill>
                <a:cs typeface="Calibri Light"/>
              </a:rPr>
              <a:t>Direct Access- Device </a:t>
            </a:r>
            <a:r>
              <a:rPr lang="en-US" dirty="0" smtClean="0">
                <a:solidFill>
                  <a:schemeClr val="bg1"/>
                </a:solidFill>
                <a:cs typeface="Calibri Light"/>
              </a:rPr>
              <a:t>Examples-</a:t>
            </a:r>
            <a:endParaRPr lang="en-US" dirty="0">
              <a:solidFill>
                <a:schemeClr val="bg1"/>
              </a:solidFill>
              <a:ea typeface="Calibri Light"/>
              <a:cs typeface="Calibri Light"/>
            </a:endParaRPr>
          </a:p>
        </p:txBody>
      </p:sp>
      <p:pic>
        <p:nvPicPr>
          <p:cNvPr id="4" name="Picture 3" descr="Tobii Dynavox TD I-Series I-13 Eye Tracker - Editmicro">
            <a:extLst>
              <a:ext uri="{FF2B5EF4-FFF2-40B4-BE49-F238E27FC236}">
                <a16:creationId xmlns:a16="http://schemas.microsoft.com/office/drawing/2014/main" id="{43E21A29-FC3A-A510-63ED-0FD9EAA4E3BA}"/>
              </a:ext>
            </a:extLst>
          </p:cNvPr>
          <p:cNvPicPr>
            <a:picLocks noChangeAspect="1"/>
          </p:cNvPicPr>
          <p:nvPr/>
        </p:nvPicPr>
        <p:blipFill>
          <a:blip r:embed="rId2"/>
          <a:stretch>
            <a:fillRect/>
          </a:stretch>
        </p:blipFill>
        <p:spPr>
          <a:xfrm>
            <a:off x="526608" y="1308283"/>
            <a:ext cx="3643702" cy="2417632"/>
          </a:xfrm>
          <a:prstGeom prst="rect">
            <a:avLst/>
          </a:prstGeom>
        </p:spPr>
      </p:pic>
      <p:pic>
        <p:nvPicPr>
          <p:cNvPr id="7" name="Picture 6" descr="The NeuroNode » Control Bionics">
            <a:extLst>
              <a:ext uri="{FF2B5EF4-FFF2-40B4-BE49-F238E27FC236}">
                <a16:creationId xmlns:a16="http://schemas.microsoft.com/office/drawing/2014/main" id="{80CDC3EE-0E9B-2F6F-AB3B-B6F64DD9AE6E}"/>
              </a:ext>
            </a:extLst>
          </p:cNvPr>
          <p:cNvPicPr>
            <a:picLocks noChangeAspect="1"/>
          </p:cNvPicPr>
          <p:nvPr/>
        </p:nvPicPr>
        <p:blipFill>
          <a:blip r:embed="rId3"/>
          <a:stretch>
            <a:fillRect/>
          </a:stretch>
        </p:blipFill>
        <p:spPr>
          <a:xfrm>
            <a:off x="2117282" y="3946395"/>
            <a:ext cx="3273008" cy="2475406"/>
          </a:xfrm>
          <a:prstGeom prst="rect">
            <a:avLst/>
          </a:prstGeom>
        </p:spPr>
      </p:pic>
      <p:pic>
        <p:nvPicPr>
          <p:cNvPr id="5" name="Picture 4" descr="WinSlate 12D with Enable Eyes">
            <a:extLst>
              <a:ext uri="{FF2B5EF4-FFF2-40B4-BE49-F238E27FC236}">
                <a16:creationId xmlns:a16="http://schemas.microsoft.com/office/drawing/2014/main" id="{C559B419-28D8-8BE9-4415-CDAF042CC8C5}"/>
              </a:ext>
            </a:extLst>
          </p:cNvPr>
          <p:cNvPicPr>
            <a:picLocks noChangeAspect="1"/>
          </p:cNvPicPr>
          <p:nvPr/>
        </p:nvPicPr>
        <p:blipFill>
          <a:blip r:embed="rId4"/>
          <a:stretch>
            <a:fillRect/>
          </a:stretch>
        </p:blipFill>
        <p:spPr>
          <a:xfrm>
            <a:off x="5445099" y="1422816"/>
            <a:ext cx="2051310" cy="2663252"/>
          </a:xfrm>
          <a:prstGeom prst="rect">
            <a:avLst/>
          </a:prstGeom>
        </p:spPr>
      </p:pic>
      <p:pic>
        <p:nvPicPr>
          <p:cNvPr id="6" name="Picture 5" descr="zuvo™ 12-D with eyespeak™">
            <a:extLst>
              <a:ext uri="{FF2B5EF4-FFF2-40B4-BE49-F238E27FC236}">
                <a16:creationId xmlns:a16="http://schemas.microsoft.com/office/drawing/2014/main" id="{8BBC5FAA-E257-A282-8C20-12BA0C609696}"/>
              </a:ext>
            </a:extLst>
          </p:cNvPr>
          <p:cNvPicPr>
            <a:picLocks noChangeAspect="1"/>
          </p:cNvPicPr>
          <p:nvPr/>
        </p:nvPicPr>
        <p:blipFill>
          <a:blip r:embed="rId5"/>
          <a:stretch>
            <a:fillRect/>
          </a:stretch>
        </p:blipFill>
        <p:spPr>
          <a:xfrm>
            <a:off x="8415493" y="1393929"/>
            <a:ext cx="3280815" cy="2246338"/>
          </a:xfrm>
          <a:prstGeom prst="rect">
            <a:avLst/>
          </a:prstGeom>
        </p:spPr>
      </p:pic>
      <p:pic>
        <p:nvPicPr>
          <p:cNvPr id="8" name="Picture 7" descr="TD Pilot - Tobii Dynavox US">
            <a:extLst>
              <a:ext uri="{FF2B5EF4-FFF2-40B4-BE49-F238E27FC236}">
                <a16:creationId xmlns:a16="http://schemas.microsoft.com/office/drawing/2014/main" id="{AB67D305-9C7D-18B3-3E1F-EFFD69C85453}"/>
              </a:ext>
            </a:extLst>
          </p:cNvPr>
          <p:cNvPicPr>
            <a:picLocks noChangeAspect="1"/>
          </p:cNvPicPr>
          <p:nvPr/>
        </p:nvPicPr>
        <p:blipFill>
          <a:blip r:embed="rId6"/>
          <a:stretch>
            <a:fillRect/>
          </a:stretch>
        </p:blipFill>
        <p:spPr>
          <a:xfrm>
            <a:off x="6763687" y="3848804"/>
            <a:ext cx="2761937" cy="2258361"/>
          </a:xfrm>
          <a:prstGeom prst="rect">
            <a:avLst/>
          </a:prstGeom>
        </p:spPr>
      </p:pic>
    </p:spTree>
    <p:extLst>
      <p:ext uri="{BB962C8B-B14F-4D97-AF65-F5344CB8AC3E}">
        <p14:creationId xmlns:p14="http://schemas.microsoft.com/office/powerpoint/2010/main" val="3885915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744B-4BC2-57F2-A653-5586524965F8}"/>
              </a:ext>
            </a:extLst>
          </p:cNvPr>
          <p:cNvSpPr>
            <a:spLocks noGrp="1"/>
          </p:cNvSpPr>
          <p:nvPr>
            <p:ph type="title"/>
          </p:nvPr>
        </p:nvSpPr>
        <p:spPr>
          <a:xfrm>
            <a:off x="762000" y="190954"/>
            <a:ext cx="10515600" cy="1325563"/>
          </a:xfrm>
        </p:spPr>
        <p:txBody>
          <a:bodyPr/>
          <a:lstStyle/>
          <a:p>
            <a:r>
              <a:rPr lang="en-US">
                <a:solidFill>
                  <a:schemeClr val="bg1"/>
                </a:solidFill>
                <a:cs typeface="Calibri Light"/>
              </a:rPr>
              <a:t>High Tech-Indirect Access </a:t>
            </a:r>
          </a:p>
        </p:txBody>
      </p:sp>
      <p:sp>
        <p:nvSpPr>
          <p:cNvPr id="16" name="TextBox 15">
            <a:extLst>
              <a:ext uri="{FF2B5EF4-FFF2-40B4-BE49-F238E27FC236}">
                <a16:creationId xmlns:a16="http://schemas.microsoft.com/office/drawing/2014/main" id="{B9B43A34-2282-3117-C891-0A3478BDFD3E}"/>
              </a:ext>
            </a:extLst>
          </p:cNvPr>
          <p:cNvSpPr txBox="1"/>
          <p:nvPr/>
        </p:nvSpPr>
        <p:spPr>
          <a:xfrm>
            <a:off x="136797" y="1323769"/>
            <a:ext cx="6574952"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ea typeface="Calibri" panose="020F0502020204030204"/>
                <a:cs typeface="Calibri" panose="020F0502020204030204"/>
              </a:rPr>
              <a:t>Find your consistent access points</a:t>
            </a:r>
          </a:p>
          <a:p>
            <a:pPr marL="742950" lvl="1" indent="-285750">
              <a:buFont typeface="Courier New"/>
              <a:buChar char="o"/>
            </a:pPr>
            <a:r>
              <a:rPr lang="en-US" sz="2000" dirty="0">
                <a:ea typeface="Calibri" panose="020F0502020204030204"/>
                <a:cs typeface="Calibri" panose="020F0502020204030204"/>
              </a:rPr>
              <a:t>Want this movement to be easy for patient and purposeful</a:t>
            </a:r>
          </a:p>
          <a:p>
            <a:pPr marL="285750" indent="-285750">
              <a:buFont typeface="Arial"/>
              <a:buChar char="•"/>
            </a:pPr>
            <a:r>
              <a:rPr lang="en-US" sz="2000" dirty="0">
                <a:ea typeface="Calibri" panose="020F0502020204030204"/>
                <a:cs typeface="Calibri" panose="020F0502020204030204"/>
              </a:rPr>
              <a:t>Be creative with finding access points (hands, head, lower extremities, elbow, etc.).  </a:t>
            </a:r>
          </a:p>
          <a:p>
            <a:pPr marL="285750" indent="-285750">
              <a:buFont typeface="Arial"/>
              <a:buChar char="•"/>
            </a:pPr>
            <a:r>
              <a:rPr lang="en-US" sz="2000" dirty="0">
                <a:ea typeface="Calibri" panose="020F0502020204030204"/>
                <a:cs typeface="Calibri" panose="020F0502020204030204"/>
              </a:rPr>
              <a:t>Considerations: </a:t>
            </a:r>
          </a:p>
          <a:p>
            <a:pPr marL="742950" lvl="1" indent="-285750">
              <a:buFont typeface="Courier New"/>
              <a:buChar char="o"/>
            </a:pPr>
            <a:r>
              <a:rPr lang="en-US" sz="2000" dirty="0">
                <a:ea typeface="Calibri" panose="020F0502020204030204"/>
                <a:cs typeface="Calibri" panose="020F0502020204030204"/>
              </a:rPr>
              <a:t>What positions is the patient in throughout the day (how will they access the switches in these positions?)</a:t>
            </a:r>
          </a:p>
          <a:p>
            <a:pPr marL="742950" lvl="1" indent="-285750">
              <a:buFont typeface="Courier New"/>
              <a:buChar char="o"/>
            </a:pPr>
            <a:r>
              <a:rPr lang="en-US" sz="2000" dirty="0">
                <a:ea typeface="Calibri" panose="020F0502020204030204"/>
                <a:cs typeface="Calibri" panose="020F0502020204030204"/>
              </a:rPr>
              <a:t>Do they use a power wheelchair, walker, etc. </a:t>
            </a:r>
          </a:p>
          <a:p>
            <a:pPr marL="1200150" lvl="2" indent="-285750">
              <a:buFont typeface="Wingdings"/>
              <a:buChar char="§"/>
            </a:pPr>
            <a:r>
              <a:rPr lang="en-US" sz="2000" dirty="0">
                <a:ea typeface="Calibri" panose="020F0502020204030204"/>
                <a:cs typeface="Calibri" panose="020F0502020204030204"/>
              </a:rPr>
              <a:t>If a power wheelchair user-will you use a similar access method or different? </a:t>
            </a:r>
          </a:p>
          <a:p>
            <a:pPr marL="1657350" lvl="3" indent="-285750">
              <a:buFont typeface="Arial"/>
              <a:buChar char="•"/>
            </a:pPr>
            <a:r>
              <a:rPr lang="en-US" sz="2000" dirty="0">
                <a:ea typeface="+mn-lt"/>
                <a:cs typeface="+mn-lt"/>
                <a:hlinkClick r:id="rId2"/>
              </a:rPr>
              <a:t>Adaptive Switch Labs</a:t>
            </a:r>
            <a:r>
              <a:rPr lang="en-US" sz="2000" dirty="0">
                <a:ea typeface="+mn-lt"/>
                <a:cs typeface="+mn-lt"/>
              </a:rPr>
              <a:t>-has some equipment to utilize the same head array for driving and use of a device</a:t>
            </a:r>
            <a:r>
              <a:rPr lang="en-US" sz="2000" dirty="0" smtClean="0">
                <a:ea typeface="+mn-lt"/>
                <a:cs typeface="+mn-lt"/>
              </a:rPr>
              <a:t>.</a:t>
            </a:r>
            <a:endParaRPr lang="en-US" sz="2000" dirty="0">
              <a:ea typeface="Calibri" panose="020F0502020204030204"/>
              <a:cs typeface="Calibri" panose="020F0502020204030204"/>
            </a:endParaRPr>
          </a:p>
          <a:p>
            <a:pPr marL="742950" lvl="1" indent="-285750">
              <a:buFont typeface="Courier New"/>
              <a:buChar char="o"/>
            </a:pPr>
            <a:endParaRPr lang="en-US" dirty="0">
              <a:ea typeface="Calibri" panose="020F0502020204030204"/>
              <a:cs typeface="Calibri" panose="020F0502020204030204"/>
            </a:endParaRPr>
          </a:p>
          <a:p>
            <a:pPr marL="285750" indent="-285750">
              <a:buFont typeface="Arial"/>
              <a:buChar char="•"/>
            </a:pP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pic>
        <p:nvPicPr>
          <p:cNvPr id="4" name="Content Placeholder 3" descr="A finger pressing a red button&#10;&#10;Description automatically generated">
            <a:extLst>
              <a:ext uri="{FF2B5EF4-FFF2-40B4-BE49-F238E27FC236}">
                <a16:creationId xmlns:a16="http://schemas.microsoft.com/office/drawing/2014/main" id="{BDF87CBC-5755-0A2F-C307-5FA793DDCFDA}"/>
              </a:ext>
            </a:extLst>
          </p:cNvPr>
          <p:cNvPicPr>
            <a:picLocks noGrp="1" noChangeAspect="1"/>
          </p:cNvPicPr>
          <p:nvPr>
            <p:ph idx="1"/>
          </p:nvPr>
        </p:nvPicPr>
        <p:blipFill>
          <a:blip r:embed="rId3"/>
          <a:stretch>
            <a:fillRect/>
          </a:stretch>
        </p:blipFill>
        <p:spPr>
          <a:xfrm>
            <a:off x="7592490" y="1299819"/>
            <a:ext cx="1670003" cy="1536084"/>
          </a:xfrm>
        </p:spPr>
      </p:pic>
      <p:sp>
        <p:nvSpPr>
          <p:cNvPr id="9" name="TextBox 8">
            <a:extLst>
              <a:ext uri="{FF2B5EF4-FFF2-40B4-BE49-F238E27FC236}">
                <a16:creationId xmlns:a16="http://schemas.microsoft.com/office/drawing/2014/main" id="{A522095B-11B4-107C-4B5D-CB692485D45A}"/>
              </a:ext>
            </a:extLst>
          </p:cNvPr>
          <p:cNvSpPr txBox="1"/>
          <p:nvPr/>
        </p:nvSpPr>
        <p:spPr>
          <a:xfrm>
            <a:off x="7657162" y="2781452"/>
            <a:ext cx="17708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Jelly Bean Switch</a:t>
            </a:r>
            <a:endParaRPr lang="en-US"/>
          </a:p>
        </p:txBody>
      </p:sp>
      <p:pic>
        <p:nvPicPr>
          <p:cNvPr id="7" name="Picture 6" descr="A person in a wheelchair with a microphone on his head&#10;&#10;Description automatically generated">
            <a:extLst>
              <a:ext uri="{FF2B5EF4-FFF2-40B4-BE49-F238E27FC236}">
                <a16:creationId xmlns:a16="http://schemas.microsoft.com/office/drawing/2014/main" id="{20DE75B3-9407-FACB-2510-ABF181D57602}"/>
              </a:ext>
            </a:extLst>
          </p:cNvPr>
          <p:cNvPicPr>
            <a:picLocks noChangeAspect="1"/>
          </p:cNvPicPr>
          <p:nvPr/>
        </p:nvPicPr>
        <p:blipFill>
          <a:blip r:embed="rId4"/>
          <a:stretch>
            <a:fillRect/>
          </a:stretch>
        </p:blipFill>
        <p:spPr>
          <a:xfrm>
            <a:off x="8151267" y="3213833"/>
            <a:ext cx="1769376" cy="1874720"/>
          </a:xfrm>
          <a:prstGeom prst="rect">
            <a:avLst/>
          </a:prstGeom>
        </p:spPr>
      </p:pic>
      <p:sp>
        <p:nvSpPr>
          <p:cNvPr id="13" name="TextBox 12">
            <a:extLst>
              <a:ext uri="{FF2B5EF4-FFF2-40B4-BE49-F238E27FC236}">
                <a16:creationId xmlns:a16="http://schemas.microsoft.com/office/drawing/2014/main" id="{CE6BFE3C-5257-8A92-AA13-29AFAD35A365}"/>
              </a:ext>
            </a:extLst>
          </p:cNvPr>
          <p:cNvSpPr txBox="1"/>
          <p:nvPr/>
        </p:nvSpPr>
        <p:spPr>
          <a:xfrm>
            <a:off x="8177603" y="5018477"/>
            <a:ext cx="20713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Ultimate Switch </a:t>
            </a:r>
            <a:endParaRPr lang="en-US"/>
          </a:p>
        </p:txBody>
      </p:sp>
      <p:sp>
        <p:nvSpPr>
          <p:cNvPr id="11" name="TextBox 10">
            <a:extLst>
              <a:ext uri="{FF2B5EF4-FFF2-40B4-BE49-F238E27FC236}">
                <a16:creationId xmlns:a16="http://schemas.microsoft.com/office/drawing/2014/main" id="{578EC4B8-AE95-4744-B2AF-30873FC3CFED}"/>
              </a:ext>
            </a:extLst>
          </p:cNvPr>
          <p:cNvSpPr txBox="1"/>
          <p:nvPr/>
        </p:nvSpPr>
        <p:spPr>
          <a:xfrm>
            <a:off x="10131380" y="1234225"/>
            <a:ext cx="16420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Micro light </a:t>
            </a:r>
            <a:endParaRPr lang="en-US"/>
          </a:p>
        </p:txBody>
      </p:sp>
      <p:pic>
        <p:nvPicPr>
          <p:cNvPr id="6" name="Picture 5" descr="A close-up of a plug&#10;&#10;Description automatically generated">
            <a:extLst>
              <a:ext uri="{FF2B5EF4-FFF2-40B4-BE49-F238E27FC236}">
                <a16:creationId xmlns:a16="http://schemas.microsoft.com/office/drawing/2014/main" id="{37D0B855-0509-2AB0-D6D9-870E4D614349}"/>
              </a:ext>
            </a:extLst>
          </p:cNvPr>
          <p:cNvPicPr>
            <a:picLocks noChangeAspect="1"/>
          </p:cNvPicPr>
          <p:nvPr/>
        </p:nvPicPr>
        <p:blipFill>
          <a:blip r:embed="rId5"/>
          <a:stretch>
            <a:fillRect/>
          </a:stretch>
        </p:blipFill>
        <p:spPr>
          <a:xfrm>
            <a:off x="10242857" y="1512270"/>
            <a:ext cx="1441687" cy="1103905"/>
          </a:xfrm>
          <a:prstGeom prst="rect">
            <a:avLst/>
          </a:prstGeom>
        </p:spPr>
      </p:pic>
      <p:pic>
        <p:nvPicPr>
          <p:cNvPr id="8" name="Picture 7" descr="A yellow plastic object with a red button&#10;&#10;Description automatically generated">
            <a:extLst>
              <a:ext uri="{FF2B5EF4-FFF2-40B4-BE49-F238E27FC236}">
                <a16:creationId xmlns:a16="http://schemas.microsoft.com/office/drawing/2014/main" id="{EF8C19C9-31B4-6F57-C0B0-8B245DACAF2A}"/>
              </a:ext>
            </a:extLst>
          </p:cNvPr>
          <p:cNvPicPr>
            <a:picLocks noChangeAspect="1"/>
          </p:cNvPicPr>
          <p:nvPr/>
        </p:nvPicPr>
        <p:blipFill>
          <a:blip r:embed="rId6"/>
          <a:stretch>
            <a:fillRect/>
          </a:stretch>
        </p:blipFill>
        <p:spPr>
          <a:xfrm>
            <a:off x="10409261" y="2961137"/>
            <a:ext cx="1086135" cy="924352"/>
          </a:xfrm>
          <a:prstGeom prst="rect">
            <a:avLst/>
          </a:prstGeom>
        </p:spPr>
      </p:pic>
      <p:sp>
        <p:nvSpPr>
          <p:cNvPr id="12" name="TextBox 11">
            <a:extLst>
              <a:ext uri="{FF2B5EF4-FFF2-40B4-BE49-F238E27FC236}">
                <a16:creationId xmlns:a16="http://schemas.microsoft.com/office/drawing/2014/main" id="{38E14F6C-B9DC-FACB-1485-FF4F80B697AB}"/>
              </a:ext>
            </a:extLst>
          </p:cNvPr>
          <p:cNvSpPr txBox="1"/>
          <p:nvPr/>
        </p:nvSpPr>
        <p:spPr>
          <a:xfrm>
            <a:off x="10244951" y="3899543"/>
            <a:ext cx="18084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Finger isolation </a:t>
            </a:r>
            <a:endParaRPr lang="en-US"/>
          </a:p>
        </p:txBody>
      </p:sp>
      <p:sp>
        <p:nvSpPr>
          <p:cNvPr id="14" name="TextBox 13">
            <a:extLst>
              <a:ext uri="{FF2B5EF4-FFF2-40B4-BE49-F238E27FC236}">
                <a16:creationId xmlns:a16="http://schemas.microsoft.com/office/drawing/2014/main" id="{40015A03-48FC-C6EF-D535-1861913AED51}"/>
              </a:ext>
            </a:extLst>
          </p:cNvPr>
          <p:cNvSpPr txBox="1"/>
          <p:nvPr/>
        </p:nvSpPr>
        <p:spPr>
          <a:xfrm>
            <a:off x="9068937" y="5327176"/>
            <a:ext cx="34938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smtClean="0">
                <a:hlinkClick r:id="rId7"/>
              </a:rPr>
              <a:t>EnableNet</a:t>
            </a:r>
            <a:endParaRPr lang="en-US" dirty="0"/>
          </a:p>
        </p:txBody>
      </p:sp>
      <p:sp>
        <p:nvSpPr>
          <p:cNvPr id="15" name="TextBox 14">
            <a:extLst>
              <a:ext uri="{FF2B5EF4-FFF2-40B4-BE49-F238E27FC236}">
                <a16:creationId xmlns:a16="http://schemas.microsoft.com/office/drawing/2014/main" id="{3B6CE108-F146-495B-FC5A-67F4F86F287A}"/>
              </a:ext>
            </a:extLst>
          </p:cNvPr>
          <p:cNvSpPr txBox="1"/>
          <p:nvPr/>
        </p:nvSpPr>
        <p:spPr>
          <a:xfrm>
            <a:off x="8352430" y="5702490"/>
            <a:ext cx="44832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smtClean="0">
                <a:hlinkClick r:id="rId8"/>
              </a:rPr>
              <a:t>AbleNet</a:t>
            </a:r>
            <a:endParaRPr lang="en-US" dirty="0"/>
          </a:p>
        </p:txBody>
      </p:sp>
    </p:spTree>
    <p:extLst>
      <p:ext uri="{BB962C8B-B14F-4D97-AF65-F5344CB8AC3E}">
        <p14:creationId xmlns:p14="http://schemas.microsoft.com/office/powerpoint/2010/main" val="767963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4DD0C-E68F-B66E-91B8-3BBFFA85F795}"/>
              </a:ext>
            </a:extLst>
          </p:cNvPr>
          <p:cNvSpPr>
            <a:spLocks noGrp="1"/>
          </p:cNvSpPr>
          <p:nvPr>
            <p:ph type="title"/>
          </p:nvPr>
        </p:nvSpPr>
        <p:spPr>
          <a:xfrm>
            <a:off x="655749" y="150477"/>
            <a:ext cx="10515600" cy="1325563"/>
          </a:xfrm>
        </p:spPr>
        <p:txBody>
          <a:bodyPr/>
          <a:lstStyle/>
          <a:p>
            <a:r>
              <a:rPr lang="en-US">
                <a:solidFill>
                  <a:schemeClr val="bg1"/>
                </a:solidFill>
                <a:ea typeface="Calibri Light"/>
                <a:cs typeface="Calibri Light"/>
              </a:rPr>
              <a:t>Switch Adaptive Toys</a:t>
            </a:r>
            <a:endParaRPr lang="en-US">
              <a:solidFill>
                <a:schemeClr val="bg1"/>
              </a:solidFill>
            </a:endParaRPr>
          </a:p>
        </p:txBody>
      </p:sp>
      <p:sp>
        <p:nvSpPr>
          <p:cNvPr id="6" name="TextBox 5">
            <a:extLst>
              <a:ext uri="{FF2B5EF4-FFF2-40B4-BE49-F238E27FC236}">
                <a16:creationId xmlns:a16="http://schemas.microsoft.com/office/drawing/2014/main" id="{A14356E6-7248-7DD0-EC73-AB4B43C4F995}"/>
              </a:ext>
            </a:extLst>
          </p:cNvPr>
          <p:cNvSpPr txBox="1"/>
          <p:nvPr/>
        </p:nvSpPr>
        <p:spPr>
          <a:xfrm>
            <a:off x="477494" y="1636397"/>
            <a:ext cx="740105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ea typeface="Calibri" panose="020F0502020204030204"/>
                <a:cs typeface="Calibri" panose="020F0502020204030204"/>
              </a:rPr>
              <a:t>Switch toys can provide a great starting point for helping determine access to switches in preparation for communication devices and power mobility. </a:t>
            </a:r>
          </a:p>
          <a:p>
            <a:pPr marL="285750" indent="-285750">
              <a:buFont typeface="Arial"/>
              <a:buChar char="•"/>
            </a:pPr>
            <a:endParaRPr lang="en-US" sz="2400" dirty="0">
              <a:ea typeface="Calibri" panose="020F0502020204030204"/>
              <a:cs typeface="Calibri" panose="020F0502020204030204"/>
            </a:endParaRPr>
          </a:p>
          <a:p>
            <a:pPr marL="285750" indent="-285750">
              <a:buFont typeface="Arial"/>
              <a:buChar char="•"/>
            </a:pPr>
            <a:r>
              <a:rPr lang="en-US" sz="2400" dirty="0">
                <a:ea typeface="Calibri" panose="020F0502020204030204"/>
                <a:cs typeface="Calibri" panose="020F0502020204030204"/>
              </a:rPr>
              <a:t>Pascale's Pals Switched Adapted Toys </a:t>
            </a:r>
          </a:p>
          <a:p>
            <a:pPr marL="742950" lvl="2" indent="-285750">
              <a:buFont typeface="Wingdings"/>
              <a:buChar char="§"/>
            </a:pPr>
            <a:r>
              <a:rPr lang="en-US" sz="2400" dirty="0">
                <a:ea typeface="Calibri" panose="020F0502020204030204"/>
                <a:cs typeface="Calibri" panose="020F0502020204030204"/>
              </a:rPr>
              <a:t>Find them on Facebook</a:t>
            </a:r>
          </a:p>
          <a:p>
            <a:pPr marL="742950" lvl="2" indent="-285750">
              <a:buFont typeface="Wingdings"/>
              <a:buChar char="§"/>
            </a:pPr>
            <a:r>
              <a:rPr lang="en-US" sz="2400" dirty="0" smtClean="0">
                <a:ea typeface="Calibri" panose="020F0502020204030204"/>
                <a:cs typeface="Calibri" panose="020F0502020204030204"/>
                <a:hlinkClick r:id="rId2"/>
              </a:rPr>
              <a:t>Switched Toys</a:t>
            </a:r>
            <a:r>
              <a:rPr lang="en-US" sz="2400" dirty="0">
                <a:ea typeface="Calibri" panose="020F0502020204030204"/>
                <a:cs typeface="Calibri" panose="020F0502020204030204"/>
              </a:rPr>
              <a:t>   </a:t>
            </a:r>
          </a:p>
          <a:p>
            <a:pPr marL="742950" lvl="2" indent="-285750">
              <a:buFont typeface="Wingdings"/>
              <a:buChar char="§"/>
            </a:pPr>
            <a:r>
              <a:rPr lang="en-US" sz="2400" dirty="0">
                <a:ea typeface="Calibri" panose="020F0502020204030204"/>
                <a:cs typeface="Calibri" panose="020F0502020204030204"/>
              </a:rPr>
              <a:t>Toy giveaway every year in December</a:t>
            </a:r>
          </a:p>
          <a:p>
            <a:pPr marL="742950" lvl="2" indent="-285750">
              <a:buFont typeface="Wingdings"/>
              <a:buChar char="§"/>
            </a:pPr>
            <a:r>
              <a:rPr lang="en-US" sz="2400" dirty="0">
                <a:ea typeface="Calibri" panose="020F0502020204030204"/>
                <a:cs typeface="Calibri" panose="020F0502020204030204"/>
              </a:rPr>
              <a:t>Website has some tutorials for modifying toys  </a:t>
            </a:r>
            <a:endParaRPr lang="en-US" sz="2400" dirty="0"/>
          </a:p>
          <a:p>
            <a:pPr marL="285750" indent="-285750">
              <a:buFont typeface="Arial"/>
              <a:buChar char="•"/>
            </a:pPr>
            <a:endParaRPr lang="en-US" dirty="0">
              <a:ea typeface="Calibri" panose="020F0502020204030204"/>
              <a:cs typeface="Calibri" panose="020F0502020204030204"/>
            </a:endParaRPr>
          </a:p>
          <a:p>
            <a:endParaRPr lang="en-US" dirty="0">
              <a:latin typeface="Calisto MT"/>
            </a:endParaRPr>
          </a:p>
        </p:txBody>
      </p:sp>
      <p:pic>
        <p:nvPicPr>
          <p:cNvPr id="5" name="Picture 4" descr="A toy with lights and wires&#10;&#10;Description automatically generated">
            <a:extLst>
              <a:ext uri="{FF2B5EF4-FFF2-40B4-BE49-F238E27FC236}">
                <a16:creationId xmlns:a16="http://schemas.microsoft.com/office/drawing/2014/main" id="{62D3BDB0-7BEB-2613-F8A2-9182AC480992}"/>
              </a:ext>
            </a:extLst>
          </p:cNvPr>
          <p:cNvPicPr>
            <a:picLocks noChangeAspect="1"/>
          </p:cNvPicPr>
          <p:nvPr/>
        </p:nvPicPr>
        <p:blipFill>
          <a:blip r:embed="rId3"/>
          <a:stretch>
            <a:fillRect/>
          </a:stretch>
        </p:blipFill>
        <p:spPr>
          <a:xfrm>
            <a:off x="8116038" y="2018563"/>
            <a:ext cx="3386741" cy="1908623"/>
          </a:xfrm>
          <a:prstGeom prst="rect">
            <a:avLst/>
          </a:prstGeom>
        </p:spPr>
      </p:pic>
      <p:pic>
        <p:nvPicPr>
          <p:cNvPr id="4" name="Content Placeholder 3" descr="A blue text with a red top&#10;&#10;Description automatically generated">
            <a:extLst>
              <a:ext uri="{FF2B5EF4-FFF2-40B4-BE49-F238E27FC236}">
                <a16:creationId xmlns:a16="http://schemas.microsoft.com/office/drawing/2014/main" id="{C8AFF8DA-1015-3239-6544-E4EF82BBFA0A}"/>
              </a:ext>
            </a:extLst>
          </p:cNvPr>
          <p:cNvPicPr>
            <a:picLocks noGrp="1" noChangeAspect="1"/>
          </p:cNvPicPr>
          <p:nvPr>
            <p:ph idx="1"/>
          </p:nvPr>
        </p:nvPicPr>
        <p:blipFill>
          <a:blip r:embed="rId4"/>
          <a:stretch>
            <a:fillRect/>
          </a:stretch>
        </p:blipFill>
        <p:spPr>
          <a:xfrm>
            <a:off x="8255558" y="4337083"/>
            <a:ext cx="2732066" cy="1088534"/>
          </a:xfrm>
        </p:spPr>
      </p:pic>
    </p:spTree>
    <p:extLst>
      <p:ext uri="{BB962C8B-B14F-4D97-AF65-F5344CB8AC3E}">
        <p14:creationId xmlns:p14="http://schemas.microsoft.com/office/powerpoint/2010/main" val="3653290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3570-1133-7B69-A57A-08C040A6A823}"/>
              </a:ext>
            </a:extLst>
          </p:cNvPr>
          <p:cNvSpPr>
            <a:spLocks noGrp="1"/>
          </p:cNvSpPr>
          <p:nvPr>
            <p:ph type="title"/>
          </p:nvPr>
        </p:nvSpPr>
        <p:spPr>
          <a:xfrm>
            <a:off x="795270" y="171942"/>
            <a:ext cx="10515600" cy="1325563"/>
          </a:xfrm>
        </p:spPr>
        <p:txBody>
          <a:bodyPr/>
          <a:lstStyle/>
          <a:p>
            <a:r>
              <a:rPr lang="en-US">
                <a:solidFill>
                  <a:schemeClr val="bg1"/>
                </a:solidFill>
                <a:ea typeface="Calibri Light"/>
                <a:cs typeface="Calibri Light"/>
              </a:rPr>
              <a:t>Mounting </a:t>
            </a:r>
            <a:endParaRPr lang="en-US"/>
          </a:p>
        </p:txBody>
      </p:sp>
      <p:pic>
        <p:nvPicPr>
          <p:cNvPr id="4" name="Content Placeholder 3" descr="Table mount with 3 legs">
            <a:extLst>
              <a:ext uri="{FF2B5EF4-FFF2-40B4-BE49-F238E27FC236}">
                <a16:creationId xmlns:a16="http://schemas.microsoft.com/office/drawing/2014/main" id="{83BD855A-6324-B328-1940-82320C46B505}"/>
              </a:ext>
            </a:extLst>
          </p:cNvPr>
          <p:cNvPicPr>
            <a:picLocks noGrp="1" noChangeAspect="1"/>
          </p:cNvPicPr>
          <p:nvPr>
            <p:ph idx="1"/>
          </p:nvPr>
        </p:nvPicPr>
        <p:blipFill>
          <a:blip r:embed="rId2"/>
          <a:stretch>
            <a:fillRect/>
          </a:stretch>
        </p:blipFill>
        <p:spPr>
          <a:xfrm>
            <a:off x="259054" y="1739911"/>
            <a:ext cx="2004006" cy="2429948"/>
          </a:xfrm>
        </p:spPr>
      </p:pic>
      <p:sp>
        <p:nvSpPr>
          <p:cNvPr id="5" name="TextBox 4">
            <a:extLst>
              <a:ext uri="{FF2B5EF4-FFF2-40B4-BE49-F238E27FC236}">
                <a16:creationId xmlns:a16="http://schemas.microsoft.com/office/drawing/2014/main" id="{0B7E2587-6B49-4441-68CF-1C3834F08A8E}"/>
              </a:ext>
            </a:extLst>
          </p:cNvPr>
          <p:cNvSpPr txBox="1"/>
          <p:nvPr/>
        </p:nvSpPr>
        <p:spPr>
          <a:xfrm>
            <a:off x="332704" y="4389549"/>
            <a:ext cx="21357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Table Mount </a:t>
            </a:r>
          </a:p>
        </p:txBody>
      </p:sp>
      <p:pic>
        <p:nvPicPr>
          <p:cNvPr id="6" name="Picture 5" descr="A microphone stand with a phone on it&#10;&#10;Description automatically generated">
            <a:extLst>
              <a:ext uri="{FF2B5EF4-FFF2-40B4-BE49-F238E27FC236}">
                <a16:creationId xmlns:a16="http://schemas.microsoft.com/office/drawing/2014/main" id="{0ED6929B-DE1D-6EC0-A3C8-1506115E8ABA}"/>
              </a:ext>
            </a:extLst>
          </p:cNvPr>
          <p:cNvPicPr>
            <a:picLocks noChangeAspect="1"/>
          </p:cNvPicPr>
          <p:nvPr/>
        </p:nvPicPr>
        <p:blipFill>
          <a:blip r:embed="rId3"/>
          <a:stretch>
            <a:fillRect/>
          </a:stretch>
        </p:blipFill>
        <p:spPr>
          <a:xfrm>
            <a:off x="2886075" y="1255556"/>
            <a:ext cx="2706442" cy="4142973"/>
          </a:xfrm>
          <a:prstGeom prst="rect">
            <a:avLst/>
          </a:prstGeom>
        </p:spPr>
      </p:pic>
      <p:sp>
        <p:nvSpPr>
          <p:cNvPr id="7" name="TextBox 6">
            <a:extLst>
              <a:ext uri="{FF2B5EF4-FFF2-40B4-BE49-F238E27FC236}">
                <a16:creationId xmlns:a16="http://schemas.microsoft.com/office/drawing/2014/main" id="{E5060707-4EBC-DD22-977D-43F3BE491543}"/>
              </a:ext>
            </a:extLst>
          </p:cNvPr>
          <p:cNvSpPr txBox="1"/>
          <p:nvPr/>
        </p:nvSpPr>
        <p:spPr>
          <a:xfrm>
            <a:off x="3488029" y="5473520"/>
            <a:ext cx="18137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Floor Mount </a:t>
            </a:r>
          </a:p>
        </p:txBody>
      </p:sp>
      <p:pic>
        <p:nvPicPr>
          <p:cNvPr id="8" name="Picture 7" descr="Mounting Made Easy: Choosing a wheelchair mount for communication devices -  Link Assistive Pty Ltd">
            <a:extLst>
              <a:ext uri="{FF2B5EF4-FFF2-40B4-BE49-F238E27FC236}">
                <a16:creationId xmlns:a16="http://schemas.microsoft.com/office/drawing/2014/main" id="{96DD646D-13EA-9FCA-BFA8-45FE23B72240}"/>
              </a:ext>
            </a:extLst>
          </p:cNvPr>
          <p:cNvPicPr>
            <a:picLocks noChangeAspect="1"/>
          </p:cNvPicPr>
          <p:nvPr/>
        </p:nvPicPr>
        <p:blipFill>
          <a:blip r:embed="rId4"/>
          <a:stretch>
            <a:fillRect/>
          </a:stretch>
        </p:blipFill>
        <p:spPr>
          <a:xfrm>
            <a:off x="6291330" y="1690451"/>
            <a:ext cx="2743200" cy="2790226"/>
          </a:xfrm>
          <a:prstGeom prst="rect">
            <a:avLst/>
          </a:prstGeom>
        </p:spPr>
      </p:pic>
      <p:sp>
        <p:nvSpPr>
          <p:cNvPr id="9" name="TextBox 8">
            <a:extLst>
              <a:ext uri="{FF2B5EF4-FFF2-40B4-BE49-F238E27FC236}">
                <a16:creationId xmlns:a16="http://schemas.microsoft.com/office/drawing/2014/main" id="{917B9031-7CC9-CB42-22EB-9F02B7565C36}"/>
              </a:ext>
            </a:extLst>
          </p:cNvPr>
          <p:cNvSpPr txBox="1"/>
          <p:nvPr/>
        </p:nvSpPr>
        <p:spPr>
          <a:xfrm>
            <a:off x="6514564" y="4614929"/>
            <a:ext cx="27474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Wheelchair Mounts</a:t>
            </a:r>
          </a:p>
        </p:txBody>
      </p:sp>
      <p:sp>
        <p:nvSpPr>
          <p:cNvPr id="11" name="TextBox 10">
            <a:extLst>
              <a:ext uri="{FF2B5EF4-FFF2-40B4-BE49-F238E27FC236}">
                <a16:creationId xmlns:a16="http://schemas.microsoft.com/office/drawing/2014/main" id="{DC73BB26-8FA9-1856-4018-94089A1E4A99}"/>
              </a:ext>
            </a:extLst>
          </p:cNvPr>
          <p:cNvSpPr txBox="1"/>
          <p:nvPr/>
        </p:nvSpPr>
        <p:spPr>
          <a:xfrm>
            <a:off x="9350062" y="152614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ea typeface="Calibri"/>
                <a:cs typeface="Calibri"/>
                <a:hlinkClick r:id="rId5"/>
              </a:rPr>
              <a:t>Rehadapt</a:t>
            </a:r>
            <a:r>
              <a:rPr lang="en-US" b="1" dirty="0">
                <a:ea typeface="Calibri"/>
                <a:cs typeface="Calibri"/>
              </a:rPr>
              <a:t> </a:t>
            </a:r>
            <a:endParaRPr lang="en-US" b="1" dirty="0"/>
          </a:p>
          <a:p>
            <a:r>
              <a:rPr lang="en-US" dirty="0"/>
              <a:t> </a:t>
            </a:r>
          </a:p>
        </p:txBody>
      </p:sp>
      <p:sp>
        <p:nvSpPr>
          <p:cNvPr id="12" name="TextBox 11">
            <a:extLst>
              <a:ext uri="{FF2B5EF4-FFF2-40B4-BE49-F238E27FC236}">
                <a16:creationId xmlns:a16="http://schemas.microsoft.com/office/drawing/2014/main" id="{B99A09DA-D884-DBE0-D1A6-244B27379C33}"/>
              </a:ext>
            </a:extLst>
          </p:cNvPr>
          <p:cNvSpPr txBox="1"/>
          <p:nvPr/>
        </p:nvSpPr>
        <p:spPr>
          <a:xfrm>
            <a:off x="9034530" y="262389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ea typeface="Calibri"/>
                <a:cs typeface="Calibri"/>
                <a:hlinkClick r:id="rId6"/>
              </a:rPr>
              <a:t>Mount'n</a:t>
            </a:r>
            <a:r>
              <a:rPr lang="en-US" b="1" dirty="0">
                <a:ea typeface="Calibri"/>
                <a:cs typeface="Calibri"/>
                <a:hlinkClick r:id="rId6"/>
              </a:rPr>
              <a:t> Mover</a:t>
            </a:r>
            <a:endParaRPr lang="en-US" b="1" dirty="0"/>
          </a:p>
          <a:p>
            <a:r>
              <a:rPr lang="en-US" dirty="0"/>
              <a:t> </a:t>
            </a:r>
            <a:endParaRPr lang="en-US" dirty="0">
              <a:ea typeface="Calibri"/>
              <a:cs typeface="Calibri"/>
            </a:endParaRPr>
          </a:p>
        </p:txBody>
      </p:sp>
    </p:spTree>
    <p:extLst>
      <p:ext uri="{BB962C8B-B14F-4D97-AF65-F5344CB8AC3E}">
        <p14:creationId xmlns:p14="http://schemas.microsoft.com/office/powerpoint/2010/main" val="3072889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769689" y="2442448"/>
            <a:ext cx="10531522" cy="2387600"/>
          </a:xfrm>
        </p:spPr>
        <p:txBody>
          <a:bodyPr/>
          <a:lstStyle/>
          <a:p>
            <a:r>
              <a:rPr lang="en-US">
                <a:ea typeface="Calibri Light"/>
                <a:cs typeface="Calibri Light"/>
              </a:rPr>
              <a:t>Language Navigation Styles</a:t>
            </a:r>
          </a:p>
        </p:txBody>
      </p:sp>
    </p:spTree>
    <p:extLst>
      <p:ext uri="{BB962C8B-B14F-4D97-AF65-F5344CB8AC3E}">
        <p14:creationId xmlns:p14="http://schemas.microsoft.com/office/powerpoint/2010/main" val="2607779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D027-4040-BFC5-7CCB-DBD9505BB5BF}"/>
              </a:ext>
            </a:extLst>
          </p:cNvPr>
          <p:cNvSpPr>
            <a:spLocks noGrp="1"/>
          </p:cNvSpPr>
          <p:nvPr>
            <p:ph type="title"/>
          </p:nvPr>
        </p:nvSpPr>
        <p:spPr>
          <a:xfrm>
            <a:off x="838200" y="160938"/>
            <a:ext cx="10515600" cy="1325563"/>
          </a:xfrm>
        </p:spPr>
        <p:txBody>
          <a:bodyPr/>
          <a:lstStyle/>
          <a:p>
            <a:r>
              <a:rPr lang="en-US">
                <a:solidFill>
                  <a:schemeClr val="bg1"/>
                </a:solidFill>
                <a:cs typeface="Calibri Light"/>
              </a:rPr>
              <a:t>Presenter Disclosures</a:t>
            </a:r>
            <a:endParaRPr lang="en-US">
              <a:solidFill>
                <a:schemeClr val="bg1"/>
              </a:solidFill>
            </a:endParaRPr>
          </a:p>
        </p:txBody>
      </p:sp>
      <p:sp>
        <p:nvSpPr>
          <p:cNvPr id="3" name="Content Placeholder 2">
            <a:extLst>
              <a:ext uri="{FF2B5EF4-FFF2-40B4-BE49-F238E27FC236}">
                <a16:creationId xmlns:a16="http://schemas.microsoft.com/office/drawing/2014/main" id="{FD6E0179-046A-36B5-3FE4-03B1E703D2DF}"/>
              </a:ext>
            </a:extLst>
          </p:cNvPr>
          <p:cNvSpPr>
            <a:spLocks noGrp="1"/>
          </p:cNvSpPr>
          <p:nvPr>
            <p:ph idx="1"/>
          </p:nvPr>
        </p:nvSpPr>
        <p:spPr/>
        <p:txBody>
          <a:bodyPr vert="horz" lIns="91440" tIns="45720" rIns="91440" bIns="45720" rtlCol="0" anchor="t">
            <a:normAutofit/>
          </a:bodyPr>
          <a:lstStyle/>
          <a:p>
            <a:r>
              <a:rPr lang="en-US" dirty="0">
                <a:ea typeface="Calibri"/>
                <a:cs typeface="Calibri"/>
              </a:rPr>
              <a:t>Laurel Duever-Collins, MS, CCC-SLP</a:t>
            </a:r>
          </a:p>
          <a:p>
            <a:pPr lvl="1"/>
            <a:r>
              <a:rPr lang="en-US" dirty="0">
                <a:ea typeface="Calibri"/>
                <a:cs typeface="Calibri"/>
              </a:rPr>
              <a:t>Financial Disclosure: Paid employee of University of Missouri Health Care</a:t>
            </a:r>
          </a:p>
          <a:p>
            <a:pPr lvl="1"/>
            <a:r>
              <a:rPr lang="en-US" dirty="0">
                <a:ea typeface="Calibri"/>
                <a:cs typeface="Calibri"/>
              </a:rPr>
              <a:t>Non-financial Disclosures: Member of MSHA and ASHA</a:t>
            </a:r>
          </a:p>
          <a:p>
            <a:r>
              <a:rPr lang="en-US" dirty="0">
                <a:ea typeface="Calibri"/>
                <a:cs typeface="Calibri"/>
              </a:rPr>
              <a:t>Jessica Nicolaescu, MOT, OTR/L, ATP</a:t>
            </a:r>
          </a:p>
          <a:p>
            <a:pPr lvl="1"/>
            <a:r>
              <a:rPr lang="en-US" dirty="0">
                <a:ea typeface="Calibri"/>
                <a:cs typeface="Calibri"/>
              </a:rPr>
              <a:t>Financial Disclosure: Paid employee of University of Missouri Health Care</a:t>
            </a:r>
          </a:p>
          <a:p>
            <a:pPr lvl="1"/>
            <a:r>
              <a:rPr lang="en-US" dirty="0">
                <a:ea typeface="Calibri"/>
                <a:cs typeface="Calibri"/>
              </a:rPr>
              <a:t>Non-Financial Disclosure: Member of AOTA</a:t>
            </a:r>
          </a:p>
        </p:txBody>
      </p:sp>
    </p:spTree>
    <p:extLst>
      <p:ext uri="{BB962C8B-B14F-4D97-AF65-F5344CB8AC3E}">
        <p14:creationId xmlns:p14="http://schemas.microsoft.com/office/powerpoint/2010/main" val="337576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5B65-23D4-E5B2-294E-CBF5737B67EE}"/>
              </a:ext>
            </a:extLst>
          </p:cNvPr>
          <p:cNvSpPr>
            <a:spLocks noGrp="1"/>
          </p:cNvSpPr>
          <p:nvPr>
            <p:ph type="title"/>
          </p:nvPr>
        </p:nvSpPr>
        <p:spPr>
          <a:xfrm>
            <a:off x="838200" y="171782"/>
            <a:ext cx="10515600" cy="1325563"/>
          </a:xfrm>
        </p:spPr>
        <p:txBody>
          <a:bodyPr/>
          <a:lstStyle/>
          <a:p>
            <a:r>
              <a:rPr lang="en-US">
                <a:solidFill>
                  <a:schemeClr val="bg1"/>
                </a:solidFill>
                <a:ea typeface="Calibri Light"/>
                <a:cs typeface="Calibri Light"/>
              </a:rPr>
              <a:t>Linguistic Basic Navigation</a:t>
            </a:r>
          </a:p>
        </p:txBody>
      </p:sp>
      <p:sp>
        <p:nvSpPr>
          <p:cNvPr id="6" name="TextBox 5">
            <a:extLst>
              <a:ext uri="{FF2B5EF4-FFF2-40B4-BE49-F238E27FC236}">
                <a16:creationId xmlns:a16="http://schemas.microsoft.com/office/drawing/2014/main" id="{207769BD-379B-932A-9D78-5C888AD33EEB}"/>
              </a:ext>
            </a:extLst>
          </p:cNvPr>
          <p:cNvSpPr txBox="1"/>
          <p:nvPr/>
        </p:nvSpPr>
        <p:spPr>
          <a:xfrm>
            <a:off x="586393" y="1112657"/>
            <a:ext cx="4429710" cy="4742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90000"/>
              </a:lnSpc>
              <a:spcBef>
                <a:spcPts val="1000"/>
              </a:spcBef>
              <a:buFont typeface="Arial" panose="020B0604020202020204" pitchFamily="34" charset="0"/>
              <a:buChar char="•"/>
            </a:pPr>
            <a:r>
              <a:rPr lang="en-US" sz="2200" dirty="0">
                <a:cs typeface="Calibri"/>
              </a:rPr>
              <a:t>Organizes words into noun categories (animals, clothing, food) and syntactical categories (people, actions, describing words)</a:t>
            </a:r>
          </a:p>
          <a:p>
            <a:pPr marL="228600" indent="-228600">
              <a:lnSpc>
                <a:spcPct val="90000"/>
              </a:lnSpc>
              <a:spcBef>
                <a:spcPts val="1000"/>
              </a:spcBef>
              <a:buFont typeface="Arial" panose="020B0604020202020204" pitchFamily="34" charset="0"/>
              <a:buChar char="•"/>
            </a:pPr>
            <a:r>
              <a:rPr lang="en-US" sz="2200" dirty="0">
                <a:cs typeface="Calibri"/>
              </a:rPr>
              <a:t>Very easy for majority of people with functional receptive language skills</a:t>
            </a:r>
          </a:p>
          <a:p>
            <a:pPr marL="228600" indent="-228600">
              <a:lnSpc>
                <a:spcPct val="90000"/>
              </a:lnSpc>
              <a:spcBef>
                <a:spcPts val="1000"/>
              </a:spcBef>
              <a:buFont typeface="Arial" panose="020B0604020202020204" pitchFamily="34" charset="0"/>
              <a:buChar char="•"/>
            </a:pPr>
            <a:r>
              <a:rPr lang="en-US" sz="2200" dirty="0">
                <a:cs typeface="Calibri"/>
              </a:rPr>
              <a:t>Generally, the best understood by verbal communication partners who are assisting AAC users</a:t>
            </a:r>
          </a:p>
          <a:p>
            <a:pPr marL="228600" indent="-228600">
              <a:lnSpc>
                <a:spcPct val="90000"/>
              </a:lnSpc>
              <a:spcBef>
                <a:spcPts val="1000"/>
              </a:spcBef>
              <a:buFont typeface="Arial" panose="020B0604020202020204" pitchFamily="34" charset="0"/>
              <a:buChar char="•"/>
            </a:pPr>
            <a:r>
              <a:rPr lang="en-US" sz="2200" dirty="0" err="1">
                <a:cs typeface="Calibri"/>
              </a:rPr>
              <a:t>Wordpower</a:t>
            </a:r>
            <a:r>
              <a:rPr lang="en-US" sz="2200" dirty="0">
                <a:cs typeface="Calibri"/>
              </a:rPr>
              <a:t> (</a:t>
            </a:r>
            <a:r>
              <a:rPr lang="en-US" sz="2200" dirty="0" err="1">
                <a:cs typeface="Calibri"/>
              </a:rPr>
              <a:t>NovaChat</a:t>
            </a:r>
            <a:r>
              <a:rPr lang="en-US" sz="2200" dirty="0">
                <a:cs typeface="Calibri"/>
              </a:rPr>
              <a:t> and </a:t>
            </a:r>
            <a:r>
              <a:rPr lang="en-US" sz="2200" dirty="0" err="1">
                <a:cs typeface="Calibri"/>
              </a:rPr>
              <a:t>TouchChat</a:t>
            </a:r>
            <a:r>
              <a:rPr lang="en-US" sz="2200" dirty="0">
                <a:cs typeface="Calibri"/>
              </a:rPr>
              <a:t>) and </a:t>
            </a:r>
            <a:r>
              <a:rPr lang="en-US" sz="2200" dirty="0" err="1">
                <a:cs typeface="Calibri"/>
              </a:rPr>
              <a:t>Avaz</a:t>
            </a:r>
            <a:r>
              <a:rPr lang="en-US" sz="2200" dirty="0">
                <a:cs typeface="Calibri"/>
              </a:rPr>
              <a:t> are good examples of this type of organization</a:t>
            </a:r>
          </a:p>
        </p:txBody>
      </p:sp>
      <p:sp>
        <p:nvSpPr>
          <p:cNvPr id="9" name="TextBox 8">
            <a:extLst>
              <a:ext uri="{FF2B5EF4-FFF2-40B4-BE49-F238E27FC236}">
                <a16:creationId xmlns:a16="http://schemas.microsoft.com/office/drawing/2014/main" id="{C9759782-B4FB-E19E-7048-FAE2998A2FAD}"/>
              </a:ext>
            </a:extLst>
          </p:cNvPr>
          <p:cNvSpPr txBox="1"/>
          <p:nvPr/>
        </p:nvSpPr>
        <p:spPr>
          <a:xfrm>
            <a:off x="366712" y="5855494"/>
            <a:ext cx="729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Considerations in Language</a:t>
            </a:r>
            <a:endParaRPr lang="en-US" dirty="0"/>
          </a:p>
        </p:txBody>
      </p:sp>
      <p:pic>
        <p:nvPicPr>
          <p:cNvPr id="8" name="Picture 7" descr="Avaz AAC - Avaz Inc.">
            <a:extLst>
              <a:ext uri="{FF2B5EF4-FFF2-40B4-BE49-F238E27FC236}">
                <a16:creationId xmlns:a16="http://schemas.microsoft.com/office/drawing/2014/main" id="{279D0E70-8B0A-5395-5CB3-2308DEC7A3EA}"/>
              </a:ext>
            </a:extLst>
          </p:cNvPr>
          <p:cNvPicPr>
            <a:picLocks noChangeAspect="1"/>
          </p:cNvPicPr>
          <p:nvPr/>
        </p:nvPicPr>
        <p:blipFill>
          <a:blip r:embed="rId4"/>
          <a:stretch>
            <a:fillRect/>
          </a:stretch>
        </p:blipFill>
        <p:spPr>
          <a:xfrm>
            <a:off x="5110163" y="1397794"/>
            <a:ext cx="4162424" cy="2967037"/>
          </a:xfrm>
          <a:prstGeom prst="rect">
            <a:avLst/>
          </a:prstGeom>
        </p:spPr>
      </p:pic>
      <p:pic>
        <p:nvPicPr>
          <p:cNvPr id="7" name="Picture 6" descr="Device Options: WordPower®">
            <a:extLst>
              <a:ext uri="{FF2B5EF4-FFF2-40B4-BE49-F238E27FC236}">
                <a16:creationId xmlns:a16="http://schemas.microsoft.com/office/drawing/2014/main" id="{FCDCAEED-4084-6B42-77A2-F8FA05D36287}"/>
              </a:ext>
            </a:extLst>
          </p:cNvPr>
          <p:cNvPicPr>
            <a:picLocks noChangeAspect="1"/>
          </p:cNvPicPr>
          <p:nvPr/>
        </p:nvPicPr>
        <p:blipFill>
          <a:blip r:embed="rId5"/>
          <a:stretch>
            <a:fillRect/>
          </a:stretch>
        </p:blipFill>
        <p:spPr>
          <a:xfrm>
            <a:off x="7846219" y="3648075"/>
            <a:ext cx="4167187" cy="2514599"/>
          </a:xfrm>
          <a:prstGeom prst="rect">
            <a:avLst/>
          </a:prstGeom>
        </p:spPr>
      </p:pic>
    </p:spTree>
    <p:extLst>
      <p:ext uri="{BB962C8B-B14F-4D97-AF65-F5344CB8AC3E}">
        <p14:creationId xmlns:p14="http://schemas.microsoft.com/office/powerpoint/2010/main" val="2191798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5B65-23D4-E5B2-294E-CBF5737B67EE}"/>
              </a:ext>
            </a:extLst>
          </p:cNvPr>
          <p:cNvSpPr>
            <a:spLocks noGrp="1"/>
          </p:cNvSpPr>
          <p:nvPr>
            <p:ph type="title"/>
          </p:nvPr>
        </p:nvSpPr>
        <p:spPr>
          <a:xfrm>
            <a:off x="838200" y="171782"/>
            <a:ext cx="10515600" cy="1325563"/>
          </a:xfrm>
        </p:spPr>
        <p:txBody>
          <a:bodyPr/>
          <a:lstStyle/>
          <a:p>
            <a:r>
              <a:rPr lang="en-US">
                <a:solidFill>
                  <a:schemeClr val="bg1"/>
                </a:solidFill>
                <a:ea typeface="Calibri Light"/>
                <a:cs typeface="Calibri Light"/>
              </a:rPr>
              <a:t>Operational Based</a:t>
            </a:r>
            <a:endParaRPr lang="en-US">
              <a:solidFill>
                <a:schemeClr val="bg1"/>
              </a:solidFill>
            </a:endParaRPr>
          </a:p>
        </p:txBody>
      </p:sp>
      <p:sp>
        <p:nvSpPr>
          <p:cNvPr id="6" name="Content Placeholder 5">
            <a:extLst>
              <a:ext uri="{FF2B5EF4-FFF2-40B4-BE49-F238E27FC236}">
                <a16:creationId xmlns:a16="http://schemas.microsoft.com/office/drawing/2014/main" id="{787078A8-1980-9848-DE63-0D105B3ADD5A}"/>
              </a:ext>
            </a:extLst>
          </p:cNvPr>
          <p:cNvSpPr>
            <a:spLocks noGrp="1"/>
          </p:cNvSpPr>
          <p:nvPr>
            <p:ph idx="1"/>
          </p:nvPr>
        </p:nvSpPr>
        <p:spPr>
          <a:xfrm>
            <a:off x="387927" y="1825625"/>
            <a:ext cx="6262255" cy="3510860"/>
          </a:xfrm>
        </p:spPr>
        <p:txBody>
          <a:bodyPr vert="horz" lIns="91440" tIns="45720" rIns="91440" bIns="45720" rtlCol="0" anchor="t">
            <a:normAutofit fontScale="85000" lnSpcReduction="20000"/>
          </a:bodyPr>
          <a:lstStyle/>
          <a:p>
            <a:pPr marL="0" indent="-457200">
              <a:buFont typeface=""/>
              <a:buChar char="•"/>
            </a:pPr>
            <a:r>
              <a:rPr lang="en-US" dirty="0">
                <a:cs typeface="Calibri"/>
              </a:rPr>
              <a:t>AKA Motor Planning</a:t>
            </a:r>
          </a:p>
          <a:p>
            <a:pPr marL="0" indent="-457200">
              <a:buFont typeface=""/>
              <a:buChar char="•"/>
            </a:pPr>
            <a:r>
              <a:rPr lang="en-US" dirty="0">
                <a:cs typeface="Calibri"/>
              </a:rPr>
              <a:t>Location of the words is determined by motor access instead of organizing semantically</a:t>
            </a:r>
          </a:p>
          <a:p>
            <a:pPr marL="0" indent="-457200">
              <a:buFont typeface=""/>
              <a:buChar char="•"/>
            </a:pPr>
            <a:r>
              <a:rPr lang="en-US" dirty="0">
                <a:cs typeface="Calibri"/>
              </a:rPr>
              <a:t>Most often kids love or hate it</a:t>
            </a:r>
          </a:p>
          <a:p>
            <a:pPr marL="0" indent="-457200">
              <a:buFont typeface=""/>
              <a:buChar char="•"/>
            </a:pPr>
            <a:r>
              <a:rPr lang="en-US" dirty="0">
                <a:cs typeface="Calibri"/>
              </a:rPr>
              <a:t>Generally very easy for kids with good sequential motor recall ("they use the iPad better than I do")</a:t>
            </a:r>
          </a:p>
          <a:p>
            <a:pPr marL="0" indent="-457200">
              <a:buFont typeface=""/>
              <a:buChar char="•"/>
            </a:pPr>
            <a:r>
              <a:rPr lang="en-US" dirty="0">
                <a:cs typeface="Calibri"/>
              </a:rPr>
              <a:t>Communication partners often find it complex and difficult. &lt;- Often the largest barrier</a:t>
            </a:r>
          </a:p>
          <a:p>
            <a:pPr marL="0" indent="-457200">
              <a:buFont typeface=""/>
              <a:buChar char="•"/>
            </a:pPr>
            <a:r>
              <a:rPr lang="en-US" dirty="0">
                <a:cs typeface="Calibri"/>
              </a:rPr>
              <a:t>LAMP and Unity</a:t>
            </a:r>
          </a:p>
        </p:txBody>
      </p:sp>
      <p:sp>
        <p:nvSpPr>
          <p:cNvPr id="7" name="TextBox 6">
            <a:extLst>
              <a:ext uri="{FF2B5EF4-FFF2-40B4-BE49-F238E27FC236}">
                <a16:creationId xmlns:a16="http://schemas.microsoft.com/office/drawing/2014/main" id="{A0ABFC43-A12D-0116-49C6-1C6112EF07B3}"/>
              </a:ext>
            </a:extLst>
          </p:cNvPr>
          <p:cNvSpPr txBox="1"/>
          <p:nvPr/>
        </p:nvSpPr>
        <p:spPr>
          <a:xfrm>
            <a:off x="509587" y="6034088"/>
            <a:ext cx="6981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Finding My Words display</a:t>
            </a:r>
            <a:endParaRPr lang="en-US" dirty="0"/>
          </a:p>
        </p:txBody>
      </p:sp>
      <p:pic>
        <p:nvPicPr>
          <p:cNvPr id="4" name="Picture 4" descr="Graphical user interface, application&#10;&#10;Description automatically generated">
            <a:extLst>
              <a:ext uri="{FF2B5EF4-FFF2-40B4-BE49-F238E27FC236}">
                <a16:creationId xmlns:a16="http://schemas.microsoft.com/office/drawing/2014/main" id="{87C2B7FA-E80A-71C1-5D4D-585739034759}"/>
              </a:ext>
            </a:extLst>
          </p:cNvPr>
          <p:cNvPicPr>
            <a:picLocks noChangeAspect="1"/>
          </p:cNvPicPr>
          <p:nvPr/>
        </p:nvPicPr>
        <p:blipFill>
          <a:blip r:embed="rId4"/>
          <a:stretch>
            <a:fillRect/>
          </a:stretch>
        </p:blipFill>
        <p:spPr>
          <a:xfrm>
            <a:off x="6773862" y="1387301"/>
            <a:ext cx="4580835" cy="3510860"/>
          </a:xfrm>
          <a:prstGeom prst="rect">
            <a:avLst/>
          </a:prstGeom>
        </p:spPr>
      </p:pic>
    </p:spTree>
    <p:extLst>
      <p:ext uri="{BB962C8B-B14F-4D97-AF65-F5344CB8AC3E}">
        <p14:creationId xmlns:p14="http://schemas.microsoft.com/office/powerpoint/2010/main" val="2330631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5B65-23D4-E5B2-294E-CBF5737B67EE}"/>
              </a:ext>
            </a:extLst>
          </p:cNvPr>
          <p:cNvSpPr>
            <a:spLocks noGrp="1"/>
          </p:cNvSpPr>
          <p:nvPr>
            <p:ph type="title"/>
          </p:nvPr>
        </p:nvSpPr>
        <p:spPr>
          <a:xfrm>
            <a:off x="838200" y="171782"/>
            <a:ext cx="10515600" cy="1325563"/>
          </a:xfrm>
        </p:spPr>
        <p:txBody>
          <a:bodyPr/>
          <a:lstStyle/>
          <a:p>
            <a:r>
              <a:rPr lang="en-US">
                <a:solidFill>
                  <a:schemeClr val="bg1"/>
                </a:solidFill>
                <a:ea typeface="Calibri Light"/>
                <a:cs typeface="Calibri Light"/>
              </a:rPr>
              <a:t>Environmentally Based Navigation</a:t>
            </a:r>
          </a:p>
        </p:txBody>
      </p:sp>
      <p:sp>
        <p:nvSpPr>
          <p:cNvPr id="6" name="Content Placeholder 5">
            <a:extLst>
              <a:ext uri="{FF2B5EF4-FFF2-40B4-BE49-F238E27FC236}">
                <a16:creationId xmlns:a16="http://schemas.microsoft.com/office/drawing/2014/main" id="{9DAE5428-0310-15D3-DF19-79E55FAB0469}"/>
              </a:ext>
            </a:extLst>
          </p:cNvPr>
          <p:cNvSpPr>
            <a:spLocks noGrp="1"/>
          </p:cNvSpPr>
          <p:nvPr>
            <p:ph idx="1"/>
          </p:nvPr>
        </p:nvSpPr>
        <p:spPr>
          <a:xfrm>
            <a:off x="373857" y="1825625"/>
            <a:ext cx="4395788" cy="3803651"/>
          </a:xfrm>
        </p:spPr>
        <p:txBody>
          <a:bodyPr vert="horz" lIns="91440" tIns="45720" rIns="91440" bIns="45720" rtlCol="0" anchor="t">
            <a:normAutofit/>
          </a:bodyPr>
          <a:lstStyle/>
          <a:p>
            <a:r>
              <a:rPr lang="en-US" sz="2400">
                <a:ea typeface="Calibri"/>
                <a:cs typeface="Calibri"/>
              </a:rPr>
              <a:t>Words are organized based on context or environment</a:t>
            </a:r>
          </a:p>
          <a:p>
            <a:r>
              <a:rPr lang="en-US" sz="2400">
                <a:ea typeface="Calibri"/>
                <a:cs typeface="Calibri"/>
              </a:rPr>
              <a:t>Often associated with older light-tech activity boards that were limiting</a:t>
            </a:r>
          </a:p>
          <a:p>
            <a:r>
              <a:rPr lang="en-US" sz="2400">
                <a:ea typeface="Calibri"/>
                <a:cs typeface="Calibri"/>
              </a:rPr>
              <a:t>Reduced cognitive load for navigation as many communicative functions are in the same place</a:t>
            </a:r>
          </a:p>
          <a:p>
            <a:r>
              <a:rPr lang="en-US" sz="2400">
                <a:ea typeface="Calibri"/>
                <a:cs typeface="Calibri"/>
              </a:rPr>
              <a:t>TD Snap</a:t>
            </a:r>
          </a:p>
          <a:p>
            <a:pPr marL="0" indent="0">
              <a:buNone/>
            </a:pPr>
            <a:endParaRPr lang="en-US">
              <a:ea typeface="Calibri"/>
              <a:cs typeface="Calibri"/>
            </a:endParaRPr>
          </a:p>
        </p:txBody>
      </p:sp>
      <p:sp>
        <p:nvSpPr>
          <p:cNvPr id="9" name="TextBox 8">
            <a:extLst>
              <a:ext uri="{FF2B5EF4-FFF2-40B4-BE49-F238E27FC236}">
                <a16:creationId xmlns:a16="http://schemas.microsoft.com/office/drawing/2014/main" id="{CFD8D025-6454-9D37-2D7E-E3883BE6421B}"/>
              </a:ext>
            </a:extLst>
          </p:cNvPr>
          <p:cNvSpPr txBox="1"/>
          <p:nvPr/>
        </p:nvSpPr>
        <p:spPr>
          <a:xfrm>
            <a:off x="378619" y="5760244"/>
            <a:ext cx="43386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Finding My Words</a:t>
            </a:r>
            <a:endParaRPr lang="en-US" dirty="0"/>
          </a:p>
        </p:txBody>
      </p:sp>
      <p:pic>
        <p:nvPicPr>
          <p:cNvPr id="7" name="Picture 6" descr="Finding My Words: Considerations in Language Displays and Organization">
            <a:extLst>
              <a:ext uri="{FF2B5EF4-FFF2-40B4-BE49-F238E27FC236}">
                <a16:creationId xmlns:a16="http://schemas.microsoft.com/office/drawing/2014/main" id="{66076429-B059-3CDA-B91F-1A15AA19A3B3}"/>
              </a:ext>
            </a:extLst>
          </p:cNvPr>
          <p:cNvPicPr>
            <a:picLocks noChangeAspect="1"/>
          </p:cNvPicPr>
          <p:nvPr/>
        </p:nvPicPr>
        <p:blipFill>
          <a:blip r:embed="rId4"/>
          <a:stretch>
            <a:fillRect/>
          </a:stretch>
        </p:blipFill>
        <p:spPr>
          <a:xfrm>
            <a:off x="7962899" y="1269207"/>
            <a:ext cx="3945732" cy="2962275"/>
          </a:xfrm>
          <a:prstGeom prst="rect">
            <a:avLst/>
          </a:prstGeom>
        </p:spPr>
      </p:pic>
      <p:pic>
        <p:nvPicPr>
          <p:cNvPr id="8" name="Picture 7" descr="Finding My Words: Considerations in Language Displays and Organization">
            <a:extLst>
              <a:ext uri="{FF2B5EF4-FFF2-40B4-BE49-F238E27FC236}">
                <a16:creationId xmlns:a16="http://schemas.microsoft.com/office/drawing/2014/main" id="{B8607226-8E5D-B925-54E2-908D81103205}"/>
              </a:ext>
            </a:extLst>
          </p:cNvPr>
          <p:cNvPicPr>
            <a:picLocks noChangeAspect="1"/>
          </p:cNvPicPr>
          <p:nvPr/>
        </p:nvPicPr>
        <p:blipFill>
          <a:blip r:embed="rId5"/>
          <a:stretch>
            <a:fillRect/>
          </a:stretch>
        </p:blipFill>
        <p:spPr>
          <a:xfrm>
            <a:off x="4783931" y="3221831"/>
            <a:ext cx="4481512" cy="3355181"/>
          </a:xfrm>
          <a:prstGeom prst="rect">
            <a:avLst/>
          </a:prstGeom>
        </p:spPr>
      </p:pic>
    </p:spTree>
    <p:extLst>
      <p:ext uri="{BB962C8B-B14F-4D97-AF65-F5344CB8AC3E}">
        <p14:creationId xmlns:p14="http://schemas.microsoft.com/office/powerpoint/2010/main" val="3298929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5B65-23D4-E5B2-294E-CBF5737B67EE}"/>
              </a:ext>
            </a:extLst>
          </p:cNvPr>
          <p:cNvSpPr>
            <a:spLocks noGrp="1"/>
          </p:cNvSpPr>
          <p:nvPr>
            <p:ph type="title"/>
          </p:nvPr>
        </p:nvSpPr>
        <p:spPr>
          <a:xfrm>
            <a:off x="838200" y="171782"/>
            <a:ext cx="10515600" cy="1325563"/>
          </a:xfrm>
        </p:spPr>
        <p:txBody>
          <a:bodyPr/>
          <a:lstStyle/>
          <a:p>
            <a:r>
              <a:rPr lang="en-US">
                <a:solidFill>
                  <a:schemeClr val="bg1"/>
                </a:solidFill>
                <a:ea typeface="Calibri Light"/>
                <a:cs typeface="Calibri Light"/>
              </a:rPr>
              <a:t>Pragmatic Based Navigation</a:t>
            </a:r>
          </a:p>
        </p:txBody>
      </p:sp>
      <p:sp>
        <p:nvSpPr>
          <p:cNvPr id="6" name="Content Placeholder 5">
            <a:extLst>
              <a:ext uri="{FF2B5EF4-FFF2-40B4-BE49-F238E27FC236}">
                <a16:creationId xmlns:a16="http://schemas.microsoft.com/office/drawing/2014/main" id="{9DAE5428-0310-15D3-DF19-79E55FAB0469}"/>
              </a:ext>
            </a:extLst>
          </p:cNvPr>
          <p:cNvSpPr>
            <a:spLocks noGrp="1"/>
          </p:cNvSpPr>
          <p:nvPr>
            <p:ph idx="1"/>
          </p:nvPr>
        </p:nvSpPr>
        <p:spPr>
          <a:xfrm>
            <a:off x="421481" y="1504156"/>
            <a:ext cx="5673258" cy="4351338"/>
          </a:xfrm>
        </p:spPr>
        <p:txBody>
          <a:bodyPr vert="horz" lIns="91440" tIns="45720" rIns="91440" bIns="45720" rtlCol="0" anchor="t">
            <a:normAutofit/>
          </a:bodyPr>
          <a:lstStyle/>
          <a:p>
            <a:r>
              <a:rPr lang="en-US" sz="2400" dirty="0">
                <a:ea typeface="Calibri"/>
                <a:cs typeface="Calibri"/>
              </a:rPr>
              <a:t>Words are organized based on function</a:t>
            </a:r>
          </a:p>
          <a:p>
            <a:r>
              <a:rPr lang="en-US" sz="2400" dirty="0">
                <a:solidFill>
                  <a:srgbClr val="000000"/>
                </a:solidFill>
                <a:ea typeface="+mn-lt"/>
                <a:cs typeface="+mn-lt"/>
              </a:rPr>
              <a:t>Best when kids learn to articulation feels and purpose behind what they say</a:t>
            </a:r>
          </a:p>
          <a:p>
            <a:r>
              <a:rPr lang="en-US" sz="2400" dirty="0">
                <a:solidFill>
                  <a:srgbClr val="000000"/>
                </a:solidFill>
                <a:ea typeface="+mn-lt"/>
                <a:cs typeface="+mn-lt"/>
              </a:rPr>
              <a:t>Rooted in typical language development</a:t>
            </a:r>
          </a:p>
          <a:p>
            <a:r>
              <a:rPr lang="en-US" sz="2400" dirty="0">
                <a:solidFill>
                  <a:srgbClr val="000000"/>
                </a:solidFill>
                <a:ea typeface="+mn-lt"/>
                <a:cs typeface="+mn-lt"/>
              </a:rPr>
              <a:t>PODD (pragmatically organized dynamic display) </a:t>
            </a:r>
          </a:p>
          <a:p>
            <a:r>
              <a:rPr lang="en-US" sz="2400" dirty="0">
                <a:solidFill>
                  <a:srgbClr val="000000"/>
                </a:solidFill>
                <a:ea typeface="+mn-lt"/>
                <a:cs typeface="+mn-lt"/>
              </a:rPr>
              <a:t>Personalized eye gaze systems</a:t>
            </a:r>
          </a:p>
          <a:p>
            <a:r>
              <a:rPr lang="en-US" sz="2400" dirty="0">
                <a:solidFill>
                  <a:srgbClr val="000000"/>
                </a:solidFill>
                <a:ea typeface="+mn-lt"/>
                <a:cs typeface="+mn-lt"/>
              </a:rPr>
              <a:t>Most programs have pages that include this (social, quick fires, chat)</a:t>
            </a:r>
          </a:p>
          <a:p>
            <a:endParaRPr lang="en-US" dirty="0">
              <a:solidFill>
                <a:srgbClr val="000000"/>
              </a:solidFill>
              <a:ea typeface="+mn-lt"/>
              <a:cs typeface="+mn-lt"/>
            </a:endParaRPr>
          </a:p>
        </p:txBody>
      </p:sp>
      <p:sp>
        <p:nvSpPr>
          <p:cNvPr id="3" name="TextBox 2">
            <a:extLst>
              <a:ext uri="{FF2B5EF4-FFF2-40B4-BE49-F238E27FC236}">
                <a16:creationId xmlns:a16="http://schemas.microsoft.com/office/drawing/2014/main" id="{AD572AA7-2971-5D29-AC99-3CA70EC12B0E}"/>
              </a:ext>
            </a:extLst>
          </p:cNvPr>
          <p:cNvSpPr txBox="1"/>
          <p:nvPr/>
        </p:nvSpPr>
        <p:spPr>
          <a:xfrm>
            <a:off x="247650" y="6034088"/>
            <a:ext cx="70889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Practical</a:t>
            </a:r>
            <a:endParaRPr lang="en-US" dirty="0"/>
          </a:p>
        </p:txBody>
      </p:sp>
      <p:pic>
        <p:nvPicPr>
          <p:cNvPr id="4" name="Picture 3" descr="Finding My Words: Considerations in Language Displays and Organization">
            <a:extLst>
              <a:ext uri="{FF2B5EF4-FFF2-40B4-BE49-F238E27FC236}">
                <a16:creationId xmlns:a16="http://schemas.microsoft.com/office/drawing/2014/main" id="{7F2D0597-FBE2-64AD-8518-CCBBA79ED825}"/>
              </a:ext>
            </a:extLst>
          </p:cNvPr>
          <p:cNvPicPr>
            <a:picLocks noChangeAspect="1"/>
          </p:cNvPicPr>
          <p:nvPr/>
        </p:nvPicPr>
        <p:blipFill>
          <a:blip r:embed="rId4"/>
          <a:stretch>
            <a:fillRect/>
          </a:stretch>
        </p:blipFill>
        <p:spPr>
          <a:xfrm>
            <a:off x="6910948" y="1996889"/>
            <a:ext cx="4300817" cy="3222811"/>
          </a:xfrm>
          <a:prstGeom prst="rect">
            <a:avLst/>
          </a:prstGeom>
        </p:spPr>
      </p:pic>
    </p:spTree>
    <p:extLst>
      <p:ext uri="{BB962C8B-B14F-4D97-AF65-F5344CB8AC3E}">
        <p14:creationId xmlns:p14="http://schemas.microsoft.com/office/powerpoint/2010/main" val="1096331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769689" y="2442448"/>
            <a:ext cx="10531522" cy="2387600"/>
          </a:xfrm>
        </p:spPr>
        <p:txBody>
          <a:bodyPr/>
          <a:lstStyle/>
          <a:p>
            <a:r>
              <a:rPr lang="en-US">
                <a:ea typeface="Calibri Light"/>
                <a:cs typeface="Calibri Light"/>
              </a:rPr>
              <a:t>Insurance</a:t>
            </a:r>
          </a:p>
        </p:txBody>
      </p:sp>
    </p:spTree>
    <p:extLst>
      <p:ext uri="{BB962C8B-B14F-4D97-AF65-F5344CB8AC3E}">
        <p14:creationId xmlns:p14="http://schemas.microsoft.com/office/powerpoint/2010/main" val="3661608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88892-FEDA-76DF-8EAF-87F988063423}"/>
              </a:ext>
            </a:extLst>
          </p:cNvPr>
          <p:cNvSpPr>
            <a:spLocks noGrp="1"/>
          </p:cNvSpPr>
          <p:nvPr>
            <p:ph type="title"/>
          </p:nvPr>
        </p:nvSpPr>
        <p:spPr>
          <a:xfrm>
            <a:off x="838200" y="214205"/>
            <a:ext cx="10515600" cy="1325563"/>
          </a:xfrm>
        </p:spPr>
        <p:txBody>
          <a:bodyPr/>
          <a:lstStyle/>
          <a:p>
            <a:r>
              <a:rPr lang="en-US" dirty="0" smtClean="0">
                <a:solidFill>
                  <a:schemeClr val="bg1"/>
                </a:solidFill>
                <a:ea typeface="Calibri Light"/>
                <a:cs typeface="Calibri Light"/>
              </a:rPr>
              <a:t>Insurance-</a:t>
            </a:r>
            <a:endParaRPr lang="en-US" dirty="0">
              <a:solidFill>
                <a:schemeClr val="bg1"/>
              </a:solidFill>
              <a:ea typeface="Calibri Light"/>
              <a:cs typeface="Calibri Light"/>
            </a:endParaRPr>
          </a:p>
        </p:txBody>
      </p:sp>
      <p:sp>
        <p:nvSpPr>
          <p:cNvPr id="3" name="Content Placeholder 2">
            <a:extLst>
              <a:ext uri="{FF2B5EF4-FFF2-40B4-BE49-F238E27FC236}">
                <a16:creationId xmlns:a16="http://schemas.microsoft.com/office/drawing/2014/main" id="{1809A7BC-30FF-B9B0-2600-3288EC707A5F}"/>
              </a:ext>
            </a:extLst>
          </p:cNvPr>
          <p:cNvSpPr>
            <a:spLocks noGrp="1"/>
          </p:cNvSpPr>
          <p:nvPr>
            <p:ph idx="1"/>
          </p:nvPr>
        </p:nvSpPr>
        <p:spPr/>
        <p:txBody>
          <a:bodyPr vert="horz" lIns="91440" tIns="45720" rIns="91440" bIns="45720" rtlCol="0" anchor="t">
            <a:normAutofit fontScale="85000" lnSpcReduction="20000"/>
          </a:bodyPr>
          <a:lstStyle/>
          <a:p>
            <a:r>
              <a:rPr lang="en-US">
                <a:ea typeface="Calibri"/>
                <a:cs typeface="Calibri"/>
              </a:rPr>
              <a:t>Medicaid</a:t>
            </a:r>
            <a:endParaRPr lang="en-US"/>
          </a:p>
          <a:p>
            <a:pPr lvl="1"/>
            <a:r>
              <a:rPr lang="en-US">
                <a:ea typeface="Calibri"/>
                <a:cs typeface="Calibri"/>
              </a:rPr>
              <a:t>Needs to be completed by a Medicaid-licensed facility </a:t>
            </a:r>
          </a:p>
          <a:p>
            <a:pPr lvl="1"/>
            <a:r>
              <a:rPr lang="en-US">
                <a:ea typeface="Calibri"/>
                <a:cs typeface="Calibri"/>
              </a:rPr>
              <a:t>Have to have a medical diagnosis and a speech/language diagnosis</a:t>
            </a:r>
          </a:p>
          <a:p>
            <a:pPr lvl="1"/>
            <a:r>
              <a:rPr lang="en-US">
                <a:ea typeface="Calibri"/>
                <a:cs typeface="Calibri"/>
              </a:rPr>
              <a:t>Three signatures-SLP, OT and PT or second SLP</a:t>
            </a:r>
          </a:p>
          <a:p>
            <a:pPr lvl="1"/>
            <a:r>
              <a:rPr lang="en-US">
                <a:ea typeface="Calibri"/>
                <a:cs typeface="Calibri"/>
              </a:rPr>
              <a:t>Rarely, if ever, is there a co-pay or deductible</a:t>
            </a:r>
          </a:p>
          <a:p>
            <a:r>
              <a:rPr lang="en-US">
                <a:ea typeface="Calibri"/>
                <a:cs typeface="Calibri"/>
              </a:rPr>
              <a:t>Tricare</a:t>
            </a:r>
          </a:p>
          <a:p>
            <a:pPr lvl="1"/>
            <a:r>
              <a:rPr lang="en-US">
                <a:ea typeface="Calibri"/>
                <a:cs typeface="Calibri"/>
              </a:rPr>
              <a:t>Some plans go through quickly, others take an incredibly long time</a:t>
            </a:r>
          </a:p>
          <a:p>
            <a:pPr lvl="1"/>
            <a:r>
              <a:rPr lang="en-US">
                <a:ea typeface="Calibri"/>
                <a:cs typeface="Calibri"/>
              </a:rPr>
              <a:t>National plan, so it's okay if families move</a:t>
            </a:r>
          </a:p>
          <a:p>
            <a:r>
              <a:rPr lang="en-US">
                <a:ea typeface="Calibri"/>
                <a:cs typeface="Calibri"/>
              </a:rPr>
              <a:t>Commercial insurances</a:t>
            </a:r>
          </a:p>
          <a:p>
            <a:pPr lvl="1"/>
            <a:r>
              <a:rPr lang="en-US">
                <a:ea typeface="Calibri"/>
                <a:cs typeface="Calibri"/>
              </a:rPr>
              <a:t>BCBS-Some plans have DME as exclusionary pieces, will not cover for any reason.  When they are covered, it is usually at 14-30% only</a:t>
            </a:r>
          </a:p>
          <a:p>
            <a:pPr lvl="1"/>
            <a:r>
              <a:rPr lang="en-US">
                <a:ea typeface="Calibri"/>
                <a:cs typeface="Calibri"/>
              </a:rPr>
              <a:t>UHC-Often requires a 3-month trial and extensive paperwork documentation of device success.  Device tends to be mostly covered after deductible is met, warranty is generally not</a:t>
            </a:r>
          </a:p>
          <a:p>
            <a:pPr lvl="1"/>
            <a:r>
              <a:rPr lang="en-US">
                <a:ea typeface="Calibri"/>
                <a:cs typeface="Calibri"/>
              </a:rPr>
              <a:t>Commercial insurances as far as approval and coverage</a:t>
            </a:r>
          </a:p>
          <a:p>
            <a:pPr lvl="1"/>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626688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2BAF-C851-FDA8-69C5-9ECF147A9416}"/>
              </a:ext>
            </a:extLst>
          </p:cNvPr>
          <p:cNvSpPr>
            <a:spLocks noGrp="1"/>
          </p:cNvSpPr>
          <p:nvPr>
            <p:ph type="title"/>
          </p:nvPr>
        </p:nvSpPr>
        <p:spPr>
          <a:xfrm>
            <a:off x="838200" y="223082"/>
            <a:ext cx="10515600" cy="1325563"/>
          </a:xfrm>
        </p:spPr>
        <p:txBody>
          <a:bodyPr/>
          <a:lstStyle/>
          <a:p>
            <a:r>
              <a:rPr lang="en-US">
                <a:solidFill>
                  <a:schemeClr val="bg1"/>
                </a:solidFill>
              </a:rPr>
              <a:t>Other funding sources</a:t>
            </a:r>
          </a:p>
        </p:txBody>
      </p:sp>
      <p:sp>
        <p:nvSpPr>
          <p:cNvPr id="3" name="Content Placeholder 2">
            <a:extLst>
              <a:ext uri="{FF2B5EF4-FFF2-40B4-BE49-F238E27FC236}">
                <a16:creationId xmlns:a16="http://schemas.microsoft.com/office/drawing/2014/main" id="{DE3B45D1-5245-23D3-BCDC-3A1D224F05D2}"/>
              </a:ext>
            </a:extLst>
          </p:cNvPr>
          <p:cNvSpPr>
            <a:spLocks noGrp="1"/>
          </p:cNvSpPr>
          <p:nvPr>
            <p:ph idx="1"/>
          </p:nvPr>
        </p:nvSpPr>
        <p:spPr/>
        <p:txBody>
          <a:bodyPr vert="horz" lIns="91440" tIns="45720" rIns="91440" bIns="45720" rtlCol="0" anchor="t">
            <a:normAutofit/>
          </a:bodyPr>
          <a:lstStyle/>
          <a:p>
            <a:r>
              <a:rPr lang="en-US" dirty="0">
                <a:ea typeface="Calibri"/>
                <a:cs typeface="Calibri"/>
                <a:hlinkClick r:id="rId3"/>
              </a:rPr>
              <a:t>Lilly's </a:t>
            </a:r>
            <a:r>
              <a:rPr lang="en-US" dirty="0" smtClean="0">
                <a:ea typeface="Calibri"/>
                <a:cs typeface="Calibri"/>
                <a:hlinkClick r:id="rId3"/>
              </a:rPr>
              <a:t>Voice</a:t>
            </a:r>
            <a:r>
              <a:rPr lang="en-US" dirty="0">
                <a:ea typeface="Calibri"/>
                <a:cs typeface="Calibri"/>
              </a:rPr>
              <a:t> </a:t>
            </a:r>
          </a:p>
          <a:p>
            <a:r>
              <a:rPr lang="en-US" dirty="0">
                <a:ea typeface="Calibri"/>
                <a:cs typeface="Calibri"/>
                <a:hlinkClick r:id="rId4"/>
              </a:rPr>
              <a:t>UHC Children's </a:t>
            </a:r>
            <a:r>
              <a:rPr lang="en-US" dirty="0" smtClean="0">
                <a:ea typeface="Calibri"/>
                <a:cs typeface="Calibri"/>
                <a:hlinkClick r:id="rId4"/>
              </a:rPr>
              <a:t>Grant</a:t>
            </a:r>
            <a:endParaRPr lang="en-US" dirty="0" smtClean="0">
              <a:ea typeface="Calibri"/>
              <a:cs typeface="Calibri"/>
            </a:endParaRPr>
          </a:p>
          <a:p>
            <a:r>
              <a:rPr lang="en-US" dirty="0">
                <a:ea typeface="Calibri"/>
                <a:cs typeface="Calibri"/>
              </a:rPr>
              <a:t> </a:t>
            </a:r>
            <a:r>
              <a:rPr lang="en-US" dirty="0" smtClean="0">
                <a:ea typeface="Calibri"/>
                <a:cs typeface="Calibri"/>
              </a:rPr>
              <a:t>SB </a:t>
            </a:r>
            <a:r>
              <a:rPr lang="en-US" dirty="0">
                <a:ea typeface="Calibri"/>
                <a:cs typeface="Calibri"/>
              </a:rPr>
              <a:t>40 funding from counties</a:t>
            </a:r>
          </a:p>
          <a:p>
            <a:r>
              <a:rPr lang="en-US" dirty="0" err="1">
                <a:ea typeface="Calibri"/>
                <a:cs typeface="Calibri"/>
                <a:hlinkClick r:id="rId5"/>
              </a:rPr>
              <a:t>MoAT</a:t>
            </a:r>
            <a:r>
              <a:rPr lang="en-US" dirty="0">
                <a:ea typeface="Calibri"/>
                <a:cs typeface="Calibri"/>
                <a:hlinkClick r:id="rId5"/>
              </a:rPr>
              <a:t> AT Reimbursement for </a:t>
            </a:r>
            <a:r>
              <a:rPr lang="en-US" dirty="0" smtClean="0">
                <a:ea typeface="Calibri"/>
                <a:cs typeface="Calibri"/>
                <a:hlinkClick r:id="rId5"/>
              </a:rPr>
              <a:t>schools</a:t>
            </a:r>
            <a:endParaRPr lang="en-US" dirty="0" smtClean="0">
              <a:ea typeface="Calibri"/>
              <a:cs typeface="Calibri"/>
            </a:endParaRPr>
          </a:p>
          <a:p>
            <a:r>
              <a:rPr lang="en-US" dirty="0" err="1" smtClean="0">
                <a:ea typeface="+mn-lt"/>
                <a:cs typeface="Calibri"/>
                <a:hlinkClick r:id="rId6"/>
              </a:rPr>
              <a:t>MoAT</a:t>
            </a:r>
            <a:r>
              <a:rPr lang="en-US" dirty="0" smtClean="0">
                <a:ea typeface="+mn-lt"/>
                <a:cs typeface="Calibri"/>
                <a:hlinkClick r:id="rId6"/>
              </a:rPr>
              <a:t> Kids Assistive Technology</a:t>
            </a:r>
            <a:endParaRPr lang="en-US" dirty="0">
              <a:ea typeface="+mn-lt"/>
              <a:cs typeface="+mn-lt"/>
              <a:hlinkClick r:id="rId5"/>
            </a:endParaRPr>
          </a:p>
          <a:p>
            <a:r>
              <a:rPr lang="en-US" dirty="0">
                <a:ea typeface="Calibri"/>
                <a:cs typeface="Calibri"/>
                <a:hlinkClick r:id="rId7"/>
              </a:rPr>
              <a:t>MO </a:t>
            </a:r>
            <a:r>
              <a:rPr lang="en-US" dirty="0" smtClean="0">
                <a:ea typeface="Calibri"/>
                <a:cs typeface="Calibri"/>
                <a:hlinkClick r:id="rId7"/>
              </a:rPr>
              <a:t>Better</a:t>
            </a:r>
            <a:r>
              <a:rPr lang="en-US" dirty="0">
                <a:ea typeface="Calibri"/>
                <a:cs typeface="Calibri"/>
              </a:rPr>
              <a:t> </a:t>
            </a:r>
            <a:endParaRPr lang="en-US" dirty="0">
              <a:ea typeface="+mn-lt"/>
              <a:cs typeface="+mn-lt"/>
              <a:hlinkClick r:id="rId7"/>
            </a:endParaRPr>
          </a:p>
          <a:p>
            <a:pPr marL="0" indent="0">
              <a:buNone/>
            </a:pPr>
            <a:endParaRPr lang="en-US" dirty="0">
              <a:ea typeface="+mn-lt"/>
              <a:cs typeface="+mn-lt"/>
            </a:endParaRPr>
          </a:p>
          <a:p>
            <a:pPr marL="0" indent="0">
              <a:buNone/>
            </a:pPr>
            <a:endParaRPr lang="en-US" dirty="0">
              <a:ea typeface="+mn-lt"/>
              <a:cs typeface="+mn-lt"/>
            </a:endParaRPr>
          </a:p>
        </p:txBody>
      </p:sp>
    </p:spTree>
    <p:extLst>
      <p:ext uri="{BB962C8B-B14F-4D97-AF65-F5344CB8AC3E}">
        <p14:creationId xmlns:p14="http://schemas.microsoft.com/office/powerpoint/2010/main" val="1874310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769689" y="2442448"/>
            <a:ext cx="10531522" cy="2387600"/>
          </a:xfrm>
        </p:spPr>
        <p:txBody>
          <a:bodyPr/>
          <a:lstStyle/>
          <a:p>
            <a:r>
              <a:rPr lang="en-US">
                <a:ea typeface="Calibri Light"/>
                <a:cs typeface="Calibri Light"/>
              </a:rPr>
              <a:t>Eval Process</a:t>
            </a:r>
          </a:p>
        </p:txBody>
      </p:sp>
    </p:spTree>
    <p:extLst>
      <p:ext uri="{BB962C8B-B14F-4D97-AF65-F5344CB8AC3E}">
        <p14:creationId xmlns:p14="http://schemas.microsoft.com/office/powerpoint/2010/main" val="342251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9B96-ED2A-0F1C-53E8-0399968F4806}"/>
              </a:ext>
            </a:extLst>
          </p:cNvPr>
          <p:cNvSpPr>
            <a:spLocks noGrp="1"/>
          </p:cNvSpPr>
          <p:nvPr>
            <p:ph type="title"/>
          </p:nvPr>
        </p:nvSpPr>
        <p:spPr>
          <a:xfrm>
            <a:off x="640080" y="325369"/>
            <a:ext cx="4368602" cy="1956841"/>
          </a:xfrm>
        </p:spPr>
        <p:txBody>
          <a:bodyPr anchor="b">
            <a:normAutofit/>
          </a:bodyPr>
          <a:lstStyle/>
          <a:p>
            <a:r>
              <a:rPr lang="en-US" sz="5400">
                <a:ea typeface="Calibri Light"/>
                <a:cs typeface="Calibri Light"/>
              </a:rPr>
              <a:t>Meet Calvin</a:t>
            </a:r>
            <a:endParaRPr lang="en-US" sz="5400"/>
          </a:p>
        </p:txBody>
      </p:sp>
      <p:sp>
        <p:nvSpPr>
          <p:cNvPr id="11" name="sketchy line" descr="Decorativ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93398D-005E-756D-12F4-ECDC51515B8B}"/>
              </a:ext>
            </a:extLst>
          </p:cNvPr>
          <p:cNvSpPr>
            <a:spLocks noGrp="1"/>
          </p:cNvSpPr>
          <p:nvPr>
            <p:ph idx="1"/>
          </p:nvPr>
        </p:nvSpPr>
        <p:spPr>
          <a:xfrm>
            <a:off x="640080" y="2872899"/>
            <a:ext cx="4243589" cy="3320668"/>
          </a:xfrm>
        </p:spPr>
        <p:txBody>
          <a:bodyPr vert="horz" lIns="91440" tIns="45720" rIns="91440" bIns="45720" rtlCol="0" anchor="t">
            <a:normAutofit fontScale="92500" lnSpcReduction="10000"/>
          </a:bodyPr>
          <a:lstStyle/>
          <a:p>
            <a:r>
              <a:rPr lang="en-US" sz="2000" dirty="0">
                <a:ea typeface="Calibri"/>
                <a:cs typeface="Calibri"/>
              </a:rPr>
              <a:t>18yo w/ Cerebral Palsy GMFCS V</a:t>
            </a:r>
          </a:p>
          <a:p>
            <a:r>
              <a:rPr lang="en-US" sz="2000" dirty="0">
                <a:ea typeface="Calibri"/>
                <a:cs typeface="Calibri"/>
              </a:rPr>
              <a:t>Mix tone w/ spasticity and dystonia in extremities. Has Baclofen pump. </a:t>
            </a:r>
          </a:p>
          <a:p>
            <a:r>
              <a:rPr lang="en-US" sz="2000" dirty="0">
                <a:ea typeface="Calibri"/>
                <a:cs typeface="Calibri"/>
              </a:rPr>
              <a:t>Attended CTC since 8 </a:t>
            </a:r>
            <a:r>
              <a:rPr lang="en-US" sz="2000" dirty="0" err="1">
                <a:ea typeface="Calibri"/>
                <a:cs typeface="Calibri"/>
              </a:rPr>
              <a:t>yo</a:t>
            </a:r>
            <a:r>
              <a:rPr lang="en-US" sz="2000" dirty="0">
                <a:ea typeface="Calibri"/>
                <a:cs typeface="Calibri"/>
              </a:rPr>
              <a:t>- for OT, PT, ST</a:t>
            </a:r>
          </a:p>
          <a:p>
            <a:r>
              <a:rPr lang="en-US" sz="2000" dirty="0">
                <a:ea typeface="Calibri"/>
                <a:cs typeface="Calibri"/>
              </a:rPr>
              <a:t>Primarily uses power chair(R hand joystick) has manual chair backup</a:t>
            </a:r>
          </a:p>
          <a:p>
            <a:r>
              <a:rPr lang="en-US" sz="2000" dirty="0">
                <a:ea typeface="Calibri"/>
                <a:cs typeface="Calibri"/>
              </a:rPr>
              <a:t>Gen </a:t>
            </a:r>
            <a:r>
              <a:rPr lang="en-US" sz="2000" dirty="0" err="1">
                <a:ea typeface="Calibri"/>
                <a:cs typeface="Calibri"/>
              </a:rPr>
              <a:t>ed</a:t>
            </a:r>
            <a:r>
              <a:rPr lang="en-US" sz="2000" dirty="0">
                <a:ea typeface="Calibri"/>
                <a:cs typeface="Calibri"/>
              </a:rPr>
              <a:t> classes needs help for access, getting ready for college</a:t>
            </a:r>
          </a:p>
          <a:p>
            <a:r>
              <a:rPr lang="en-US" sz="2000" dirty="0">
                <a:ea typeface="Calibri"/>
                <a:cs typeface="Calibri"/>
              </a:rPr>
              <a:t>Used </a:t>
            </a:r>
            <a:r>
              <a:rPr lang="en-US" sz="2000" dirty="0" err="1">
                <a:ea typeface="Calibri"/>
                <a:cs typeface="Calibri"/>
              </a:rPr>
              <a:t>Winslate</a:t>
            </a:r>
            <a:r>
              <a:rPr lang="en-US" sz="2000" dirty="0">
                <a:ea typeface="Calibri"/>
                <a:cs typeface="Calibri"/>
              </a:rPr>
              <a:t> w/ 2-switch scanning previously</a:t>
            </a:r>
          </a:p>
          <a:p>
            <a:endParaRPr lang="en-US" sz="2000" dirty="0">
              <a:ea typeface="Calibri"/>
              <a:cs typeface="Calibri"/>
            </a:endParaRPr>
          </a:p>
          <a:p>
            <a:endParaRPr lang="en-US" sz="2000" dirty="0">
              <a:ea typeface="Calibri"/>
              <a:cs typeface="Calibri"/>
            </a:endParaRPr>
          </a:p>
          <a:p>
            <a:endParaRPr lang="en-US" sz="2000" dirty="0">
              <a:ea typeface="Calibri"/>
              <a:cs typeface="Calibri"/>
            </a:endParaRPr>
          </a:p>
        </p:txBody>
      </p:sp>
      <p:pic>
        <p:nvPicPr>
          <p:cNvPr id="4" name="Picture 3" descr="4,900+ Cerebral Palsy Stock Photos, Pictures &amp; Royalty-Free ...">
            <a:extLst>
              <a:ext uri="{FF2B5EF4-FFF2-40B4-BE49-F238E27FC236}">
                <a16:creationId xmlns:a16="http://schemas.microsoft.com/office/drawing/2014/main" id="{BB177E4B-8076-23B2-51BF-5376FB303C59}"/>
              </a:ext>
            </a:extLst>
          </p:cNvPr>
          <p:cNvPicPr>
            <a:picLocks noChangeAspect="1"/>
          </p:cNvPicPr>
          <p:nvPr/>
        </p:nvPicPr>
        <p:blipFill rotWithShape="1">
          <a:blip r:embed="rId3"/>
          <a:srcRect l="13273" r="19774" b="-1"/>
          <a:stretch/>
        </p:blipFill>
        <p:spPr>
          <a:xfrm>
            <a:off x="5221936"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81400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Before the Eval</a:t>
            </a:r>
            <a:endParaRPr lang="en-US">
              <a:solidFill>
                <a:schemeClr val="bg1"/>
              </a:solidFill>
            </a:endParaRPr>
          </a:p>
        </p:txBody>
      </p:sp>
      <p:sp>
        <p:nvSpPr>
          <p:cNvPr id="4" name="TextBox 3">
            <a:extLst>
              <a:ext uri="{FF2B5EF4-FFF2-40B4-BE49-F238E27FC236}">
                <a16:creationId xmlns:a16="http://schemas.microsoft.com/office/drawing/2014/main" id="{C5BB3A11-66C0-A1B7-F691-00A1503C9725}"/>
              </a:ext>
            </a:extLst>
          </p:cNvPr>
          <p:cNvSpPr txBox="1"/>
          <p:nvPr/>
        </p:nvSpPr>
        <p:spPr>
          <a:xfrm>
            <a:off x="1296538" y="2188831"/>
            <a:ext cx="10895462"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a:ea typeface="Calibri"/>
                <a:cs typeface="Calibri"/>
              </a:rPr>
              <a:t>ATEC Script</a:t>
            </a:r>
          </a:p>
          <a:p>
            <a:pPr marL="285750" indent="-285750">
              <a:buFont typeface="Arial"/>
              <a:buChar char="•"/>
            </a:pPr>
            <a:r>
              <a:rPr lang="en-US" sz="2600">
                <a:ea typeface="Calibri"/>
                <a:cs typeface="Calibri"/>
              </a:rPr>
              <a:t>Background Survey-Case manager</a:t>
            </a:r>
          </a:p>
          <a:p>
            <a:pPr marL="285750" indent="-285750">
              <a:buFont typeface="Arial"/>
              <a:buChar char="•"/>
            </a:pPr>
            <a:r>
              <a:rPr lang="en-US" sz="2600">
                <a:ea typeface="Calibri"/>
                <a:cs typeface="Calibri"/>
              </a:rPr>
              <a:t>Schedule Face-to-Face Doctor's appointment</a:t>
            </a:r>
          </a:p>
          <a:p>
            <a:pPr marL="285750" indent="-285750">
              <a:buFont typeface="Arial"/>
              <a:buChar char="•"/>
            </a:pPr>
            <a:r>
              <a:rPr lang="en-US" sz="2600">
                <a:ea typeface="Calibri"/>
                <a:cs typeface="Calibri"/>
              </a:rPr>
              <a:t>Schedule 2-hour Eval spot</a:t>
            </a:r>
          </a:p>
          <a:p>
            <a:pPr marL="285750" indent="-285750">
              <a:buFont typeface="Arial"/>
              <a:buChar char="•"/>
            </a:pPr>
            <a:r>
              <a:rPr lang="en-US" sz="2600">
                <a:ea typeface="Calibri"/>
                <a:cs typeface="Calibri"/>
              </a:rPr>
              <a:t>Week before-Call and confirm, check for updates</a:t>
            </a:r>
          </a:p>
        </p:txBody>
      </p:sp>
    </p:spTree>
    <p:extLst>
      <p:ext uri="{BB962C8B-B14F-4D97-AF65-F5344CB8AC3E}">
        <p14:creationId xmlns:p14="http://schemas.microsoft.com/office/powerpoint/2010/main" val="1707089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3F9-F9FE-B452-0189-5D19CA281ADF}"/>
              </a:ext>
            </a:extLst>
          </p:cNvPr>
          <p:cNvSpPr>
            <a:spLocks noGrp="1"/>
          </p:cNvSpPr>
          <p:nvPr>
            <p:ph type="title"/>
          </p:nvPr>
        </p:nvSpPr>
        <p:spPr>
          <a:xfrm>
            <a:off x="838200" y="134306"/>
            <a:ext cx="10515600" cy="1325563"/>
          </a:xfrm>
        </p:spPr>
        <p:txBody>
          <a:bodyPr/>
          <a:lstStyle/>
          <a:p>
            <a:r>
              <a:rPr lang="en-US">
                <a:solidFill>
                  <a:schemeClr val="bg1"/>
                </a:solidFill>
                <a:cs typeface="Calibri Light"/>
              </a:rPr>
              <a:t>Learner Outcomes</a:t>
            </a:r>
            <a:endParaRPr lang="en-US">
              <a:solidFill>
                <a:schemeClr val="bg1"/>
              </a:solidFill>
            </a:endParaRPr>
          </a:p>
        </p:txBody>
      </p:sp>
      <p:sp>
        <p:nvSpPr>
          <p:cNvPr id="3" name="Content Placeholder 2">
            <a:extLst>
              <a:ext uri="{FF2B5EF4-FFF2-40B4-BE49-F238E27FC236}">
                <a16:creationId xmlns:a16="http://schemas.microsoft.com/office/drawing/2014/main" id="{2CE3E997-46E6-4029-E121-F16832A90FC1}"/>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Participants will be able to:</a:t>
            </a:r>
          </a:p>
          <a:p>
            <a:pPr lvl="1"/>
            <a:r>
              <a:rPr lang="en-US" sz="2800" dirty="0">
                <a:cs typeface="Calibri"/>
              </a:rPr>
              <a:t>Identify the similarities and differences between AAC, speech-generating devices (SGDs), and the major language programs available.</a:t>
            </a:r>
          </a:p>
          <a:p>
            <a:pPr lvl="1"/>
            <a:r>
              <a:rPr lang="en-US" sz="2800" dirty="0">
                <a:cs typeface="Calibri"/>
              </a:rPr>
              <a:t>Explain the process of evaluating and obtaining AAC through various settings.</a:t>
            </a:r>
          </a:p>
          <a:p>
            <a:pPr lvl="1"/>
            <a:r>
              <a:rPr lang="en-US" sz="2800" dirty="0">
                <a:cs typeface="Calibri"/>
              </a:rPr>
              <a:t>Understand the process for determining the best access method for AAC users.</a:t>
            </a:r>
          </a:p>
          <a:p>
            <a:endParaRPr lang="en-US" dirty="0">
              <a:cs typeface="Calibri"/>
            </a:endParaRPr>
          </a:p>
        </p:txBody>
      </p:sp>
    </p:spTree>
    <p:extLst>
      <p:ext uri="{BB962C8B-B14F-4D97-AF65-F5344CB8AC3E}">
        <p14:creationId xmlns:p14="http://schemas.microsoft.com/office/powerpoint/2010/main" val="2930893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6173-CC35-6A36-6A24-B205535568DB}"/>
              </a:ext>
            </a:extLst>
          </p:cNvPr>
          <p:cNvSpPr>
            <a:spLocks noGrp="1"/>
          </p:cNvSpPr>
          <p:nvPr>
            <p:ph type="title"/>
          </p:nvPr>
        </p:nvSpPr>
        <p:spPr>
          <a:xfrm>
            <a:off x="683217" y="171396"/>
            <a:ext cx="10515600" cy="1325563"/>
          </a:xfrm>
        </p:spPr>
        <p:txBody>
          <a:bodyPr/>
          <a:lstStyle/>
          <a:p>
            <a:r>
              <a:rPr lang="en-US">
                <a:solidFill>
                  <a:schemeClr val="bg1"/>
                </a:solidFill>
                <a:ea typeface="Calibri Light"/>
                <a:cs typeface="Calibri Light"/>
              </a:rPr>
              <a:t>Motivators!</a:t>
            </a:r>
            <a:endParaRPr lang="en-US">
              <a:solidFill>
                <a:schemeClr val="bg1"/>
              </a:solidFill>
            </a:endParaRPr>
          </a:p>
        </p:txBody>
      </p:sp>
      <p:sp>
        <p:nvSpPr>
          <p:cNvPr id="3" name="Content Placeholder 2">
            <a:extLst>
              <a:ext uri="{FF2B5EF4-FFF2-40B4-BE49-F238E27FC236}">
                <a16:creationId xmlns:a16="http://schemas.microsoft.com/office/drawing/2014/main" id="{964322A4-8CEF-97FF-0DF8-6778C09E7752}"/>
              </a:ext>
            </a:extLst>
          </p:cNvPr>
          <p:cNvSpPr>
            <a:spLocks noGrp="1"/>
          </p:cNvSpPr>
          <p:nvPr>
            <p:ph idx="1"/>
          </p:nvPr>
        </p:nvSpPr>
        <p:spPr>
          <a:xfrm>
            <a:off x="411997" y="1825625"/>
            <a:ext cx="10941803" cy="4738795"/>
          </a:xfrm>
        </p:spPr>
        <p:txBody>
          <a:bodyPr vert="horz" lIns="91440" tIns="45720" rIns="91440" bIns="45720" rtlCol="0" anchor="t">
            <a:normAutofit fontScale="92500" lnSpcReduction="20000"/>
          </a:bodyPr>
          <a:lstStyle/>
          <a:p>
            <a:pPr marL="457200" indent="-457200"/>
            <a:r>
              <a:rPr lang="en-US" sz="2400" dirty="0">
                <a:ea typeface="Calibri"/>
                <a:cs typeface="Calibri"/>
              </a:rPr>
              <a:t>Find out what is motivating to patient! Use caregiver report and observation. </a:t>
            </a:r>
            <a:endParaRPr lang="en-US" sz="2400" dirty="0"/>
          </a:p>
          <a:p>
            <a:pPr marL="914400" lvl="1">
              <a:buFont typeface="Courier New" panose="020B0604020202020204" pitchFamily="34" charset="0"/>
              <a:buChar char="o"/>
            </a:pPr>
            <a:r>
              <a:rPr lang="en-US" dirty="0">
                <a:ea typeface="Calibri"/>
                <a:cs typeface="Calibri"/>
              </a:rPr>
              <a:t>Explore sensory input if difficulty finding what is motivating </a:t>
            </a:r>
          </a:p>
          <a:p>
            <a:pPr marL="1371600" lvl="2">
              <a:buFont typeface="Wingdings" panose="020B0604020202020204" pitchFamily="34" charset="0"/>
              <a:buChar char="§"/>
            </a:pPr>
            <a:r>
              <a:rPr lang="en-US" sz="2400" dirty="0">
                <a:ea typeface="Calibri"/>
                <a:cs typeface="Calibri"/>
              </a:rPr>
              <a:t>Vestibular: front to back, side to side, rotary, up/down movement of head/body</a:t>
            </a:r>
          </a:p>
          <a:p>
            <a:pPr marL="1828800" lvl="3"/>
            <a:r>
              <a:rPr lang="en-US" sz="2400" dirty="0">
                <a:ea typeface="Calibri"/>
                <a:cs typeface="Calibri"/>
              </a:rPr>
              <a:t>Rocking, swinging, spinning, being pushed in stroller, bouncing on ball</a:t>
            </a:r>
          </a:p>
          <a:p>
            <a:pPr marL="1371600" lvl="2">
              <a:buFont typeface="Wingdings" panose="020B0604020202020204" pitchFamily="34" charset="0"/>
              <a:buChar char="§"/>
            </a:pPr>
            <a:r>
              <a:rPr lang="en-US" sz="2400" dirty="0">
                <a:ea typeface="Calibri"/>
                <a:cs typeface="Calibri"/>
              </a:rPr>
              <a:t>Proprioception: can be active or passive input</a:t>
            </a:r>
          </a:p>
          <a:p>
            <a:pPr marL="1828800" lvl="3"/>
            <a:r>
              <a:rPr lang="en-US" sz="2400" dirty="0">
                <a:ea typeface="Calibri"/>
                <a:cs typeface="Calibri"/>
              </a:rPr>
              <a:t>Push/pull, chewing, vibration, applying deep pressure</a:t>
            </a:r>
          </a:p>
          <a:p>
            <a:pPr marL="1371600" lvl="2">
              <a:buFont typeface="Wingdings" panose="020B0604020202020204" pitchFamily="34" charset="0"/>
              <a:buChar char="§"/>
            </a:pPr>
            <a:r>
              <a:rPr lang="en-US" sz="2400" dirty="0">
                <a:ea typeface="Calibri"/>
                <a:cs typeface="Calibri"/>
              </a:rPr>
              <a:t>Tactile</a:t>
            </a:r>
          </a:p>
          <a:p>
            <a:pPr marL="1371600" lvl="2">
              <a:buFont typeface="Wingdings" panose="020B0604020202020204" pitchFamily="34" charset="0"/>
              <a:buChar char="§"/>
            </a:pPr>
            <a:r>
              <a:rPr lang="en-US" sz="2400" dirty="0">
                <a:ea typeface="Calibri"/>
                <a:cs typeface="Calibri"/>
              </a:rPr>
              <a:t>Auditory: music, instruments, sound board, </a:t>
            </a:r>
          </a:p>
          <a:p>
            <a:pPr marL="1371600" lvl="2">
              <a:buFont typeface="Wingdings" panose="020B0604020202020204" pitchFamily="34" charset="0"/>
              <a:buChar char="§"/>
            </a:pPr>
            <a:r>
              <a:rPr lang="en-US" sz="2400" dirty="0">
                <a:ea typeface="Calibri"/>
                <a:cs typeface="Calibri"/>
              </a:rPr>
              <a:t>Visual: </a:t>
            </a:r>
          </a:p>
          <a:p>
            <a:pPr marL="1828800" lvl="3"/>
            <a:r>
              <a:rPr lang="en-US" sz="2400" dirty="0">
                <a:ea typeface="Calibri"/>
                <a:cs typeface="Calibri"/>
              </a:rPr>
              <a:t>Pin wheel, mylar material, cd, </a:t>
            </a:r>
            <a:r>
              <a:rPr lang="en-US" sz="2400" dirty="0" err="1">
                <a:ea typeface="Calibri"/>
                <a:cs typeface="Calibri"/>
              </a:rPr>
              <a:t>ipad</a:t>
            </a:r>
            <a:r>
              <a:rPr lang="en-US" sz="2400" dirty="0">
                <a:ea typeface="Calibri"/>
                <a:cs typeface="Calibri"/>
              </a:rPr>
              <a:t> with sound off, light up toys </a:t>
            </a:r>
            <a:r>
              <a:rPr lang="en-US" sz="2400" dirty="0" err="1">
                <a:ea typeface="Calibri"/>
                <a:cs typeface="Calibri"/>
              </a:rPr>
              <a:t>etc</a:t>
            </a:r>
            <a:endParaRPr lang="en-US" sz="2400" dirty="0">
              <a:ea typeface="Calibri"/>
              <a:cs typeface="Calibri"/>
            </a:endParaRPr>
          </a:p>
          <a:p>
            <a:pPr marL="1371600" lvl="2">
              <a:buFont typeface="Wingdings" panose="020B0604020202020204" pitchFamily="34" charset="0"/>
              <a:buChar char="§"/>
            </a:pPr>
            <a:r>
              <a:rPr lang="en-US" sz="2400" dirty="0">
                <a:ea typeface="Calibri"/>
                <a:cs typeface="Calibri"/>
              </a:rPr>
              <a:t>Olfactory</a:t>
            </a:r>
          </a:p>
          <a:p>
            <a:pPr marL="1371600" lvl="2">
              <a:buFont typeface="Wingdings" panose="020B0604020202020204" pitchFamily="34" charset="0"/>
              <a:buChar char="§"/>
            </a:pPr>
            <a:r>
              <a:rPr lang="en-US" sz="2400" dirty="0">
                <a:ea typeface="Calibri"/>
                <a:cs typeface="Calibri"/>
              </a:rPr>
              <a:t>Gustatory</a:t>
            </a:r>
            <a:endParaRPr lang="en-US" dirty="0">
              <a:ea typeface="Calibri"/>
              <a:cs typeface="Calibri"/>
            </a:endParaRPr>
          </a:p>
          <a:p>
            <a:r>
              <a:rPr lang="en-US" dirty="0">
                <a:ea typeface="Calibri"/>
                <a:cs typeface="Calibri"/>
              </a:rPr>
              <a:t>The Patient will need to be motivated to participate to show their communication! Make note of preferences as well as things that the patient may dislike. </a:t>
            </a:r>
            <a:endParaRPr lang="en-US" dirty="0"/>
          </a:p>
          <a:p>
            <a:endParaRPr lang="en-US" dirty="0">
              <a:ea typeface="Calibri"/>
              <a:cs typeface="Calibri"/>
            </a:endParaRPr>
          </a:p>
        </p:txBody>
      </p:sp>
    </p:spTree>
    <p:extLst>
      <p:ext uri="{BB962C8B-B14F-4D97-AF65-F5344CB8AC3E}">
        <p14:creationId xmlns:p14="http://schemas.microsoft.com/office/powerpoint/2010/main" val="3986948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During the Eval</a:t>
            </a:r>
            <a:endParaRPr lang="en-US">
              <a:solidFill>
                <a:schemeClr val="bg1"/>
              </a:solidFill>
            </a:endParaRPr>
          </a:p>
        </p:txBody>
      </p:sp>
      <p:sp>
        <p:nvSpPr>
          <p:cNvPr id="5" name="TextBox 4">
            <a:extLst>
              <a:ext uri="{FF2B5EF4-FFF2-40B4-BE49-F238E27FC236}">
                <a16:creationId xmlns:a16="http://schemas.microsoft.com/office/drawing/2014/main" id="{FA4F6658-4F0F-9FC2-1088-9CE602EA6D5E}"/>
              </a:ext>
            </a:extLst>
          </p:cNvPr>
          <p:cNvSpPr txBox="1"/>
          <p:nvPr/>
        </p:nvSpPr>
        <p:spPr>
          <a:xfrm>
            <a:off x="807493" y="1717343"/>
            <a:ext cx="10895462"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a:ea typeface="Calibri"/>
                <a:cs typeface="Calibri"/>
              </a:rPr>
              <a:t>Collect background info</a:t>
            </a:r>
          </a:p>
          <a:p>
            <a:pPr marL="285750" indent="-285750">
              <a:buFont typeface="Arial"/>
              <a:buChar char="•"/>
            </a:pPr>
            <a:r>
              <a:rPr lang="en-US" sz="2600">
                <a:ea typeface="Calibri"/>
                <a:cs typeface="Calibri"/>
              </a:rPr>
              <a:t>OT-explore access</a:t>
            </a:r>
          </a:p>
          <a:p>
            <a:pPr marL="285750" indent="-285750">
              <a:buFont typeface="Arial"/>
              <a:buChar char="•"/>
            </a:pPr>
            <a:r>
              <a:rPr lang="en-US" sz="2600">
                <a:ea typeface="Calibri"/>
                <a:cs typeface="Calibri"/>
              </a:rPr>
              <a:t>SLP-explore language systems</a:t>
            </a:r>
          </a:p>
          <a:p>
            <a:pPr marL="285750" indent="-285750">
              <a:buFont typeface="Arial"/>
              <a:buChar char="•"/>
            </a:pPr>
            <a:r>
              <a:rPr lang="en-US" sz="2600">
                <a:ea typeface="Calibri"/>
                <a:cs typeface="Calibri"/>
              </a:rPr>
              <a:t>Parent/school preferences?</a:t>
            </a:r>
          </a:p>
          <a:p>
            <a:pPr marL="285750" indent="-285750">
              <a:buFont typeface="Arial"/>
              <a:buChar char="•"/>
            </a:pPr>
            <a:r>
              <a:rPr lang="en-US" sz="2600">
                <a:ea typeface="Calibri"/>
                <a:cs typeface="Calibri"/>
              </a:rPr>
              <a:t>Pros and cons of different companies for this patient</a:t>
            </a:r>
          </a:p>
          <a:p>
            <a:pPr marL="285750" indent="-285750">
              <a:buFont typeface="Arial"/>
              <a:buChar char="•"/>
            </a:pPr>
            <a:r>
              <a:rPr lang="en-US" sz="2600">
                <a:ea typeface="Calibri"/>
                <a:cs typeface="Calibri"/>
              </a:rPr>
              <a:t>Series vs Trial vs Purchase</a:t>
            </a:r>
          </a:p>
        </p:txBody>
      </p:sp>
    </p:spTree>
    <p:extLst>
      <p:ext uri="{BB962C8B-B14F-4D97-AF65-F5344CB8AC3E}">
        <p14:creationId xmlns:p14="http://schemas.microsoft.com/office/powerpoint/2010/main" val="3366349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Calvin's Eval</a:t>
            </a:r>
            <a:endParaRPr lang="en-US">
              <a:solidFill>
                <a:schemeClr val="bg1"/>
              </a:solidFill>
            </a:endParaRPr>
          </a:p>
        </p:txBody>
      </p:sp>
      <p:sp>
        <p:nvSpPr>
          <p:cNvPr id="5" name="TextBox 4">
            <a:extLst>
              <a:ext uri="{FF2B5EF4-FFF2-40B4-BE49-F238E27FC236}">
                <a16:creationId xmlns:a16="http://schemas.microsoft.com/office/drawing/2014/main" id="{FA4F6658-4F0F-9FC2-1088-9CE602EA6D5E}"/>
              </a:ext>
            </a:extLst>
          </p:cNvPr>
          <p:cNvSpPr txBox="1"/>
          <p:nvPr/>
        </p:nvSpPr>
        <p:spPr>
          <a:xfrm>
            <a:off x="648269" y="1194179"/>
            <a:ext cx="10895462"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dirty="0">
                <a:ea typeface="Calibri"/>
                <a:cs typeface="Calibri"/>
              </a:rPr>
              <a:t>OT access</a:t>
            </a:r>
          </a:p>
          <a:p>
            <a:pPr marL="742950" lvl="1" indent="-285750">
              <a:buFont typeface="Arial"/>
              <a:buChar char="•"/>
            </a:pPr>
            <a:r>
              <a:rPr lang="en-US" sz="2600" dirty="0">
                <a:ea typeface="Calibri"/>
                <a:cs typeface="Calibri"/>
              </a:rPr>
              <a:t>Targeting</a:t>
            </a:r>
          </a:p>
          <a:p>
            <a:pPr marL="742950" lvl="1" indent="-285750">
              <a:buFont typeface="Arial"/>
              <a:buChar char="•"/>
            </a:pPr>
            <a:r>
              <a:rPr lang="en-US" sz="2600" dirty="0">
                <a:ea typeface="Calibri"/>
                <a:cs typeface="Calibri"/>
              </a:rPr>
              <a:t>Vision (no concerns reported from family)</a:t>
            </a:r>
          </a:p>
          <a:p>
            <a:pPr marL="742950" lvl="1" indent="-285750">
              <a:buFont typeface="Arial"/>
              <a:buChar char="•"/>
            </a:pPr>
            <a:r>
              <a:rPr lang="en-US" sz="2600" dirty="0">
                <a:ea typeface="Calibri"/>
                <a:cs typeface="Calibri"/>
              </a:rPr>
              <a:t>Portability </a:t>
            </a:r>
          </a:p>
          <a:p>
            <a:pPr marL="742950" lvl="1" indent="-285750">
              <a:buFont typeface="Arial"/>
              <a:buChar char="•"/>
            </a:pPr>
            <a:r>
              <a:rPr lang="en-US" sz="2600" dirty="0">
                <a:ea typeface="Calibri"/>
                <a:cs typeface="Calibri"/>
              </a:rPr>
              <a:t>Concerns for use with power wheelchair and manual wheelchair</a:t>
            </a:r>
          </a:p>
          <a:p>
            <a:pPr marL="285750" indent="-285750">
              <a:buFont typeface="Arial"/>
              <a:buChar char="•"/>
            </a:pPr>
            <a:endParaRPr lang="en-US" sz="2600" dirty="0">
              <a:ea typeface="Calibri"/>
              <a:cs typeface="Calibri"/>
            </a:endParaRPr>
          </a:p>
        </p:txBody>
      </p:sp>
    </p:spTree>
    <p:extLst>
      <p:ext uri="{BB962C8B-B14F-4D97-AF65-F5344CB8AC3E}">
        <p14:creationId xmlns:p14="http://schemas.microsoft.com/office/powerpoint/2010/main" val="1058174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dirty="0">
                <a:solidFill>
                  <a:schemeClr val="bg1"/>
                </a:solidFill>
                <a:ea typeface="Calibri Light"/>
                <a:cs typeface="Calibri Light"/>
              </a:rPr>
              <a:t>Calvin's </a:t>
            </a:r>
            <a:r>
              <a:rPr lang="en-US" dirty="0" err="1">
                <a:solidFill>
                  <a:schemeClr val="bg1"/>
                </a:solidFill>
                <a:ea typeface="Calibri Light"/>
                <a:cs typeface="Calibri Light"/>
              </a:rPr>
              <a:t>Eval</a:t>
            </a:r>
            <a:r>
              <a:rPr lang="en-US" dirty="0">
                <a:solidFill>
                  <a:schemeClr val="bg1"/>
                </a:solidFill>
                <a:ea typeface="Calibri Light"/>
                <a:cs typeface="Calibri Light"/>
              </a:rPr>
              <a:t>-Expressive Language</a:t>
            </a:r>
            <a:endParaRPr lang="en-US" dirty="0">
              <a:solidFill>
                <a:schemeClr val="bg1"/>
              </a:solidFill>
            </a:endParaRPr>
          </a:p>
        </p:txBody>
      </p:sp>
      <p:sp>
        <p:nvSpPr>
          <p:cNvPr id="5" name="TextBox 4">
            <a:extLst>
              <a:ext uri="{FF2B5EF4-FFF2-40B4-BE49-F238E27FC236}">
                <a16:creationId xmlns:a16="http://schemas.microsoft.com/office/drawing/2014/main" id="{FA4F6658-4F0F-9FC2-1088-9CE602EA6D5E}"/>
              </a:ext>
            </a:extLst>
          </p:cNvPr>
          <p:cNvSpPr txBox="1"/>
          <p:nvPr/>
        </p:nvSpPr>
        <p:spPr>
          <a:xfrm>
            <a:off x="495491" y="2080306"/>
            <a:ext cx="10375367"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ea typeface="+mn-lt"/>
                <a:cs typeface="+mn-lt"/>
              </a:rPr>
              <a:t>Functional expressive language skills</a:t>
            </a:r>
            <a:endParaRPr lang="en-US" sz="2800" dirty="0">
              <a:cs typeface="Calibri"/>
            </a:endParaRPr>
          </a:p>
          <a:p>
            <a:pPr marL="914400" lvl="1" indent="-457200">
              <a:buFont typeface="Arial"/>
              <a:buChar char="•"/>
            </a:pPr>
            <a:r>
              <a:rPr lang="en-US" sz="2800" dirty="0">
                <a:ea typeface="+mn-lt"/>
                <a:cs typeface="+mn-lt"/>
              </a:rPr>
              <a:t>speaks in simple sentences with a good variety. </a:t>
            </a:r>
          </a:p>
          <a:p>
            <a:pPr marL="914400" lvl="1" indent="-457200">
              <a:buFont typeface="Arial"/>
              <a:buChar char="•"/>
            </a:pPr>
            <a:r>
              <a:rPr lang="en-US" sz="2800" dirty="0">
                <a:ea typeface="+mn-lt"/>
                <a:cs typeface="+mn-lt"/>
              </a:rPr>
              <a:t>spelling and overall syntax is below average.</a:t>
            </a:r>
            <a:endParaRPr lang="en-US" sz="2800" dirty="0">
              <a:cs typeface="Calibri" panose="020F0502020204030204"/>
            </a:endParaRPr>
          </a:p>
          <a:p>
            <a:pPr marL="457200" indent="-457200">
              <a:buFont typeface="Arial"/>
              <a:buChar char="•"/>
            </a:pPr>
            <a:r>
              <a:rPr lang="en-US" sz="2800" dirty="0">
                <a:ea typeface="+mn-lt"/>
                <a:cs typeface="+mn-lt"/>
              </a:rPr>
              <a:t>Prefers to speak verbally, but limited to close friends and family d/t intelligibility and is still often not understood</a:t>
            </a:r>
          </a:p>
          <a:p>
            <a:pPr marL="914400" lvl="1" indent="-457200">
              <a:buFont typeface="Arial"/>
              <a:buChar char="•"/>
            </a:pPr>
            <a:r>
              <a:rPr lang="en-US" sz="2800" dirty="0">
                <a:ea typeface="+mn-lt"/>
                <a:cs typeface="+mn-lt"/>
              </a:rPr>
              <a:t> intelligibility decreases with fatigue</a:t>
            </a:r>
          </a:p>
          <a:p>
            <a:pPr marL="914400" lvl="1" indent="-457200">
              <a:buFont typeface="Arial"/>
              <a:buChar char="•"/>
            </a:pPr>
            <a:r>
              <a:rPr lang="en-US" sz="2800" dirty="0">
                <a:ea typeface="+mn-lt"/>
                <a:cs typeface="+mn-lt"/>
              </a:rPr>
              <a:t>A lot of communication breakdown and frustration recently.</a:t>
            </a:r>
            <a:endParaRPr lang="en-US" sz="2800" dirty="0">
              <a:cs typeface="Calibri"/>
            </a:endParaRPr>
          </a:p>
          <a:p>
            <a:pPr marL="457200" indent="-457200">
              <a:buFont typeface="Arial"/>
              <a:buChar char="•"/>
            </a:pPr>
            <a:endParaRPr lang="en-US" sz="2600" dirty="0">
              <a:ea typeface="+mn-lt"/>
              <a:cs typeface="+mn-lt"/>
            </a:endParaRPr>
          </a:p>
        </p:txBody>
      </p:sp>
    </p:spTree>
    <p:extLst>
      <p:ext uri="{BB962C8B-B14F-4D97-AF65-F5344CB8AC3E}">
        <p14:creationId xmlns:p14="http://schemas.microsoft.com/office/powerpoint/2010/main" val="1954069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Calvin's Eval-Receptive Language</a:t>
            </a:r>
            <a:endParaRPr lang="en-US">
              <a:solidFill>
                <a:schemeClr val="bg1"/>
              </a:solidFill>
            </a:endParaRPr>
          </a:p>
        </p:txBody>
      </p:sp>
      <p:sp>
        <p:nvSpPr>
          <p:cNvPr id="4" name="TextBox 3">
            <a:extLst>
              <a:ext uri="{FF2B5EF4-FFF2-40B4-BE49-F238E27FC236}">
                <a16:creationId xmlns:a16="http://schemas.microsoft.com/office/drawing/2014/main" id="{8041F99A-1093-C253-57D4-3978EDB7F671}"/>
              </a:ext>
            </a:extLst>
          </p:cNvPr>
          <p:cNvSpPr txBox="1"/>
          <p:nvPr/>
        </p:nvSpPr>
        <p:spPr>
          <a:xfrm>
            <a:off x="388006" y="1611313"/>
            <a:ext cx="10931675"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Sans-Serif"/>
              <a:buChar char="•"/>
            </a:pPr>
            <a:r>
              <a:rPr lang="en-US" sz="2800" dirty="0">
                <a:cs typeface="Calibri"/>
              </a:rPr>
              <a:t>Receptive language skills WNL</a:t>
            </a:r>
          </a:p>
          <a:p>
            <a:pPr marL="457200" indent="-457200">
              <a:buFont typeface="Arial,Sans-Serif"/>
              <a:buChar char="•"/>
            </a:pPr>
            <a:r>
              <a:rPr lang="en-US" sz="2800" dirty="0">
                <a:cs typeface="Calibri"/>
              </a:rPr>
              <a:t>Followed a variety of simple commands.</a:t>
            </a:r>
          </a:p>
          <a:p>
            <a:pPr marL="914400" lvl="1" indent="-457200">
              <a:buFont typeface="Courier New"/>
              <a:buChar char="o"/>
            </a:pPr>
            <a:r>
              <a:rPr lang="en-US" sz="2800" dirty="0">
                <a:cs typeface="Calibri"/>
              </a:rPr>
              <a:t> ask and answer a variety of questions via verbal communication and AAC device.</a:t>
            </a:r>
          </a:p>
          <a:p>
            <a:pPr marL="457200" indent="-457200">
              <a:buFont typeface="Arial,Sans-Serif"/>
              <a:buChar char="•"/>
            </a:pPr>
            <a:r>
              <a:rPr lang="en-US" sz="2800" dirty="0">
                <a:cs typeface="Calibri"/>
              </a:rPr>
              <a:t>Independently used two-step scan using AAC device. </a:t>
            </a:r>
          </a:p>
          <a:p>
            <a:pPr marL="457200" indent="-457200">
              <a:buFont typeface="Arial,Sans-Serif"/>
              <a:buChar char="•"/>
            </a:pPr>
            <a:r>
              <a:rPr lang="en-US" sz="2800" dirty="0">
                <a:cs typeface="Calibri"/>
              </a:rPr>
              <a:t>Becomes fatigued when using AAC device currently</a:t>
            </a:r>
          </a:p>
          <a:p>
            <a:pPr marL="457200" indent="-457200">
              <a:buFont typeface="Arial,Sans-Serif"/>
              <a:buChar char="•"/>
            </a:pPr>
            <a:r>
              <a:rPr lang="en-US" sz="2800" dirty="0">
                <a:cs typeface="Calibri"/>
              </a:rPr>
              <a:t>Can IND add phrases to his device, however he does not do so in an organized manner</a:t>
            </a:r>
          </a:p>
          <a:p>
            <a:pPr marL="457200" indent="-457200">
              <a:buFont typeface="Arial,Sans-Serif"/>
              <a:buChar char="•"/>
            </a:pPr>
            <a:r>
              <a:rPr lang="en-US" sz="2800" dirty="0">
                <a:cs typeface="Calibri"/>
              </a:rPr>
              <a:t>Often prefers to type out responses. </a:t>
            </a:r>
          </a:p>
          <a:p>
            <a:pPr marL="457200" indent="-457200">
              <a:buFont typeface="Arial,Sans-Serif"/>
              <a:buChar char="•"/>
            </a:pPr>
            <a:r>
              <a:rPr lang="en-US" sz="2800" dirty="0">
                <a:ea typeface="Calibri" panose="020F0502020204030204"/>
                <a:cs typeface="Calibri"/>
              </a:rPr>
              <a:t>Needed integration for social media, graphing calculator, and phone access</a:t>
            </a:r>
          </a:p>
          <a:p>
            <a:endParaRPr lang="en-US" dirty="0">
              <a:ea typeface="Calibri" panose="020F0502020204030204"/>
              <a:cs typeface="Calibri"/>
            </a:endParaRPr>
          </a:p>
        </p:txBody>
      </p:sp>
    </p:spTree>
    <p:extLst>
      <p:ext uri="{BB962C8B-B14F-4D97-AF65-F5344CB8AC3E}">
        <p14:creationId xmlns:p14="http://schemas.microsoft.com/office/powerpoint/2010/main" val="590999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Calvin's Eval-What we tried</a:t>
            </a:r>
            <a:endParaRPr lang="en-US">
              <a:solidFill>
                <a:schemeClr val="bg1"/>
              </a:solidFill>
            </a:endParaRPr>
          </a:p>
        </p:txBody>
      </p:sp>
      <p:sp>
        <p:nvSpPr>
          <p:cNvPr id="5" name="TextBox 4">
            <a:extLst>
              <a:ext uri="{FF2B5EF4-FFF2-40B4-BE49-F238E27FC236}">
                <a16:creationId xmlns:a16="http://schemas.microsoft.com/office/drawing/2014/main" id="{FA4F6658-4F0F-9FC2-1088-9CE602EA6D5E}"/>
              </a:ext>
            </a:extLst>
          </p:cNvPr>
          <p:cNvSpPr txBox="1"/>
          <p:nvPr/>
        </p:nvSpPr>
        <p:spPr>
          <a:xfrm>
            <a:off x="804081" y="1941906"/>
            <a:ext cx="1106915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ea typeface="+mn-lt"/>
                <a:cs typeface="+mn-lt"/>
              </a:rPr>
              <a:t> Natural Speech </a:t>
            </a:r>
          </a:p>
          <a:p>
            <a:pPr marL="457200" indent="-457200">
              <a:buFont typeface="Arial"/>
              <a:buChar char="•"/>
            </a:pPr>
            <a:r>
              <a:rPr lang="en-US" sz="2800" dirty="0" err="1">
                <a:ea typeface="+mn-lt"/>
                <a:cs typeface="+mn-lt"/>
              </a:rPr>
              <a:t>ProSlate</a:t>
            </a:r>
            <a:r>
              <a:rPr lang="en-US" sz="2800" dirty="0">
                <a:ea typeface="+mn-lt"/>
                <a:cs typeface="+mn-lt"/>
              </a:rPr>
              <a:t> w </a:t>
            </a:r>
            <a:r>
              <a:rPr lang="en-US" sz="2800" dirty="0" err="1">
                <a:ea typeface="+mn-lt"/>
                <a:cs typeface="+mn-lt"/>
              </a:rPr>
              <a:t>TouchChat</a:t>
            </a:r>
            <a:r>
              <a:rPr lang="en-US" sz="2800" dirty="0">
                <a:ea typeface="+mn-lt"/>
                <a:cs typeface="+mn-lt"/>
              </a:rPr>
              <a:t> with and without </a:t>
            </a:r>
            <a:r>
              <a:rPr lang="en-US" sz="2800" dirty="0" err="1">
                <a:ea typeface="+mn-lt"/>
                <a:cs typeface="+mn-lt"/>
              </a:rPr>
              <a:t>touchguide</a:t>
            </a:r>
            <a:endParaRPr lang="en-US" sz="2800" dirty="0">
              <a:ea typeface="+mn-lt"/>
              <a:cs typeface="+mn-lt"/>
            </a:endParaRPr>
          </a:p>
          <a:p>
            <a:pPr marL="457200" indent="-457200">
              <a:buFont typeface="Arial"/>
              <a:buChar char="•"/>
            </a:pPr>
            <a:r>
              <a:rPr lang="en-US" sz="2800" dirty="0" err="1">
                <a:ea typeface="+mn-lt"/>
                <a:cs typeface="+mn-lt"/>
              </a:rPr>
              <a:t>TobiiDynavox</a:t>
            </a:r>
            <a:r>
              <a:rPr lang="en-US" sz="2800" dirty="0">
                <a:ea typeface="+mn-lt"/>
                <a:cs typeface="+mn-lt"/>
              </a:rPr>
              <a:t> I13+ w/ eye gaze interaction 0.8 sec dwell</a:t>
            </a:r>
          </a:p>
          <a:p>
            <a:pPr marL="457200" indent="-457200">
              <a:buFont typeface="Arial"/>
              <a:buChar char="•"/>
            </a:pPr>
            <a:r>
              <a:rPr lang="en-US" sz="2800" dirty="0">
                <a:ea typeface="+mn-lt"/>
                <a:cs typeface="+mn-lt"/>
              </a:rPr>
              <a:t> </a:t>
            </a:r>
            <a:r>
              <a:rPr lang="en-US" sz="2800" dirty="0" err="1">
                <a:ea typeface="+mn-lt"/>
                <a:cs typeface="+mn-lt"/>
              </a:rPr>
              <a:t>Winslate</a:t>
            </a:r>
            <a:r>
              <a:rPr lang="en-US" sz="2800" dirty="0">
                <a:ea typeface="+mn-lt"/>
                <a:cs typeface="+mn-lt"/>
              </a:rPr>
              <a:t> w/ switches. Presented 2 switch scanning at head on text based software. </a:t>
            </a:r>
          </a:p>
        </p:txBody>
      </p:sp>
    </p:spTree>
    <p:extLst>
      <p:ext uri="{BB962C8B-B14F-4D97-AF65-F5344CB8AC3E}">
        <p14:creationId xmlns:p14="http://schemas.microsoft.com/office/powerpoint/2010/main" val="37351905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After the Eval</a:t>
            </a:r>
            <a:endParaRPr lang="en-US">
              <a:solidFill>
                <a:schemeClr val="bg1"/>
              </a:solidFill>
            </a:endParaRPr>
          </a:p>
        </p:txBody>
      </p:sp>
      <p:sp>
        <p:nvSpPr>
          <p:cNvPr id="5" name="TextBox 4">
            <a:extLst>
              <a:ext uri="{FF2B5EF4-FFF2-40B4-BE49-F238E27FC236}">
                <a16:creationId xmlns:a16="http://schemas.microsoft.com/office/drawing/2014/main" id="{BC272A39-401A-943B-7C0B-84B69E2011E3}"/>
              </a:ext>
            </a:extLst>
          </p:cNvPr>
          <p:cNvSpPr txBox="1"/>
          <p:nvPr/>
        </p:nvSpPr>
        <p:spPr>
          <a:xfrm>
            <a:off x="424219" y="1463225"/>
            <a:ext cx="1089546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dirty="0">
                <a:ea typeface="Calibri"/>
                <a:cs typeface="Calibri"/>
              </a:rPr>
              <a:t>Series – if we are undecided on which program and/or device is the best fit, we would see Calvin for 4-6 weekly visits to trial at the clinic</a:t>
            </a:r>
          </a:p>
          <a:p>
            <a:pPr marL="285750" indent="-285750">
              <a:buFont typeface="Arial"/>
              <a:buChar char="•"/>
            </a:pPr>
            <a:r>
              <a:rPr lang="en-US" sz="2600" dirty="0">
                <a:ea typeface="Calibri"/>
                <a:cs typeface="Calibri"/>
              </a:rPr>
              <a:t>Trial – Calvin would receive a device for ~4 weeks (dependent on company) to take everywhere with him including home, school, therapy, community to see if this device would be a good fit. We may follow up with family during the trail, or if he is receiving services elsewhere, we would follow up with those therapists to determine if we should trial another device or push to purchase. </a:t>
            </a:r>
          </a:p>
          <a:p>
            <a:pPr marL="285750" indent="-285750">
              <a:buFont typeface="Arial"/>
              <a:buChar char="•"/>
            </a:pPr>
            <a:r>
              <a:rPr lang="en-US" sz="2600" dirty="0">
                <a:ea typeface="Calibri"/>
                <a:cs typeface="Calibri"/>
              </a:rPr>
              <a:t>Purchase – we would ask insurance to buy a specific device for Calvin because it seems to be the most appropriate fit. We would have a conversation with family to ensure they are on board and feel the same. </a:t>
            </a:r>
          </a:p>
        </p:txBody>
      </p:sp>
    </p:spTree>
    <p:extLst>
      <p:ext uri="{BB962C8B-B14F-4D97-AF65-F5344CB8AC3E}">
        <p14:creationId xmlns:p14="http://schemas.microsoft.com/office/powerpoint/2010/main" val="4134790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Calvin's Decision</a:t>
            </a:r>
            <a:endParaRPr lang="en-US">
              <a:solidFill>
                <a:schemeClr val="bg1"/>
              </a:solidFill>
            </a:endParaRPr>
          </a:p>
        </p:txBody>
      </p:sp>
      <p:sp>
        <p:nvSpPr>
          <p:cNvPr id="5" name="TextBox 4">
            <a:extLst>
              <a:ext uri="{FF2B5EF4-FFF2-40B4-BE49-F238E27FC236}">
                <a16:creationId xmlns:a16="http://schemas.microsoft.com/office/drawing/2014/main" id="{FA4F6658-4F0F-9FC2-1088-9CE602EA6D5E}"/>
              </a:ext>
            </a:extLst>
          </p:cNvPr>
          <p:cNvSpPr txBox="1"/>
          <p:nvPr/>
        </p:nvSpPr>
        <p:spPr>
          <a:xfrm>
            <a:off x="648269" y="1194179"/>
            <a:ext cx="10895462"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a:ea typeface="Calibri"/>
                <a:cs typeface="Calibri"/>
              </a:rPr>
              <a:t>In-house series to explore more access between switches and eye gaze, and to best determine the language program and software</a:t>
            </a:r>
          </a:p>
          <a:p>
            <a:pPr marL="285750" indent="-285750">
              <a:buFont typeface="Arial"/>
              <a:buChar char="•"/>
            </a:pPr>
            <a:r>
              <a:rPr lang="en-US" sz="2600">
                <a:ea typeface="Calibri"/>
                <a:cs typeface="Calibri"/>
              </a:rPr>
              <a:t>Following the series, made request for Uno Touch from Control Bionics for Grid-3</a:t>
            </a:r>
          </a:p>
        </p:txBody>
      </p:sp>
    </p:spTree>
    <p:extLst>
      <p:ext uri="{BB962C8B-B14F-4D97-AF65-F5344CB8AC3E}">
        <p14:creationId xmlns:p14="http://schemas.microsoft.com/office/powerpoint/2010/main" val="23234214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Report Writing</a:t>
            </a:r>
            <a:endParaRPr lang="en-US">
              <a:solidFill>
                <a:schemeClr val="bg1"/>
              </a:solidFill>
            </a:endParaRPr>
          </a:p>
        </p:txBody>
      </p:sp>
      <p:sp>
        <p:nvSpPr>
          <p:cNvPr id="3" name="Content Placeholder 2">
            <a:extLst>
              <a:ext uri="{FF2B5EF4-FFF2-40B4-BE49-F238E27FC236}">
                <a16:creationId xmlns:a16="http://schemas.microsoft.com/office/drawing/2014/main" id="{75D625F6-21B0-9638-B845-4C88E609D014}"/>
              </a:ext>
            </a:extLst>
          </p:cNvPr>
          <p:cNvSpPr>
            <a:spLocks noGrp="1"/>
          </p:cNvSpPr>
          <p:nvPr>
            <p:ph idx="1"/>
          </p:nvPr>
        </p:nvSpPr>
        <p:spPr/>
        <p:txBody>
          <a:bodyPr vert="horz" lIns="91440" tIns="45720" rIns="91440" bIns="45720" rtlCol="0" anchor="t">
            <a:normAutofit fontScale="92500" lnSpcReduction="20000"/>
          </a:bodyPr>
          <a:lstStyle/>
          <a:p>
            <a:r>
              <a:rPr lang="en-US">
                <a:ea typeface="Calibri"/>
                <a:cs typeface="Calibri"/>
              </a:rPr>
              <a:t>Current level of functioning with</a:t>
            </a:r>
          </a:p>
          <a:p>
            <a:pPr lvl="1"/>
            <a:r>
              <a:rPr lang="en-US">
                <a:ea typeface="Calibri"/>
                <a:cs typeface="Calibri"/>
              </a:rPr>
              <a:t>Articulation</a:t>
            </a:r>
          </a:p>
          <a:p>
            <a:pPr lvl="1"/>
            <a:r>
              <a:rPr lang="en-US">
                <a:ea typeface="Calibri"/>
                <a:cs typeface="Calibri"/>
              </a:rPr>
              <a:t>Receptive Language</a:t>
            </a:r>
          </a:p>
          <a:p>
            <a:pPr lvl="1"/>
            <a:r>
              <a:rPr lang="en-US">
                <a:ea typeface="Calibri"/>
                <a:cs typeface="Calibri"/>
              </a:rPr>
              <a:t>Expressive Language</a:t>
            </a:r>
          </a:p>
          <a:p>
            <a:pPr lvl="1"/>
            <a:r>
              <a:rPr lang="en-US">
                <a:ea typeface="Calibri"/>
                <a:cs typeface="Calibri"/>
              </a:rPr>
              <a:t>Cognition</a:t>
            </a:r>
          </a:p>
          <a:p>
            <a:r>
              <a:rPr lang="en-US">
                <a:ea typeface="Calibri"/>
                <a:cs typeface="Calibri"/>
              </a:rPr>
              <a:t>Gross/Fine motor considerations</a:t>
            </a:r>
          </a:p>
          <a:p>
            <a:r>
              <a:rPr lang="en-US">
                <a:ea typeface="Calibri"/>
                <a:cs typeface="Calibri"/>
              </a:rPr>
              <a:t>Vision/Hearing considerations</a:t>
            </a:r>
          </a:p>
          <a:p>
            <a:r>
              <a:rPr lang="en-US">
                <a:ea typeface="Calibri"/>
                <a:cs typeface="Calibri"/>
              </a:rPr>
              <a:t>Speech therapy has been attempted without success</a:t>
            </a:r>
          </a:p>
          <a:p>
            <a:r>
              <a:rPr lang="en-US">
                <a:ea typeface="Calibri"/>
                <a:cs typeface="Calibri"/>
              </a:rPr>
              <a:t>Medical diagnosis</a:t>
            </a:r>
          </a:p>
          <a:p>
            <a:r>
              <a:rPr lang="en-US">
                <a:ea typeface="Calibri"/>
                <a:cs typeface="Calibri"/>
              </a:rPr>
              <a:t>Behavior considerations</a:t>
            </a:r>
          </a:p>
          <a:p>
            <a:r>
              <a:rPr lang="en-US">
                <a:ea typeface="Calibri"/>
                <a:cs typeface="Calibri"/>
              </a:rPr>
              <a:t>Low tech considered and why unsuccessful</a:t>
            </a:r>
          </a:p>
          <a:p>
            <a:endParaRPr lang="en-US">
              <a:ea typeface="Calibri"/>
              <a:cs typeface="Calibri"/>
            </a:endParaRPr>
          </a:p>
        </p:txBody>
      </p:sp>
    </p:spTree>
    <p:extLst>
      <p:ext uri="{BB962C8B-B14F-4D97-AF65-F5344CB8AC3E}">
        <p14:creationId xmlns:p14="http://schemas.microsoft.com/office/powerpoint/2010/main" val="20035018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Trial of devices</a:t>
            </a:r>
            <a:endParaRPr lang="en-US">
              <a:solidFill>
                <a:schemeClr val="bg1"/>
              </a:solidFill>
            </a:endParaRPr>
          </a:p>
        </p:txBody>
      </p:sp>
      <p:sp>
        <p:nvSpPr>
          <p:cNvPr id="3" name="Content Placeholder 2">
            <a:extLst>
              <a:ext uri="{FF2B5EF4-FFF2-40B4-BE49-F238E27FC236}">
                <a16:creationId xmlns:a16="http://schemas.microsoft.com/office/drawing/2014/main" id="{75D625F6-21B0-9638-B845-4C88E609D014}"/>
              </a:ext>
            </a:extLst>
          </p:cNvPr>
          <p:cNvSpPr>
            <a:spLocks noGrp="1"/>
          </p:cNvSpPr>
          <p:nvPr>
            <p:ph idx="1"/>
          </p:nvPr>
        </p:nvSpPr>
        <p:spPr/>
        <p:txBody>
          <a:bodyPr vert="horz" lIns="91440" tIns="45720" rIns="91440" bIns="45720" rtlCol="0" anchor="t">
            <a:normAutofit/>
          </a:bodyPr>
          <a:lstStyle/>
          <a:p>
            <a:r>
              <a:rPr lang="en-US">
                <a:ea typeface="Calibri"/>
                <a:cs typeface="Calibri"/>
              </a:rPr>
              <a:t>Need a trial, formal or informal</a:t>
            </a:r>
            <a:endParaRPr lang="en-US"/>
          </a:p>
          <a:p>
            <a:r>
              <a:rPr lang="en-US">
                <a:ea typeface="Calibri"/>
                <a:cs typeface="Calibri"/>
              </a:rPr>
              <a:t>3 different systems, 3 different programs</a:t>
            </a:r>
          </a:p>
          <a:p>
            <a:r>
              <a:rPr lang="en-US">
                <a:ea typeface="Calibri"/>
                <a:cs typeface="Calibri"/>
              </a:rPr>
              <a:t>Why is the one being selected the most appropriate and least expensive</a:t>
            </a:r>
          </a:p>
          <a:p>
            <a:r>
              <a:rPr lang="en-US">
                <a:ea typeface="Calibri"/>
                <a:cs typeface="Calibri"/>
              </a:rPr>
              <a:t>Why will an iPad not work?</a:t>
            </a:r>
          </a:p>
          <a:p>
            <a:endParaRPr lang="en-US">
              <a:ea typeface="Calibri"/>
              <a:cs typeface="Calibri"/>
            </a:endParaRPr>
          </a:p>
        </p:txBody>
      </p:sp>
    </p:spTree>
    <p:extLst>
      <p:ext uri="{BB962C8B-B14F-4D97-AF65-F5344CB8AC3E}">
        <p14:creationId xmlns:p14="http://schemas.microsoft.com/office/powerpoint/2010/main" val="1395069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BDD-0CF7-619B-E46E-9186F7292FAD}"/>
              </a:ext>
            </a:extLst>
          </p:cNvPr>
          <p:cNvSpPr>
            <a:spLocks noGrp="1"/>
          </p:cNvSpPr>
          <p:nvPr>
            <p:ph type="title"/>
          </p:nvPr>
        </p:nvSpPr>
        <p:spPr>
          <a:xfrm>
            <a:off x="838200" y="178694"/>
            <a:ext cx="10515600" cy="1325563"/>
          </a:xfrm>
        </p:spPr>
        <p:txBody>
          <a:bodyPr/>
          <a:lstStyle/>
          <a:p>
            <a:r>
              <a:rPr lang="en-US">
                <a:solidFill>
                  <a:schemeClr val="bg1"/>
                </a:solidFill>
                <a:cs typeface="Calibri Light"/>
              </a:rPr>
              <a:t>Content today</a:t>
            </a:r>
            <a:endParaRPr lang="en-US">
              <a:solidFill>
                <a:schemeClr val="bg1"/>
              </a:solidFill>
              <a:ea typeface="Calibri Light"/>
              <a:cs typeface="Calibri Light"/>
            </a:endParaRPr>
          </a:p>
        </p:txBody>
      </p:sp>
      <p:sp>
        <p:nvSpPr>
          <p:cNvPr id="3" name="Content Placeholder 2">
            <a:extLst>
              <a:ext uri="{FF2B5EF4-FFF2-40B4-BE49-F238E27FC236}">
                <a16:creationId xmlns:a16="http://schemas.microsoft.com/office/drawing/2014/main" id="{B68F6EF5-6F38-3429-660C-4895304F8EC9}"/>
              </a:ext>
            </a:extLst>
          </p:cNvPr>
          <p:cNvSpPr>
            <a:spLocks noGrp="1"/>
          </p:cNvSpPr>
          <p:nvPr>
            <p:ph idx="1"/>
          </p:nvPr>
        </p:nvSpPr>
        <p:spPr/>
        <p:txBody>
          <a:bodyPr vert="horz" lIns="91440" tIns="45720" rIns="91440" bIns="45720" rtlCol="0" anchor="t">
            <a:normAutofit/>
          </a:bodyPr>
          <a:lstStyle/>
          <a:p>
            <a:r>
              <a:rPr lang="en-US" dirty="0">
                <a:cs typeface="Calibri"/>
              </a:rPr>
              <a:t> Intros/Definitions</a:t>
            </a:r>
          </a:p>
          <a:p>
            <a:r>
              <a:rPr lang="en-US" dirty="0">
                <a:cs typeface="Calibri"/>
              </a:rPr>
              <a:t>Light-tech to High-Tech</a:t>
            </a:r>
            <a:endParaRPr lang="en-US" dirty="0">
              <a:ea typeface="Calibri" panose="020F0502020204030204"/>
              <a:cs typeface="Calibri"/>
            </a:endParaRPr>
          </a:p>
          <a:p>
            <a:r>
              <a:rPr lang="en-US" dirty="0">
                <a:ea typeface="Calibri" panose="020F0502020204030204"/>
                <a:cs typeface="Calibri"/>
              </a:rPr>
              <a:t>Access</a:t>
            </a:r>
          </a:p>
          <a:p>
            <a:r>
              <a:rPr lang="en-US" dirty="0">
                <a:ea typeface="Calibri" panose="020F0502020204030204"/>
                <a:cs typeface="Calibri"/>
              </a:rPr>
              <a:t>Language Navigation Styles</a:t>
            </a:r>
            <a:endParaRPr lang="en-US" dirty="0">
              <a:cs typeface="Calibri"/>
            </a:endParaRPr>
          </a:p>
          <a:p>
            <a:r>
              <a:rPr lang="en-US" dirty="0">
                <a:ea typeface="Calibri" panose="020F0502020204030204"/>
                <a:cs typeface="Calibri"/>
              </a:rPr>
              <a:t>Insurance considerations</a:t>
            </a:r>
          </a:p>
          <a:p>
            <a:r>
              <a:rPr lang="en-US" dirty="0">
                <a:cs typeface="Calibri"/>
              </a:rPr>
              <a:t>Eval Process</a:t>
            </a:r>
          </a:p>
          <a:p>
            <a:endParaRPr lang="en-US" dirty="0">
              <a:ea typeface="Calibri"/>
              <a:cs typeface="Calibri"/>
            </a:endParaRPr>
          </a:p>
          <a:p>
            <a:r>
              <a:rPr lang="en-US" dirty="0">
                <a:ea typeface="Calibri"/>
                <a:cs typeface="Calibri"/>
              </a:rPr>
              <a:t>Note about Pediatrics</a:t>
            </a:r>
          </a:p>
        </p:txBody>
      </p:sp>
    </p:spTree>
    <p:extLst>
      <p:ext uri="{BB962C8B-B14F-4D97-AF65-F5344CB8AC3E}">
        <p14:creationId xmlns:p14="http://schemas.microsoft.com/office/powerpoint/2010/main" val="1674334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Goals</a:t>
            </a:r>
            <a:endParaRPr lang="en-US">
              <a:solidFill>
                <a:schemeClr val="bg1"/>
              </a:solidFill>
            </a:endParaRPr>
          </a:p>
        </p:txBody>
      </p:sp>
      <p:sp>
        <p:nvSpPr>
          <p:cNvPr id="3" name="Content Placeholder 2">
            <a:extLst>
              <a:ext uri="{FF2B5EF4-FFF2-40B4-BE49-F238E27FC236}">
                <a16:creationId xmlns:a16="http://schemas.microsoft.com/office/drawing/2014/main" id="{75D625F6-21B0-9638-B845-4C88E609D014}"/>
              </a:ext>
            </a:extLst>
          </p:cNvPr>
          <p:cNvSpPr>
            <a:spLocks noGrp="1"/>
          </p:cNvSpPr>
          <p:nvPr>
            <p:ph idx="1"/>
          </p:nvPr>
        </p:nvSpPr>
        <p:spPr/>
        <p:txBody>
          <a:bodyPr vert="horz" lIns="91440" tIns="45720" rIns="91440" bIns="45720" rtlCol="0" anchor="t">
            <a:normAutofit/>
          </a:bodyPr>
          <a:lstStyle/>
          <a:p>
            <a:r>
              <a:rPr lang="en-US">
                <a:ea typeface="Calibri"/>
                <a:cs typeface="Calibri"/>
              </a:rPr>
              <a:t>At least 3, focused on the language development and use and care of the devices</a:t>
            </a:r>
            <a:endParaRPr lang="en-US"/>
          </a:p>
          <a:p>
            <a:pPr lvl="1"/>
            <a:r>
              <a:rPr lang="en-US">
                <a:ea typeface="+mn-lt"/>
                <a:cs typeface="+mn-lt"/>
              </a:rPr>
              <a:t>Pt will explore a variety of access methods and communication systems to determine most appropriate means of communication to increase overall expressive skills.</a:t>
            </a:r>
            <a:endParaRPr lang="en-US">
              <a:ea typeface="Calibri"/>
              <a:cs typeface="Calibri"/>
            </a:endParaRPr>
          </a:p>
          <a:p>
            <a:pPr lvl="1"/>
            <a:r>
              <a:rPr lang="en-US">
                <a:ea typeface="+mn-lt"/>
                <a:cs typeface="+mn-lt"/>
              </a:rPr>
              <a:t>Pt will access and utilize ACD for a variety of communicative functions, including but not limited to greetings, requests, directives, commenting, or protesting, on 7/10 attempts to increase effective communication skills.</a:t>
            </a:r>
            <a:endParaRPr lang="en-US">
              <a:ea typeface="Calibri"/>
              <a:cs typeface="Calibri"/>
            </a:endParaRPr>
          </a:p>
          <a:p>
            <a:pPr lvl="1"/>
            <a:r>
              <a:rPr lang="en-US">
                <a:ea typeface="+mn-lt"/>
                <a:cs typeface="+mn-lt"/>
              </a:rPr>
              <a:t>Pt's caregiver will verbalize understanding regarding ACD evaluation, treatment, and overall POC, along with implementation of HEP strategies and recommendations.</a:t>
            </a:r>
            <a:endParaRPr lang="en-US">
              <a:ea typeface="Calibri"/>
              <a:cs typeface="Calibri"/>
            </a:endParaRPr>
          </a:p>
          <a:p>
            <a:pPr marL="0" indent="0">
              <a:buNone/>
            </a:pP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307926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6D72-CA22-2CE3-E520-6E09E9337260}"/>
              </a:ext>
            </a:extLst>
          </p:cNvPr>
          <p:cNvSpPr>
            <a:spLocks noGrp="1"/>
          </p:cNvSpPr>
          <p:nvPr>
            <p:ph type="title"/>
          </p:nvPr>
        </p:nvSpPr>
        <p:spPr>
          <a:xfrm>
            <a:off x="792707" y="217274"/>
            <a:ext cx="10515600" cy="1325563"/>
          </a:xfrm>
        </p:spPr>
        <p:txBody>
          <a:bodyPr/>
          <a:lstStyle/>
          <a:p>
            <a:r>
              <a:rPr lang="en-US">
                <a:solidFill>
                  <a:schemeClr val="bg1"/>
                </a:solidFill>
                <a:ea typeface="Calibri Light"/>
                <a:cs typeface="Calibri Light"/>
              </a:rPr>
              <a:t>When to refer to an AAC site</a:t>
            </a:r>
            <a:endParaRPr lang="en-US">
              <a:solidFill>
                <a:schemeClr val="bg1"/>
              </a:solidFill>
            </a:endParaRPr>
          </a:p>
        </p:txBody>
      </p:sp>
      <p:sp>
        <p:nvSpPr>
          <p:cNvPr id="3" name="Content Placeholder 2">
            <a:extLst>
              <a:ext uri="{FF2B5EF4-FFF2-40B4-BE49-F238E27FC236}">
                <a16:creationId xmlns:a16="http://schemas.microsoft.com/office/drawing/2014/main" id="{1BD857CD-ED8E-01BD-F460-C16A19F3FD1A}"/>
              </a:ext>
            </a:extLst>
          </p:cNvPr>
          <p:cNvSpPr>
            <a:spLocks noGrp="1"/>
          </p:cNvSpPr>
          <p:nvPr>
            <p:ph idx="1"/>
          </p:nvPr>
        </p:nvSpPr>
        <p:spPr/>
        <p:txBody>
          <a:bodyPr vert="horz" lIns="91440" tIns="45720" rIns="91440" bIns="45720" rtlCol="0" anchor="t">
            <a:normAutofit/>
          </a:bodyPr>
          <a:lstStyle/>
          <a:p>
            <a:r>
              <a:rPr lang="en-US">
                <a:ea typeface="Calibri"/>
                <a:cs typeface="Calibri"/>
              </a:rPr>
              <a:t>When the child has Medicaid</a:t>
            </a:r>
          </a:p>
          <a:p>
            <a:r>
              <a:rPr lang="en-US">
                <a:ea typeface="Calibri"/>
                <a:cs typeface="Calibri"/>
              </a:rPr>
              <a:t>When you don't feel comfortable completing the evaluation (may be complexity of case or access)</a:t>
            </a:r>
          </a:p>
          <a:p>
            <a:r>
              <a:rPr lang="en-US">
                <a:ea typeface="Calibri"/>
                <a:cs typeface="Calibri"/>
              </a:rPr>
              <a:t>When insurance requires something specific that is out of your ability level </a:t>
            </a:r>
          </a:p>
          <a:p>
            <a:r>
              <a:rPr lang="en-US">
                <a:ea typeface="Calibri"/>
                <a:cs typeface="Calibri"/>
              </a:rPr>
              <a:t>Feel free to reach out to our team if you have questions and are unsure of what to do! </a:t>
            </a:r>
          </a:p>
        </p:txBody>
      </p:sp>
    </p:spTree>
    <p:extLst>
      <p:ext uri="{BB962C8B-B14F-4D97-AF65-F5344CB8AC3E}">
        <p14:creationId xmlns:p14="http://schemas.microsoft.com/office/powerpoint/2010/main" val="2719907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9675-A2D6-81F9-D501-AAF318D483B1}"/>
              </a:ext>
            </a:extLst>
          </p:cNvPr>
          <p:cNvSpPr>
            <a:spLocks noGrp="1"/>
          </p:cNvSpPr>
          <p:nvPr>
            <p:ph type="title"/>
          </p:nvPr>
        </p:nvSpPr>
        <p:spPr>
          <a:xfrm>
            <a:off x="838200" y="149035"/>
            <a:ext cx="10515600" cy="1325563"/>
          </a:xfrm>
        </p:spPr>
        <p:txBody>
          <a:bodyPr/>
          <a:lstStyle/>
          <a:p>
            <a:r>
              <a:rPr lang="en-US">
                <a:solidFill>
                  <a:schemeClr val="bg1"/>
                </a:solidFill>
                <a:ea typeface="Calibri Light"/>
                <a:cs typeface="Calibri Light"/>
              </a:rPr>
              <a:t>Report Templates and assistance</a:t>
            </a:r>
            <a:endParaRPr lang="en-US">
              <a:solidFill>
                <a:schemeClr val="bg1"/>
              </a:solidFill>
            </a:endParaRPr>
          </a:p>
        </p:txBody>
      </p:sp>
      <p:sp>
        <p:nvSpPr>
          <p:cNvPr id="3" name="Content Placeholder 2">
            <a:extLst>
              <a:ext uri="{FF2B5EF4-FFF2-40B4-BE49-F238E27FC236}">
                <a16:creationId xmlns:a16="http://schemas.microsoft.com/office/drawing/2014/main" id="{AC0F94D8-3F89-2A8D-C04A-E45758E05C1E}"/>
              </a:ext>
            </a:extLst>
          </p:cNvPr>
          <p:cNvSpPr>
            <a:spLocks noGrp="1"/>
          </p:cNvSpPr>
          <p:nvPr>
            <p:ph idx="1"/>
          </p:nvPr>
        </p:nvSpPr>
        <p:spPr/>
        <p:txBody>
          <a:bodyPr vert="horz" lIns="91440" tIns="45720" rIns="91440" bIns="45720" rtlCol="0" anchor="t">
            <a:normAutofit/>
          </a:bodyPr>
          <a:lstStyle/>
          <a:p>
            <a:r>
              <a:rPr lang="en-US" dirty="0" smtClean="0">
                <a:ea typeface="Calibri"/>
                <a:cs typeface="Calibri"/>
                <a:hlinkClick r:id="rId3"/>
              </a:rPr>
              <a:t>PRC-Saltillo</a:t>
            </a:r>
            <a:r>
              <a:rPr lang="en-US" dirty="0">
                <a:ea typeface="Calibri"/>
                <a:cs typeface="Calibri"/>
              </a:rPr>
              <a:t> </a:t>
            </a:r>
            <a:endParaRPr lang="en-US" dirty="0">
              <a:ea typeface="+mn-lt"/>
              <a:cs typeface="+mn-lt"/>
            </a:endParaRPr>
          </a:p>
          <a:p>
            <a:r>
              <a:rPr lang="en-US" dirty="0" smtClean="0">
                <a:ea typeface="+mn-lt"/>
                <a:cs typeface="+mn-lt"/>
                <a:hlinkClick r:id="rId4"/>
              </a:rPr>
              <a:t>FORBES</a:t>
            </a:r>
            <a:r>
              <a:rPr lang="en-US" dirty="0">
                <a:ea typeface="+mn-lt"/>
                <a:cs typeface="+mn-lt"/>
              </a:rPr>
              <a:t> </a:t>
            </a:r>
          </a:p>
          <a:p>
            <a:r>
              <a:rPr lang="en-US" dirty="0" err="1">
                <a:ea typeface="+mn-lt"/>
                <a:cs typeface="+mn-lt"/>
                <a:hlinkClick r:id="rId5"/>
              </a:rPr>
              <a:t>Tobii</a:t>
            </a:r>
            <a:r>
              <a:rPr lang="en-US" dirty="0">
                <a:ea typeface="+mn-lt"/>
                <a:cs typeface="+mn-lt"/>
                <a:hlinkClick r:id="rId5"/>
              </a:rPr>
              <a:t> </a:t>
            </a:r>
            <a:r>
              <a:rPr lang="en-US" dirty="0" err="1" smtClean="0">
                <a:ea typeface="+mn-lt"/>
                <a:cs typeface="+mn-lt"/>
                <a:hlinkClick r:id="rId5"/>
              </a:rPr>
              <a:t>Dynavox</a:t>
            </a:r>
            <a:r>
              <a:rPr lang="en-US" dirty="0">
                <a:ea typeface="+mn-lt"/>
                <a:cs typeface="+mn-lt"/>
              </a:rPr>
              <a:t> </a:t>
            </a:r>
          </a:p>
          <a:p>
            <a:r>
              <a:rPr lang="en-US" dirty="0" err="1">
                <a:ea typeface="+mn-lt"/>
                <a:cs typeface="+mn-lt"/>
                <a:hlinkClick r:id="rId6"/>
              </a:rPr>
              <a:t>AbleNet</a:t>
            </a:r>
            <a:r>
              <a:rPr lang="en-US" dirty="0">
                <a:ea typeface="+mn-lt"/>
                <a:cs typeface="+mn-lt"/>
                <a:hlinkClick r:id="rId6"/>
              </a:rPr>
              <a:t>: Whole process starts w/ a benefits check</a:t>
            </a:r>
            <a:r>
              <a:rPr lang="en-US" dirty="0">
                <a:ea typeface="+mn-lt"/>
                <a:cs typeface="+mn-lt"/>
              </a:rPr>
              <a:t> </a:t>
            </a:r>
          </a:p>
          <a:p>
            <a:r>
              <a:rPr lang="en-US" dirty="0" err="1" smtClean="0">
                <a:ea typeface="+mn-lt"/>
                <a:cs typeface="+mn-lt"/>
                <a:hlinkClick r:id="rId7"/>
              </a:rPr>
              <a:t>TalkToMeTechnologies</a:t>
            </a:r>
            <a:r>
              <a:rPr lang="en-US" dirty="0">
                <a:ea typeface="+mn-lt"/>
                <a:cs typeface="+mn-lt"/>
              </a:rPr>
              <a:t> </a:t>
            </a:r>
            <a:endParaRPr lang="en-US" dirty="0">
              <a:ea typeface="+mn-lt"/>
              <a:cs typeface="+mn-lt"/>
              <a:hlinkClick r:id="rId7"/>
            </a:endParaRPr>
          </a:p>
          <a:p>
            <a:r>
              <a:rPr lang="en-US" dirty="0" err="1">
                <a:ea typeface="+mn-lt"/>
                <a:cs typeface="+mn-lt"/>
                <a:hlinkClick r:id="rId8"/>
              </a:rPr>
              <a:t>Lincare</a:t>
            </a:r>
            <a:r>
              <a:rPr lang="en-US" dirty="0">
                <a:ea typeface="+mn-lt"/>
                <a:cs typeface="+mn-lt"/>
                <a:hlinkClick r:id="rId8"/>
              </a:rPr>
              <a:t> AAC</a:t>
            </a:r>
            <a:r>
              <a:rPr lang="en-US" dirty="0">
                <a:ea typeface="+mn-lt"/>
                <a:cs typeface="+mn-lt"/>
              </a:rPr>
              <a:t>  </a:t>
            </a:r>
          </a:p>
        </p:txBody>
      </p:sp>
    </p:spTree>
    <p:extLst>
      <p:ext uri="{BB962C8B-B14F-4D97-AF65-F5344CB8AC3E}">
        <p14:creationId xmlns:p14="http://schemas.microsoft.com/office/powerpoint/2010/main" val="6598086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FA7E20-F2D4-5D36-75FB-075032CCE21C}"/>
              </a:ext>
            </a:extLst>
          </p:cNvPr>
          <p:cNvSpPr txBox="1"/>
          <p:nvPr/>
        </p:nvSpPr>
        <p:spPr>
          <a:xfrm>
            <a:off x="1291166" y="740833"/>
            <a:ext cx="93980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Laurel: </a:t>
            </a:r>
            <a:r>
              <a:rPr lang="en-US" sz="2800" dirty="0">
                <a:hlinkClick r:id="rId4"/>
              </a:rPr>
              <a:t>lmdrvb@umsystem.edu</a:t>
            </a:r>
            <a:r>
              <a:rPr lang="en-US" sz="2800" dirty="0"/>
              <a:t> </a:t>
            </a:r>
            <a:endParaRPr lang="en-US" sz="2800" dirty="0">
              <a:ea typeface="Calibri"/>
              <a:cs typeface="Calibri"/>
            </a:endParaRPr>
          </a:p>
          <a:p>
            <a:r>
              <a:rPr lang="en-US" sz="2800" dirty="0">
                <a:ea typeface="Calibri"/>
                <a:cs typeface="Calibri"/>
              </a:rPr>
              <a:t>Jessie: </a:t>
            </a:r>
            <a:r>
              <a:rPr lang="en-US" sz="2800" dirty="0">
                <a:ea typeface="Calibri"/>
                <a:cs typeface="Calibri"/>
                <a:hlinkClick r:id="rId5"/>
              </a:rPr>
              <a:t>NicolaescuJ@umsystem.edu</a:t>
            </a:r>
            <a:endParaRPr lang="en-US" sz="2800" dirty="0">
              <a:ea typeface="Calibri"/>
              <a:cs typeface="Calibri"/>
            </a:endParaRPr>
          </a:p>
          <a:p>
            <a:r>
              <a:rPr lang="en-US" sz="2800" dirty="0">
                <a:ea typeface="Calibri"/>
                <a:cs typeface="Calibri"/>
              </a:rPr>
              <a:t> </a:t>
            </a:r>
          </a:p>
        </p:txBody>
      </p:sp>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769689" y="2442448"/>
            <a:ext cx="10531522" cy="2387600"/>
          </a:xfrm>
        </p:spPr>
        <p:txBody>
          <a:bodyPr/>
          <a:lstStyle/>
          <a:p>
            <a:r>
              <a:rPr lang="en-US">
                <a:ea typeface="Calibri Light"/>
                <a:cs typeface="Calibri Light"/>
              </a:rPr>
              <a:t>Questions?</a:t>
            </a:r>
          </a:p>
        </p:txBody>
      </p:sp>
    </p:spTree>
    <p:extLst>
      <p:ext uri="{BB962C8B-B14F-4D97-AF65-F5344CB8AC3E}">
        <p14:creationId xmlns:p14="http://schemas.microsoft.com/office/powerpoint/2010/main" val="3935360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2157211" y="2442448"/>
            <a:ext cx="9144000" cy="2387600"/>
          </a:xfrm>
        </p:spPr>
        <p:txBody>
          <a:bodyPr/>
          <a:lstStyle/>
          <a:p>
            <a:r>
              <a:rPr lang="en-US">
                <a:cs typeface="Calibri Light"/>
              </a:rPr>
              <a:t>Definitions</a:t>
            </a:r>
            <a:endParaRPr lang="en-US"/>
          </a:p>
        </p:txBody>
      </p:sp>
    </p:spTree>
    <p:extLst>
      <p:ext uri="{BB962C8B-B14F-4D97-AF65-F5344CB8AC3E}">
        <p14:creationId xmlns:p14="http://schemas.microsoft.com/office/powerpoint/2010/main" val="783431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E4FA-59D5-AB04-33D0-8810D6D50BCA}"/>
              </a:ext>
            </a:extLst>
          </p:cNvPr>
          <p:cNvSpPr>
            <a:spLocks noGrp="1"/>
          </p:cNvSpPr>
          <p:nvPr>
            <p:ph type="title"/>
          </p:nvPr>
        </p:nvSpPr>
        <p:spPr>
          <a:xfrm>
            <a:off x="838200" y="204139"/>
            <a:ext cx="10515600" cy="1325563"/>
          </a:xfrm>
        </p:spPr>
        <p:txBody>
          <a:bodyPr/>
          <a:lstStyle/>
          <a:p>
            <a:r>
              <a:rPr lang="en-US">
                <a:solidFill>
                  <a:schemeClr val="bg1"/>
                </a:solidFill>
                <a:cs typeface="Calibri Light"/>
              </a:rPr>
              <a:t>AAC Definition </a:t>
            </a:r>
            <a:endParaRPr lang="en-US">
              <a:solidFill>
                <a:schemeClr val="bg1"/>
              </a:solidFill>
            </a:endParaRPr>
          </a:p>
        </p:txBody>
      </p:sp>
      <p:sp>
        <p:nvSpPr>
          <p:cNvPr id="3" name="Content Placeholder 2">
            <a:extLst>
              <a:ext uri="{FF2B5EF4-FFF2-40B4-BE49-F238E27FC236}">
                <a16:creationId xmlns:a16="http://schemas.microsoft.com/office/drawing/2014/main" id="{09B9EB89-B72E-60FB-1ADB-DEA3E62F817A}"/>
              </a:ext>
            </a:extLst>
          </p:cNvPr>
          <p:cNvSpPr>
            <a:spLocks noGrp="1"/>
          </p:cNvSpPr>
          <p:nvPr>
            <p:ph idx="1"/>
          </p:nvPr>
        </p:nvSpPr>
        <p:spPr/>
        <p:txBody>
          <a:bodyPr vert="horz" lIns="91440" tIns="45720" rIns="91440" bIns="45720" rtlCol="0" anchor="t">
            <a:normAutofit/>
          </a:bodyPr>
          <a:lstStyle/>
          <a:p>
            <a:r>
              <a:rPr lang="en-US" dirty="0">
                <a:cs typeface="Calibri"/>
              </a:rPr>
              <a:t>AAC – alternative and augmentative communication </a:t>
            </a:r>
          </a:p>
          <a:p>
            <a:pPr lvl="1"/>
            <a:r>
              <a:rPr lang="en-US" sz="2800" dirty="0">
                <a:cs typeface="Calibri"/>
              </a:rPr>
              <a:t>Umbrella term for a large variety of alternative means of communication for individuals who can’t effectively use verbal communication </a:t>
            </a:r>
          </a:p>
          <a:p>
            <a:pPr lvl="1"/>
            <a:r>
              <a:rPr lang="en-US" sz="2800" dirty="0">
                <a:cs typeface="Calibri"/>
              </a:rPr>
              <a:t>Unable to verbally communicate or verbally communicate unintelligibly</a:t>
            </a:r>
          </a:p>
          <a:p>
            <a:pPr lvl="2"/>
            <a:r>
              <a:rPr lang="en-US" sz="2800" dirty="0">
                <a:cs typeface="Calibri"/>
              </a:rPr>
              <a:t> Diagnoses - can be congenital or acquired, including but not limited to Autism, TBI, Cerebral Palsy, genetic syndromes, intellectual disability, stroke, hearing impairment;  speech disorders including  apraxia, dysarthria, aphasia</a:t>
            </a:r>
          </a:p>
        </p:txBody>
      </p:sp>
    </p:spTree>
    <p:extLst>
      <p:ext uri="{BB962C8B-B14F-4D97-AF65-F5344CB8AC3E}">
        <p14:creationId xmlns:p14="http://schemas.microsoft.com/office/powerpoint/2010/main" val="652542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C0F07-7C0D-27FC-22E2-B3AB0EFB30F8}"/>
              </a:ext>
            </a:extLst>
          </p:cNvPr>
          <p:cNvSpPr>
            <a:spLocks noGrp="1"/>
          </p:cNvSpPr>
          <p:nvPr>
            <p:ph type="title"/>
          </p:nvPr>
        </p:nvSpPr>
        <p:spPr>
          <a:xfrm>
            <a:off x="838200" y="204139"/>
            <a:ext cx="10515600" cy="1325563"/>
          </a:xfrm>
        </p:spPr>
        <p:txBody>
          <a:bodyPr/>
          <a:lstStyle/>
          <a:p>
            <a:r>
              <a:rPr lang="en-US" dirty="0" smtClean="0">
                <a:solidFill>
                  <a:schemeClr val="bg1"/>
                </a:solidFill>
                <a:cs typeface="Calibri Light"/>
              </a:rPr>
              <a:t>Definitions-</a:t>
            </a:r>
            <a:endParaRPr lang="en-US" dirty="0">
              <a:solidFill>
                <a:schemeClr val="bg1"/>
              </a:solidFill>
              <a:cs typeface="Calibri Light"/>
            </a:endParaRPr>
          </a:p>
        </p:txBody>
      </p:sp>
      <p:sp>
        <p:nvSpPr>
          <p:cNvPr id="3" name="Content Placeholder 2">
            <a:extLst>
              <a:ext uri="{FF2B5EF4-FFF2-40B4-BE49-F238E27FC236}">
                <a16:creationId xmlns:a16="http://schemas.microsoft.com/office/drawing/2014/main" id="{79DEFEEF-7B4B-ACF6-CFFF-F0B4E4F52239}"/>
              </a:ext>
            </a:extLst>
          </p:cNvPr>
          <p:cNvSpPr>
            <a:spLocks noGrp="1"/>
          </p:cNvSpPr>
          <p:nvPr>
            <p:ph idx="1"/>
          </p:nvPr>
        </p:nvSpPr>
        <p:spPr>
          <a:xfrm>
            <a:off x="498764" y="1529702"/>
            <a:ext cx="11499272" cy="5124159"/>
          </a:xfrm>
        </p:spPr>
        <p:txBody>
          <a:bodyPr vert="horz" lIns="91440" tIns="45720" rIns="91440" bIns="45720" rtlCol="0" anchor="t">
            <a:normAutofit fontScale="62500" lnSpcReduction="20000"/>
          </a:bodyPr>
          <a:lstStyle/>
          <a:p>
            <a:r>
              <a:rPr lang="en-US" sz="3600" dirty="0">
                <a:cs typeface="Calibri"/>
              </a:rPr>
              <a:t>Unaided communication – uses no equipment </a:t>
            </a:r>
          </a:p>
          <a:p>
            <a:pPr lvl="1"/>
            <a:r>
              <a:rPr lang="en-US" sz="3600" dirty="0">
                <a:cs typeface="Calibri"/>
              </a:rPr>
              <a:t>Nonverbal means of natural communication </a:t>
            </a:r>
          </a:p>
          <a:p>
            <a:pPr lvl="1"/>
            <a:r>
              <a:rPr lang="en-US" sz="3600" dirty="0">
                <a:cs typeface="Calibri"/>
              </a:rPr>
              <a:t>Sign language (ASL or signed </a:t>
            </a:r>
            <a:r>
              <a:rPr lang="en-US" sz="5100" dirty="0">
                <a:cs typeface="Calibri"/>
              </a:rPr>
              <a:t>English</a:t>
            </a:r>
            <a:r>
              <a:rPr lang="en-US" sz="3600" dirty="0">
                <a:cs typeface="Calibri"/>
              </a:rPr>
              <a:t>), gestures, body language, pointing, blinking, facial expressions</a:t>
            </a:r>
          </a:p>
          <a:p>
            <a:pPr lvl="1"/>
            <a:endParaRPr lang="en-US" dirty="0">
              <a:ea typeface="+mn-lt"/>
              <a:cs typeface="+mn-lt"/>
            </a:endParaRPr>
          </a:p>
          <a:p>
            <a:r>
              <a:rPr lang="en-US" sz="3300" dirty="0">
                <a:cs typeface="Calibri"/>
              </a:rPr>
              <a:t>Aided communication – uses some type of equipment/external support </a:t>
            </a:r>
          </a:p>
          <a:p>
            <a:pPr lvl="2"/>
            <a:r>
              <a:rPr lang="en-US" sz="3600" dirty="0">
                <a:cs typeface="Calibri"/>
              </a:rPr>
              <a:t>Light tech </a:t>
            </a:r>
          </a:p>
          <a:p>
            <a:pPr lvl="3"/>
            <a:r>
              <a:rPr lang="en-US" sz="3600" dirty="0">
                <a:cs typeface="Calibri"/>
              </a:rPr>
              <a:t>Writing </a:t>
            </a:r>
          </a:p>
          <a:p>
            <a:pPr lvl="3"/>
            <a:r>
              <a:rPr lang="en-US" sz="3600" dirty="0">
                <a:cs typeface="Calibri"/>
              </a:rPr>
              <a:t>Pictures</a:t>
            </a:r>
          </a:p>
          <a:p>
            <a:pPr lvl="3"/>
            <a:r>
              <a:rPr lang="en-US" sz="3600" dirty="0">
                <a:cs typeface="Calibri"/>
              </a:rPr>
              <a:t>Picture exchange communication system - PECS </a:t>
            </a:r>
          </a:p>
          <a:p>
            <a:pPr lvl="3"/>
            <a:r>
              <a:rPr lang="en-US" sz="3600" dirty="0">
                <a:cs typeface="Calibri"/>
              </a:rPr>
              <a:t>Communication board</a:t>
            </a:r>
          </a:p>
          <a:p>
            <a:pPr lvl="3"/>
            <a:r>
              <a:rPr lang="en-US" sz="3600" dirty="0">
                <a:cs typeface="Calibri"/>
              </a:rPr>
              <a:t>Light tech verbal output - Big Mac, Little Mac, Tech Talk </a:t>
            </a:r>
          </a:p>
          <a:p>
            <a:pPr lvl="2"/>
            <a:r>
              <a:rPr lang="en-US" sz="3600" dirty="0">
                <a:cs typeface="Calibri"/>
              </a:rPr>
              <a:t>High tech </a:t>
            </a:r>
          </a:p>
          <a:p>
            <a:pPr lvl="3"/>
            <a:r>
              <a:rPr lang="en-US" sz="3600" dirty="0">
                <a:cs typeface="Calibri"/>
              </a:rPr>
              <a:t>Device that produces digitized speech: speech generating device (SGD) or Augmentative Communication Device (ACD) </a:t>
            </a:r>
          </a:p>
          <a:p>
            <a:pPr lvl="3"/>
            <a:r>
              <a:rPr lang="en-US" sz="3600" dirty="0">
                <a:cs typeface="Calibri"/>
              </a:rPr>
              <a:t>Static or dynamic displays </a:t>
            </a:r>
          </a:p>
          <a:p>
            <a:endParaRPr lang="en-US" dirty="0">
              <a:cs typeface="Calibri"/>
            </a:endParaRPr>
          </a:p>
        </p:txBody>
      </p:sp>
    </p:spTree>
    <p:extLst>
      <p:ext uri="{BB962C8B-B14F-4D97-AF65-F5344CB8AC3E}">
        <p14:creationId xmlns:p14="http://schemas.microsoft.com/office/powerpoint/2010/main" val="1586281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2157211" y="2442448"/>
            <a:ext cx="9144000" cy="2387600"/>
          </a:xfrm>
        </p:spPr>
        <p:txBody>
          <a:bodyPr/>
          <a:lstStyle/>
          <a:p>
            <a:r>
              <a:rPr lang="en-US">
                <a:cs typeface="Calibri Light"/>
              </a:rPr>
              <a:t>Light to High AAC</a:t>
            </a:r>
            <a:endParaRPr lang="en-US"/>
          </a:p>
        </p:txBody>
      </p:sp>
    </p:spTree>
    <p:extLst>
      <p:ext uri="{BB962C8B-B14F-4D97-AF65-F5344CB8AC3E}">
        <p14:creationId xmlns:p14="http://schemas.microsoft.com/office/powerpoint/2010/main" val="4292965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8CFA4329F8DB41949E0D773619DF70" ma:contentTypeVersion="4" ma:contentTypeDescription="Create a new document." ma:contentTypeScope="" ma:versionID="d62b3a802b24cc5016bc8bfd3f03c45a">
  <xsd:schema xmlns:xsd="http://www.w3.org/2001/XMLSchema" xmlns:xs="http://www.w3.org/2001/XMLSchema" xmlns:p="http://schemas.microsoft.com/office/2006/metadata/properties" xmlns:ns2="018a42d9-001c-4ba3-8f90-cb1ee04e7856" targetNamespace="http://schemas.microsoft.com/office/2006/metadata/properties" ma:root="true" ma:fieldsID="3b6ad70ccfb627bad307f56be637f5da" ns2:_="">
    <xsd:import namespace="018a42d9-001c-4ba3-8f90-cb1ee04e785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a42d9-001c-4ba3-8f90-cb1ee04e7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ABC911-CE29-4607-83C9-E7256F3045C4}">
  <ds:schemaRefs>
    <ds:schemaRef ds:uri="018a42d9-001c-4ba3-8f90-cb1ee04e78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265C66-167F-4300-B870-D5E5157BF541}">
  <ds:schemaRefs>
    <ds:schemaRef ds:uri="http://schemas.microsoft.com/sharepoint/v3/contenttype/forms"/>
  </ds:schemaRefs>
</ds:datastoreItem>
</file>

<file path=customXml/itemProps3.xml><?xml version="1.0" encoding="utf-8"?>
<ds:datastoreItem xmlns:ds="http://schemas.openxmlformats.org/officeDocument/2006/customXml" ds:itemID="{D39D0856-42EE-4237-AFFA-534C103AEDC9}">
  <ds:schemaRefs>
    <ds:schemaRef ds:uri="http://purl.org/dc/elements/1.1/"/>
    <ds:schemaRef ds:uri="018a42d9-001c-4ba3-8f90-cb1ee04e7856"/>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52</TotalTime>
  <Words>3485</Words>
  <Application>Microsoft Office PowerPoint</Application>
  <PresentationFormat>Widescreen</PresentationFormat>
  <Paragraphs>504</Paragraphs>
  <Slides>53</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Arial,Sans-Serif</vt:lpstr>
      <vt:lpstr>Calibri</vt:lpstr>
      <vt:lpstr>Calibri Light</vt:lpstr>
      <vt:lpstr>Calisto MT</vt:lpstr>
      <vt:lpstr>Courier New</vt:lpstr>
      <vt:lpstr>Wingdings</vt:lpstr>
      <vt:lpstr>office theme</vt:lpstr>
      <vt:lpstr>Multidisciplinary approach to AAC evaluations</vt:lpstr>
      <vt:lpstr>Introduction and Disclosures</vt:lpstr>
      <vt:lpstr>Presenter Disclosures</vt:lpstr>
      <vt:lpstr>Learner Outcomes</vt:lpstr>
      <vt:lpstr>Content today</vt:lpstr>
      <vt:lpstr>Definitions</vt:lpstr>
      <vt:lpstr>AAC Definition </vt:lpstr>
      <vt:lpstr>Definitions-</vt:lpstr>
      <vt:lpstr>Light to High AAC</vt:lpstr>
      <vt:lpstr>Light Tech AAC Devices </vt:lpstr>
      <vt:lpstr>Light Tech-Tactile symbol Communication board </vt:lpstr>
      <vt:lpstr>Other helpful resource: Every Move Counts</vt:lpstr>
      <vt:lpstr>Light TechPros and Cons</vt:lpstr>
      <vt:lpstr>Mid Tech AAC Devices </vt:lpstr>
      <vt:lpstr>Mid Tech AAC Devices - </vt:lpstr>
      <vt:lpstr>Mid Tech Pros and Cons</vt:lpstr>
      <vt:lpstr>High Tech AAC Pros and Cons</vt:lpstr>
      <vt:lpstr>High Tech Companies</vt:lpstr>
      <vt:lpstr>What's the difference?</vt:lpstr>
      <vt:lpstr>Vision Considerations </vt:lpstr>
      <vt:lpstr>Motor Considerations</vt:lpstr>
      <vt:lpstr>Direct Access- Touch </vt:lpstr>
      <vt:lpstr>Direct Access- Device Examples</vt:lpstr>
      <vt:lpstr>Direct Access- Eye gaze </vt:lpstr>
      <vt:lpstr>Direct Access- Device Examples-</vt:lpstr>
      <vt:lpstr>High Tech-Indirect Access </vt:lpstr>
      <vt:lpstr>Switch Adaptive Toys</vt:lpstr>
      <vt:lpstr>Mounting </vt:lpstr>
      <vt:lpstr>Language Navigation Styles</vt:lpstr>
      <vt:lpstr>Linguistic Basic Navigation</vt:lpstr>
      <vt:lpstr>Operational Based</vt:lpstr>
      <vt:lpstr>Environmentally Based Navigation</vt:lpstr>
      <vt:lpstr>Pragmatic Based Navigation</vt:lpstr>
      <vt:lpstr>Insurance</vt:lpstr>
      <vt:lpstr>Insurance-</vt:lpstr>
      <vt:lpstr>Other funding sources</vt:lpstr>
      <vt:lpstr>Eval Process</vt:lpstr>
      <vt:lpstr>Meet Calvin</vt:lpstr>
      <vt:lpstr>Before the Eval</vt:lpstr>
      <vt:lpstr>Motivators!</vt:lpstr>
      <vt:lpstr>During the Eval</vt:lpstr>
      <vt:lpstr>Calvin's Eval</vt:lpstr>
      <vt:lpstr>Calvin's Eval-Expressive Language</vt:lpstr>
      <vt:lpstr>Calvin's Eval-Receptive Language</vt:lpstr>
      <vt:lpstr>Calvin's Eval-What we tried</vt:lpstr>
      <vt:lpstr>After the Eval</vt:lpstr>
      <vt:lpstr>Calvin's Decision</vt:lpstr>
      <vt:lpstr>Report Writing</vt:lpstr>
      <vt:lpstr>Trial of devices</vt:lpstr>
      <vt:lpstr>Goals</vt:lpstr>
      <vt:lpstr>When to refer to an AAC site</vt:lpstr>
      <vt:lpstr>Report Templates and assistance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AAC A Multidisciplinary Approach to AAC Evaluations</dc:title>
  <dc:creator>User</dc:creator>
  <cp:lastModifiedBy>Eileen Belton</cp:lastModifiedBy>
  <cp:revision>9</cp:revision>
  <cp:lastPrinted>2023-06-22T21:48:18Z</cp:lastPrinted>
  <dcterms:created xsi:type="dcterms:W3CDTF">2013-07-15T20:26:40Z</dcterms:created>
  <dcterms:modified xsi:type="dcterms:W3CDTF">2024-03-20T16:06:58Z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0x010100F38CFA4329F8DB41949E0D773619DF70</vt:lpwstr>
  </property>
</Properties>
</file>