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97c046846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97c046846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97c046846_0_5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d97c046846_0_5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97c046846_0_5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97c046846_0_5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97c046846_0_5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97c046846_0_5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97c046846_0_5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97c046846_0_5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97c046846_0_5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97c046846_0_5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97c046846_0_5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97c046846_0_5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97c046846_0_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d97c046846_0_4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d97c046846_0_4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d97c046846_0_4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97c046846_0_4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97c046846_0_4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97c046846_0_4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97c046846_0_4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d97c046846_0_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d97c046846_0_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97c046846_0_4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97c046846_0_4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97c046846_0_4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97c046846_0_4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97c046846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97c046846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90775"/>
            <a:ext cx="8520600" cy="355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533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533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4533">
                <a:solidFill>
                  <a:schemeClr val="lt1"/>
                </a:solidFill>
              </a:rPr>
              <a:t>Top 10 Accessibility Mistakes in Documents and Presentations (and How to Fix</a:t>
            </a:r>
            <a:endParaRPr sz="4533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4533">
                <a:solidFill>
                  <a:schemeClr val="lt1"/>
                </a:solidFill>
              </a:rPr>
              <a:t>Them)</a:t>
            </a:r>
            <a:endParaRPr sz="4533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78725" y="36922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FF"/>
                </a:solidFill>
                <a:highlight>
                  <a:schemeClr val="dk1"/>
                </a:highlight>
              </a:rPr>
              <a:t>Susie Drake, EdD, TVI/COMS </a:t>
            </a:r>
            <a:endParaRPr>
              <a:solidFill>
                <a:srgbClr val="FF00FF"/>
              </a:solidFill>
              <a:highlight>
                <a:schemeClr val="dk1"/>
              </a:highlight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030025" y="1539625"/>
            <a:ext cx="6569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#6: Incorrect Reading Order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lt1"/>
                </a:solidFill>
              </a:rPr>
              <a:t>Dont: Disorganized layout</a:t>
            </a:r>
            <a:endParaRPr sz="2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Do: Logical reading flow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#7: Overly Dense Content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solidFill>
                  <a:schemeClr val="lt1"/>
                </a:solidFill>
              </a:rPr>
              <a:t>Dont: Large blocks of text</a:t>
            </a:r>
            <a:endParaRPr sz="2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Do: Clear, chunked information</a:t>
            </a:r>
            <a:endParaRPr sz="2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#8: Non-Descriptive Links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lt1"/>
                </a:solidFill>
              </a:rPr>
              <a:t>Dont:  “Click here”</a:t>
            </a:r>
            <a:endParaRPr sz="2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Do:  Meaningful link text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#9: Images of Text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solidFill>
                  <a:schemeClr val="lt1"/>
                </a:solidFill>
              </a:rPr>
              <a:t>Dont:  Screenshots of documents or emails</a:t>
            </a:r>
            <a:endParaRPr sz="2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Do:  Use real text</a:t>
            </a:r>
            <a:endParaRPr sz="2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#10: Not Using Accessibility Tools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Dont: Skipping built-in checkers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lt1"/>
                </a:solidFill>
              </a:rPr>
              <a:t>Do: Use accessibility checker</a:t>
            </a:r>
            <a:endParaRPr sz="2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Accessibility in Email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0" name="Google Shape;14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Common issues:</a:t>
            </a:r>
            <a:endParaRPr>
              <a:solidFill>
                <a:schemeClr val="lt1"/>
              </a:solidFill>
            </a:endParaRPr>
          </a:p>
          <a:p>
            <a:pPr marL="457200" lvl="0" indent="-29845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Pasted images of text</a:t>
            </a:r>
            <a:endParaRPr>
              <a:solidFill>
                <a:schemeClr val="lt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No structure</a:t>
            </a:r>
            <a:endParaRPr>
              <a:solidFill>
                <a:schemeClr val="lt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Poor contrast</a:t>
            </a:r>
            <a:endParaRPr>
              <a:solidFill>
                <a:schemeClr val="lt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“Click here” links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2670600" y="1494050"/>
            <a:ext cx="3802800" cy="191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5500">
                <a:solidFill>
                  <a:schemeClr val="lt1"/>
                </a:solidFill>
              </a:rPr>
              <a:t>Questions?</a:t>
            </a:r>
            <a:endParaRPr sz="5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20">
                <a:solidFill>
                  <a:schemeClr val="lt1"/>
                </a:solidFill>
              </a:rPr>
              <a:t>Why This Matters </a:t>
            </a:r>
            <a:endParaRPr sz="3420">
              <a:solidFill>
                <a:schemeClr val="lt1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lt1"/>
                </a:solidFill>
              </a:rPr>
              <a:t>Accessibility impacts:</a:t>
            </a:r>
            <a:endParaRPr sz="2400">
              <a:solidFill>
                <a:schemeClr val="lt1"/>
              </a:solidFill>
            </a:endParaRP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</a:pPr>
            <a:r>
              <a:rPr lang="en" sz="2400">
                <a:solidFill>
                  <a:schemeClr val="lt1"/>
                </a:solidFill>
              </a:rPr>
              <a:t>Parents and families</a:t>
            </a:r>
            <a:endParaRPr sz="2400">
              <a:solidFill>
                <a:schemeClr val="lt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</a:pPr>
            <a:r>
              <a:rPr lang="en" sz="2400">
                <a:solidFill>
                  <a:schemeClr val="lt1"/>
                </a:solidFill>
              </a:rPr>
              <a:t>Colleagues and agencies</a:t>
            </a:r>
            <a:endParaRPr sz="2400">
              <a:solidFill>
                <a:schemeClr val="lt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</a:pPr>
            <a:r>
              <a:rPr lang="en" sz="2400">
                <a:solidFill>
                  <a:schemeClr val="lt1"/>
                </a:solidFill>
              </a:rPr>
              <a:t>Individuals using assistive technology</a:t>
            </a:r>
            <a:endParaRPr sz="2400">
              <a:solidFill>
                <a:schemeClr val="lt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</a:pPr>
            <a:r>
              <a:rPr lang="en" sz="2400">
                <a:solidFill>
                  <a:schemeClr val="lt1"/>
                </a:solidFill>
              </a:rPr>
              <a:t>Legal compliance (ADA, Section 504)</a:t>
            </a:r>
            <a:endParaRPr sz="2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720">
                <a:solidFill>
                  <a:schemeClr val="lt1"/>
                </a:solidFill>
              </a:rPr>
              <a:t>Real-World Impact</a:t>
            </a:r>
            <a:endParaRPr sz="3720">
              <a:solidFill>
                <a:schemeClr val="lt1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chemeClr val="lt1"/>
                </a:solidFill>
              </a:rPr>
              <a:t>Inaccessible documents can:</a:t>
            </a:r>
            <a:endParaRPr sz="2600">
              <a:solidFill>
                <a:schemeClr val="lt1"/>
              </a:solidFill>
            </a:endParaRPr>
          </a:p>
          <a:p>
            <a:pPr marL="457200" lvl="0" indent="-34925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" sz="2600">
                <a:solidFill>
                  <a:schemeClr val="lt1"/>
                </a:solidFill>
              </a:rPr>
              <a:t>Delay services</a:t>
            </a:r>
            <a:endParaRPr sz="2600">
              <a:solidFill>
                <a:schemeClr val="lt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" sz="2600">
                <a:solidFill>
                  <a:schemeClr val="lt1"/>
                </a:solidFill>
              </a:rPr>
              <a:t>Create confusion or miscommunication</a:t>
            </a:r>
            <a:endParaRPr sz="2600">
              <a:solidFill>
                <a:schemeClr val="lt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" sz="2600">
                <a:solidFill>
                  <a:schemeClr val="lt1"/>
                </a:solidFill>
              </a:rPr>
              <a:t>Exclude stakeholders</a:t>
            </a:r>
            <a:endParaRPr sz="2600">
              <a:solidFill>
                <a:schemeClr val="lt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" sz="2600">
                <a:solidFill>
                  <a:schemeClr val="lt1"/>
                </a:solidFill>
              </a:rPr>
              <a:t>Increase legal risk</a:t>
            </a:r>
            <a:endParaRPr sz="26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120">
                <a:solidFill>
                  <a:schemeClr val="lt1"/>
                </a:solidFill>
              </a:rPr>
              <a:t>Big Idea </a:t>
            </a:r>
            <a:endParaRPr sz="3120">
              <a:solidFill>
                <a:schemeClr val="lt1"/>
              </a:solidFill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lt1"/>
                </a:solidFill>
              </a:rPr>
              <a:t>Most accessibility issues are: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lt1"/>
                </a:solidFill>
              </a:rPr>
              <a:t> Not technical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lt1"/>
                </a:solidFill>
              </a:rPr>
              <a:t>Not intentional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0">
                <a:solidFill>
                  <a:schemeClr val="lt1"/>
                </a:solidFill>
              </a:rPr>
              <a:t>Easily preventable</a:t>
            </a:r>
            <a:endParaRPr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#1: No Document Structure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Mistake #1: No Document Structure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solidFill>
                  <a:schemeClr val="lt1"/>
                </a:solidFill>
              </a:rPr>
              <a:t>Dont: Bold text instead of headings</a:t>
            </a:r>
            <a:endParaRPr sz="2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Do: Use built-in heading styles</a:t>
            </a:r>
            <a:endParaRPr sz="2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#2: Missing or Ineffective Alt Text</a:t>
            </a:r>
            <a:r>
              <a:rPr lang="en"/>
              <a:t>sing or Ineffective Alt Text</a:t>
            </a:r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lt1"/>
                </a:solidFill>
              </a:rPr>
              <a:t>Dont: Images without meaning</a:t>
            </a:r>
            <a:endParaRPr sz="24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Do: Describe purpose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#3: Poor Color Contrast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>
                <a:solidFill>
                  <a:schemeClr val="lt1"/>
                </a:solidFill>
              </a:rPr>
              <a:t>Dont: Light or low-contrast text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lt1"/>
                </a:solidFill>
              </a:rPr>
              <a:t>Do: High contrast</a:t>
            </a:r>
            <a:endParaRPr sz="2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#4: Using Color Alone for Meaning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lt1"/>
                </a:solidFill>
              </a:rPr>
              <a:t>Dont: “Items in red require action”</a:t>
            </a: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0">
                <a:solidFill>
                  <a:schemeClr val="lt1"/>
                </a:solidFill>
              </a:rPr>
              <a:t>Do: Add text labels or indicators</a:t>
            </a:r>
            <a:endParaRPr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Mistake #5: Complex Tables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solidFill>
                  <a:schemeClr val="lt1"/>
                </a:solidFill>
              </a:rPr>
              <a:t>Dont: Merged cells, unclear headers</a:t>
            </a:r>
            <a:endParaRPr sz="23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chemeClr val="lt1"/>
                </a:solidFill>
              </a:rPr>
              <a:t>Do: Simple, labeled tables</a:t>
            </a:r>
            <a:endParaRPr sz="2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On-screen Show (16:9)</PresentationFormat>
  <Paragraphs>60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Simple Light</vt:lpstr>
      <vt:lpstr>  Top 10 Accessibility Mistakes in Documents and Presentations (and How to Fix Them) </vt:lpstr>
      <vt:lpstr>Why This Matters </vt:lpstr>
      <vt:lpstr>Real-World Impact</vt:lpstr>
      <vt:lpstr>Big Idea </vt:lpstr>
      <vt:lpstr>Mistake #1: No Document Structure Mistake #1: No Document Structure</vt:lpstr>
      <vt:lpstr>Mistake #2: Missing or Ineffective Alt Textsing or Ineffective Alt Text</vt:lpstr>
      <vt:lpstr>Mistake #3: Poor Color Contrast</vt:lpstr>
      <vt:lpstr>Mistake #4: Using Color Alone for Meaning</vt:lpstr>
      <vt:lpstr>Mistake #5: Complex Tables</vt:lpstr>
      <vt:lpstr>Mistake #6: Incorrect Reading Order</vt:lpstr>
      <vt:lpstr>Mistake #7: Overly Dense Content</vt:lpstr>
      <vt:lpstr>Mistake #8: Non-Descriptive Links</vt:lpstr>
      <vt:lpstr>Mistake #9: Images of Text</vt:lpstr>
      <vt:lpstr>Mistake #10: Not Using Accessibility Tools</vt:lpstr>
      <vt:lpstr>Accessibility in Email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Accessibility Mistakes in Documents and Presentations (and How to Fix Them)</dc:title>
  <dc:creator>Elaine Houtman</dc:creator>
  <cp:lastModifiedBy>Elaine Houtman</cp:lastModifiedBy>
  <cp:revision>2</cp:revision>
  <dcterms:modified xsi:type="dcterms:W3CDTF">2026-04-28T14:09:26Z</dcterms:modified>
</cp:coreProperties>
</file>