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Handy Casual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Krabuler" panose="020B0604020202020204" charset="0"/>
      <p:regular r:id="rId20"/>
    </p:embeddedFont>
    <p:embeddedFont>
      <p:font typeface="Pompiere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80" autoAdjust="0"/>
    <p:restoredTop sz="93428" autoAdjust="0"/>
  </p:normalViewPr>
  <p:slideViewPr>
    <p:cSldViewPr>
      <p:cViewPr varScale="1">
        <p:scale>
          <a:sx n="41" d="100"/>
          <a:sy n="41" d="100"/>
        </p:scale>
        <p:origin x="652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.svg"/><Relationship Id="rId3" Type="http://schemas.openxmlformats.org/officeDocument/2006/relationships/image" Target="../media/image58.svg"/><Relationship Id="rId7" Type="http://schemas.openxmlformats.org/officeDocument/2006/relationships/image" Target="../media/image4.svg"/><Relationship Id="rId12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11" Type="http://schemas.openxmlformats.org/officeDocument/2006/relationships/image" Target="../media/image10.svg"/><Relationship Id="rId5" Type="http://schemas.openxmlformats.org/officeDocument/2006/relationships/image" Target="../media/image60.svg"/><Relationship Id="rId10" Type="http://schemas.openxmlformats.org/officeDocument/2006/relationships/image" Target="../media/image5.png"/><Relationship Id="rId4" Type="http://schemas.openxmlformats.org/officeDocument/2006/relationships/image" Target="../media/image38.png"/><Relationship Id="rId9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70.svg"/><Relationship Id="rId3" Type="http://schemas.openxmlformats.org/officeDocument/2006/relationships/image" Target="../media/image62.svg"/><Relationship Id="rId7" Type="http://schemas.openxmlformats.org/officeDocument/2006/relationships/image" Target="../media/image64.svg"/><Relationship Id="rId12" Type="http://schemas.openxmlformats.org/officeDocument/2006/relationships/image" Target="../media/image43.png"/><Relationship Id="rId17" Type="http://schemas.openxmlformats.org/officeDocument/2006/relationships/image" Target="../media/image74.svg"/><Relationship Id="rId2" Type="http://schemas.openxmlformats.org/officeDocument/2006/relationships/image" Target="../media/image39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image" Target="../media/image68.svg"/><Relationship Id="rId5" Type="http://schemas.openxmlformats.org/officeDocument/2006/relationships/image" Target="../media/image2.svg"/><Relationship Id="rId15" Type="http://schemas.openxmlformats.org/officeDocument/2006/relationships/image" Target="../media/image72.svg"/><Relationship Id="rId10" Type="http://schemas.openxmlformats.org/officeDocument/2006/relationships/image" Target="../media/image42.png"/><Relationship Id="rId4" Type="http://schemas.openxmlformats.org/officeDocument/2006/relationships/image" Target="../media/image1.png"/><Relationship Id="rId9" Type="http://schemas.openxmlformats.org/officeDocument/2006/relationships/image" Target="../media/image66.sv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mailto:SWilliams@TheSWBrand.Com" TargetMode="External"/><Relationship Id="rId3" Type="http://schemas.openxmlformats.org/officeDocument/2006/relationships/image" Target="../media/image53.svg"/><Relationship Id="rId7" Type="http://schemas.openxmlformats.org/officeDocument/2006/relationships/image" Target="../media/image76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11" Type="http://schemas.openxmlformats.org/officeDocument/2006/relationships/hyperlink" Target="mailto:MissouriMC5@Gmail.Com" TargetMode="External"/><Relationship Id="rId10" Type="http://schemas.openxmlformats.org/officeDocument/2006/relationships/hyperlink" Target="https://www.momc5.com/" TargetMode="External"/><Relationship Id="rId4" Type="http://schemas.openxmlformats.org/officeDocument/2006/relationships/image" Target="../media/image46.png"/><Relationship Id="rId9" Type="http://schemas.openxmlformats.org/officeDocument/2006/relationships/hyperlink" Target="mailto:DavidCarnahan80@Gmail.Com" TargetMode="Externa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svg"/><Relationship Id="rId3" Type="http://schemas.openxmlformats.org/officeDocument/2006/relationships/image" Target="../media/image53.svg"/><Relationship Id="rId7" Type="http://schemas.openxmlformats.org/officeDocument/2006/relationships/image" Target="../media/image78.svg"/><Relationship Id="rId12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47.png"/><Relationship Id="rId5" Type="http://schemas.openxmlformats.org/officeDocument/2006/relationships/image" Target="../media/image24.svg"/><Relationship Id="rId10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.svg"/><Relationship Id="rId3" Type="http://schemas.openxmlformats.org/officeDocument/2006/relationships/image" Target="../media/image12.svg"/><Relationship Id="rId7" Type="http://schemas.openxmlformats.org/officeDocument/2006/relationships/image" Target="../media/image8.png"/><Relationship Id="rId12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4.svg"/><Relationship Id="rId5" Type="http://schemas.openxmlformats.org/officeDocument/2006/relationships/image" Target="../media/image14.svg"/><Relationship Id="rId15" Type="http://schemas.openxmlformats.org/officeDocument/2006/relationships/image" Target="../media/image10.svg"/><Relationship Id="rId9" Type="http://schemas.openxmlformats.org/officeDocument/2006/relationships/image" Target="../media/image2.png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13.png"/><Relationship Id="rId5" Type="http://schemas.openxmlformats.org/officeDocument/2006/relationships/image" Target="../media/image20.svg"/><Relationship Id="rId10" Type="http://schemas.openxmlformats.org/officeDocument/2006/relationships/image" Target="../media/image12.jpeg"/><Relationship Id="rId4" Type="http://schemas.openxmlformats.org/officeDocument/2006/relationships/image" Target="../media/image10.png"/><Relationship Id="rId9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7.svg"/><Relationship Id="rId7" Type="http://schemas.openxmlformats.org/officeDocument/2006/relationships/image" Target="../media/image18.png"/><Relationship Id="rId12" Type="http://schemas.openxmlformats.org/officeDocument/2006/relationships/image" Target="../media/image31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11" Type="http://schemas.openxmlformats.org/officeDocument/2006/relationships/image" Target="../media/image21.png"/><Relationship Id="rId5" Type="http://schemas.openxmlformats.org/officeDocument/2006/relationships/image" Target="../media/image16.jpeg"/><Relationship Id="rId10" Type="http://schemas.openxmlformats.org/officeDocument/2006/relationships/image" Target="../media/image20.jpeg"/><Relationship Id="rId4" Type="http://schemas.openxmlformats.org/officeDocument/2006/relationships/image" Target="../media/image15.jpe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7.svg"/><Relationship Id="rId7" Type="http://schemas.openxmlformats.org/officeDocument/2006/relationships/image" Target="../media/image25.jpeg"/><Relationship Id="rId12" Type="http://schemas.openxmlformats.org/officeDocument/2006/relationships/image" Target="../media/image31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11" Type="http://schemas.openxmlformats.org/officeDocument/2006/relationships/image" Target="../media/image21.png"/><Relationship Id="rId5" Type="http://schemas.openxmlformats.org/officeDocument/2006/relationships/image" Target="../media/image23.jpeg"/><Relationship Id="rId10" Type="http://schemas.openxmlformats.org/officeDocument/2006/relationships/image" Target="../media/image26.jpeg"/><Relationship Id="rId4" Type="http://schemas.openxmlformats.org/officeDocument/2006/relationships/image" Target="../media/image22.jpeg"/><Relationship Id="rId9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43.svg"/><Relationship Id="rId7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svg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2.svg"/><Relationship Id="rId7" Type="http://schemas.openxmlformats.org/officeDocument/2006/relationships/image" Target="../media/image2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46.svg"/><Relationship Id="rId10" Type="http://schemas.openxmlformats.org/officeDocument/2006/relationships/image" Target="../media/image31.jpeg"/><Relationship Id="rId4" Type="http://schemas.openxmlformats.org/officeDocument/2006/relationships/image" Target="../media/image29.png"/><Relationship Id="rId9" Type="http://schemas.openxmlformats.org/officeDocument/2006/relationships/image" Target="../media/image4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google.com/search?client=safari&amp;sca_esv=e5e3f5a07fa25b66&amp;sca_upv=1&amp;rls=en&amp;q=attitudes&amp;si=AKbGX_onJk-q0LQUYzV7-GRhpJ5DTJ2edEQo03sAkVfq4uJngZgngvuoJfl2KfMjgmABSDeP1s1GOG6IaB-WF-m_wMkkzlLEe0GmVetqVj3jNvluEOdgY4g%3D&amp;expnd=1" TargetMode="External"/><Relationship Id="rId5" Type="http://schemas.openxmlformats.org/officeDocument/2006/relationships/image" Target="../media/image51.sv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53.sv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46.svg"/><Relationship Id="rId9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Breaking Barriers</a:t>
            </a:r>
            <a:endParaRPr lang="en-US" dirty="0"/>
          </a:p>
        </p:txBody>
      </p:sp>
      <p:sp>
        <p:nvSpPr>
          <p:cNvPr id="3" name="Freeform 3" descr="Decorative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 descr="Decorative"/>
          <p:cNvSpPr/>
          <p:nvPr/>
        </p:nvSpPr>
        <p:spPr>
          <a:xfrm rot="-860641">
            <a:off x="2665669" y="1714596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 descr="Light bulb with stars"/>
          <p:cNvSpPr/>
          <p:nvPr/>
        </p:nvSpPr>
        <p:spPr>
          <a:xfrm>
            <a:off x="1028700" y="4508551"/>
            <a:ext cx="3713137" cy="4248440"/>
          </a:xfrm>
          <a:custGeom>
            <a:avLst/>
            <a:gdLst/>
            <a:ahLst/>
            <a:cxnLst/>
            <a:rect l="l" t="t" r="r" b="b"/>
            <a:pathLst>
              <a:path w="3713137" h="4248440">
                <a:moveTo>
                  <a:pt x="0" y="0"/>
                </a:moveTo>
                <a:lnTo>
                  <a:pt x="3713137" y="0"/>
                </a:lnTo>
                <a:lnTo>
                  <a:pt x="3713137" y="4248440"/>
                </a:lnTo>
                <a:lnTo>
                  <a:pt x="0" y="4248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286815" y="3201084"/>
            <a:ext cx="7069036" cy="205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5460"/>
              </a:lnSpc>
            </a:pPr>
            <a:r>
              <a:rPr lang="en-US" sz="15616" spc="343">
                <a:solidFill>
                  <a:srgbClr val="0F4BD2"/>
                </a:solidFill>
                <a:latin typeface="Pompiere"/>
              </a:rPr>
              <a:t>Breaking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633199" y="5877591"/>
            <a:ext cx="7489869" cy="227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012"/>
              </a:lnSpc>
            </a:pPr>
            <a:r>
              <a:rPr lang="en-US" sz="17184" spc="189">
                <a:solidFill>
                  <a:srgbClr val="0F4BD2"/>
                </a:solidFill>
                <a:latin typeface="Pompiere"/>
              </a:rPr>
              <a:t>BARRIERS</a:t>
            </a:r>
          </a:p>
        </p:txBody>
      </p:sp>
      <p:sp>
        <p:nvSpPr>
          <p:cNvPr id="8" name="Freeform 8" descr="Decorative"/>
          <p:cNvSpPr/>
          <p:nvPr/>
        </p:nvSpPr>
        <p:spPr>
          <a:xfrm rot="-9379677" flipV="1">
            <a:off x="10632150" y="1571687"/>
            <a:ext cx="3617028" cy="3833073"/>
          </a:xfrm>
          <a:custGeom>
            <a:avLst/>
            <a:gdLst/>
            <a:ahLst/>
            <a:cxnLst/>
            <a:rect l="l" t="t" r="r" b="b"/>
            <a:pathLst>
              <a:path w="3617028" h="3833073">
                <a:moveTo>
                  <a:pt x="0" y="3833073"/>
                </a:moveTo>
                <a:lnTo>
                  <a:pt x="3617027" y="3833073"/>
                </a:lnTo>
                <a:lnTo>
                  <a:pt x="3617027" y="0"/>
                </a:lnTo>
                <a:lnTo>
                  <a:pt x="0" y="0"/>
                </a:lnTo>
                <a:lnTo>
                  <a:pt x="0" y="383307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1891383" y="1019175"/>
            <a:ext cx="5225042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60"/>
              </a:lnSpc>
              <a:spcBef>
                <a:spcPct val="0"/>
              </a:spcBef>
            </a:pPr>
            <a:r>
              <a:rPr lang="en-US" sz="3300">
                <a:solidFill>
                  <a:srgbClr val="0F4BD2"/>
                </a:solidFill>
                <a:latin typeface="Handy Casual"/>
              </a:rPr>
              <a:t>By David Carnahan &amp; Sennora Williams</a:t>
            </a:r>
          </a:p>
        </p:txBody>
      </p:sp>
      <p:sp>
        <p:nvSpPr>
          <p:cNvPr id="9" name="Freeform 9" descr="Decorative"/>
          <p:cNvSpPr/>
          <p:nvPr/>
        </p:nvSpPr>
        <p:spPr>
          <a:xfrm rot="-1399026">
            <a:off x="15284165" y="2839405"/>
            <a:ext cx="1719464" cy="2465181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4" y="0"/>
                </a:lnTo>
                <a:lnTo>
                  <a:pt x="1719464" y="2465180"/>
                </a:lnTo>
                <a:lnTo>
                  <a:pt x="0" y="24651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 descr="Decorative"/>
          <p:cNvSpPr/>
          <p:nvPr/>
        </p:nvSpPr>
        <p:spPr>
          <a:xfrm rot="9493024">
            <a:off x="12672343" y="7409335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0"/>
                </a:lnTo>
                <a:lnTo>
                  <a:pt x="0" y="1583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 descr="Decorative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 this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-4098675" y="0"/>
            <a:ext cx="24720110" cy="10983661"/>
            <a:chOff x="-4098675" y="0"/>
            <a:chExt cx="24720110" cy="10983661"/>
          </a:xfrm>
        </p:grpSpPr>
        <p:sp>
          <p:nvSpPr>
            <p:cNvPr id="2" name="TextBox 2"/>
            <p:cNvSpPr txBox="1"/>
            <p:nvPr/>
          </p:nvSpPr>
          <p:spPr>
            <a:xfrm>
              <a:off x="58452" y="5025225"/>
              <a:ext cx="4199874" cy="639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0F4BD2"/>
                  </a:solidFill>
                  <a:latin typeface="Krabuler"/>
                </a:rPr>
                <a:t>AFFODABILITY</a:t>
              </a:r>
            </a:p>
          </p:txBody>
        </p:sp>
        <p:sp>
          <p:nvSpPr>
            <p:cNvPr id="3" name="Freeform 3" descr="Decorative"/>
            <p:cNvSpPr/>
            <p:nvPr/>
          </p:nvSpPr>
          <p:spPr>
            <a:xfrm>
              <a:off x="4760307" y="1508863"/>
              <a:ext cx="9699658" cy="3103890"/>
            </a:xfrm>
            <a:custGeom>
              <a:avLst/>
              <a:gdLst/>
              <a:ahLst/>
              <a:cxnLst/>
              <a:rect l="l" t="t" r="r" b="b"/>
              <a:pathLst>
                <a:path w="9699658" h="3103890">
                  <a:moveTo>
                    <a:pt x="0" y="0"/>
                  </a:moveTo>
                  <a:lnTo>
                    <a:pt x="9699657" y="0"/>
                  </a:lnTo>
                  <a:lnTo>
                    <a:pt x="9699657" y="3103891"/>
                  </a:lnTo>
                  <a:lnTo>
                    <a:pt x="0" y="3103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 rot="-166726">
              <a:off x="4763096" y="2388342"/>
              <a:ext cx="9288045" cy="13449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919"/>
                </a:lnSpc>
                <a:spcBef>
                  <a:spcPct val="0"/>
                </a:spcBef>
              </a:pPr>
              <a:r>
                <a:rPr lang="en-US" sz="7799" spc="304">
                  <a:solidFill>
                    <a:srgbClr val="FFFFFF"/>
                  </a:solidFill>
                  <a:latin typeface="Krabuler"/>
                </a:rPr>
                <a:t>THINGS TO CONSIDER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4742707" y="5032963"/>
              <a:ext cx="4199874" cy="639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0F4BD2"/>
                  </a:solidFill>
                  <a:latin typeface="Krabuler"/>
                </a:rPr>
                <a:t>ACCESSIBILITY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128076" y="5032963"/>
              <a:ext cx="4199874" cy="639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0F4BD2"/>
                  </a:solidFill>
                  <a:latin typeface="Krabuler"/>
                </a:rPr>
                <a:t>CONFIDENTIALITY</a:t>
              </a:r>
            </a:p>
          </p:txBody>
        </p:sp>
        <p:sp>
          <p:nvSpPr>
            <p:cNvPr id="7" name="Freeform 7" descr="Decorative"/>
            <p:cNvSpPr/>
            <p:nvPr/>
          </p:nvSpPr>
          <p:spPr>
            <a:xfrm>
              <a:off x="9942927" y="3444543"/>
              <a:ext cx="3300065" cy="1524030"/>
            </a:xfrm>
            <a:custGeom>
              <a:avLst/>
              <a:gdLst/>
              <a:ahLst/>
              <a:cxnLst/>
              <a:rect l="l" t="t" r="r" b="b"/>
              <a:pathLst>
                <a:path w="3300065" h="1524030">
                  <a:moveTo>
                    <a:pt x="0" y="0"/>
                  </a:moveTo>
                  <a:lnTo>
                    <a:pt x="3300065" y="0"/>
                  </a:lnTo>
                  <a:lnTo>
                    <a:pt x="3300065" y="1524031"/>
                  </a:lnTo>
                  <a:lnTo>
                    <a:pt x="0" y="1524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 descr="Decorative"/>
            <p:cNvSpPr/>
            <p:nvPr/>
          </p:nvSpPr>
          <p:spPr>
            <a:xfrm rot="-491967">
              <a:off x="3871110" y="539401"/>
              <a:ext cx="2733820" cy="2490261"/>
            </a:xfrm>
            <a:custGeom>
              <a:avLst/>
              <a:gdLst/>
              <a:ahLst/>
              <a:cxnLst/>
              <a:rect l="l" t="t" r="r" b="b"/>
              <a:pathLst>
                <a:path w="2733820" h="2490261">
                  <a:moveTo>
                    <a:pt x="0" y="0"/>
                  </a:moveTo>
                  <a:lnTo>
                    <a:pt x="2733820" y="0"/>
                  </a:lnTo>
                  <a:lnTo>
                    <a:pt x="2733820" y="2490261"/>
                  </a:lnTo>
                  <a:lnTo>
                    <a:pt x="0" y="2490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 descr="Decorative"/>
            <p:cNvSpPr/>
            <p:nvPr/>
          </p:nvSpPr>
          <p:spPr>
            <a:xfrm rot="4706294" flipV="1">
              <a:off x="-104297" y="1286525"/>
              <a:ext cx="3895386" cy="4128059"/>
            </a:xfrm>
            <a:custGeom>
              <a:avLst/>
              <a:gdLst/>
              <a:ahLst/>
              <a:cxnLst/>
              <a:rect l="l" t="t" r="r" b="b"/>
              <a:pathLst>
                <a:path w="3895386" h="4128059">
                  <a:moveTo>
                    <a:pt x="0" y="4128058"/>
                  </a:moveTo>
                  <a:lnTo>
                    <a:pt x="3895387" y="4128058"/>
                  </a:lnTo>
                  <a:lnTo>
                    <a:pt x="3895387" y="0"/>
                  </a:lnTo>
                  <a:lnTo>
                    <a:pt x="0" y="0"/>
                  </a:lnTo>
                  <a:lnTo>
                    <a:pt x="0" y="4128058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 descr="Decorative"/>
            <p:cNvSpPr/>
            <p:nvPr/>
          </p:nvSpPr>
          <p:spPr>
            <a:xfrm rot="-1568932">
              <a:off x="14931472" y="995636"/>
              <a:ext cx="1847477" cy="2648712"/>
            </a:xfrm>
            <a:custGeom>
              <a:avLst/>
              <a:gdLst/>
              <a:ahLst/>
              <a:cxnLst/>
              <a:rect l="l" t="t" r="r" b="b"/>
              <a:pathLst>
                <a:path w="1847477" h="2648712">
                  <a:moveTo>
                    <a:pt x="0" y="0"/>
                  </a:moveTo>
                  <a:lnTo>
                    <a:pt x="1847477" y="0"/>
                  </a:lnTo>
                  <a:lnTo>
                    <a:pt x="1847477" y="2648712"/>
                  </a:lnTo>
                  <a:lnTo>
                    <a:pt x="0" y="2648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 descr="Decorative"/>
            <p:cNvSpPr/>
            <p:nvPr/>
          </p:nvSpPr>
          <p:spPr>
            <a:xfrm>
              <a:off x="10538197" y="0"/>
              <a:ext cx="10083238" cy="1393320"/>
            </a:xfrm>
            <a:custGeom>
              <a:avLst/>
              <a:gdLst/>
              <a:ahLst/>
              <a:cxnLst/>
              <a:rect l="l" t="t" r="r" b="b"/>
              <a:pathLst>
                <a:path w="10083238" h="1393320">
                  <a:moveTo>
                    <a:pt x="0" y="0"/>
                  </a:moveTo>
                  <a:lnTo>
                    <a:pt x="10083238" y="0"/>
                  </a:lnTo>
                  <a:lnTo>
                    <a:pt x="10083238" y="1393320"/>
                  </a:lnTo>
                  <a:lnTo>
                    <a:pt x="0" y="1393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 descr="Decorative"/>
            <p:cNvSpPr/>
            <p:nvPr/>
          </p:nvSpPr>
          <p:spPr>
            <a:xfrm rot="-10800000">
              <a:off x="-4098675" y="8905418"/>
              <a:ext cx="9279203" cy="2078243"/>
            </a:xfrm>
            <a:custGeom>
              <a:avLst/>
              <a:gdLst/>
              <a:ahLst/>
              <a:cxnLst/>
              <a:rect l="l" t="t" r="r" b="b"/>
              <a:pathLst>
                <a:path w="9279203" h="2078243">
                  <a:moveTo>
                    <a:pt x="0" y="0"/>
                  </a:moveTo>
                  <a:lnTo>
                    <a:pt x="9279203" y="0"/>
                  </a:lnTo>
                  <a:lnTo>
                    <a:pt x="9279203" y="2078242"/>
                  </a:lnTo>
                  <a:lnTo>
                    <a:pt x="0" y="2078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 l="-6208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508240" y="6316543"/>
              <a:ext cx="4199874" cy="639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0F4BD2"/>
                  </a:solidFill>
                  <a:latin typeface="Krabuler Bold"/>
                </a:rPr>
                <a:t>BIAS &amp; FAIRNESS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6479639" y="6290568"/>
              <a:ext cx="6225792" cy="639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0F4BD2"/>
                  </a:solidFill>
                  <a:latin typeface="Krabuler"/>
                </a:rPr>
                <a:t>TRANSPARENCY &amp; EXPLAINABILITY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3609818" y="3881471"/>
              <a:ext cx="4199874" cy="639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0F4BD2"/>
                  </a:solidFill>
                  <a:latin typeface="Krabuler"/>
                </a:rPr>
                <a:t>DATA PRIVACY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921858" y="7497123"/>
              <a:ext cx="4199874" cy="639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0F4BD2"/>
                  </a:solidFill>
                  <a:latin typeface="Krabuler"/>
                </a:rPr>
                <a:t>SECURITY RISKS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5708114" y="7654417"/>
              <a:ext cx="6225792" cy="639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0F4BD2"/>
                  </a:solidFill>
                  <a:latin typeface="Krabuler"/>
                </a:rPr>
                <a:t>DEPENDENCE &amp; AUTOMATION BIAS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36316" y="7548173"/>
              <a:ext cx="4199874" cy="639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0F4BD2"/>
                  </a:solidFill>
                  <a:latin typeface="Krabuler Bold"/>
                </a:rPr>
                <a:t>JOB DISPLACEMENT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3808732" y="5874561"/>
              <a:ext cx="4199874" cy="639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0F4BD2"/>
                  </a:solidFill>
                  <a:latin typeface="Krabuler"/>
                </a:rPr>
                <a:t>CONFIDENTIALITY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3742361" y="9018266"/>
              <a:ext cx="6200566" cy="639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0F4BD2"/>
                  </a:solidFill>
                  <a:latin typeface="Krabuler Bold"/>
                </a:rPr>
                <a:t>REGULATORY &amp; ETHICAL OVERSIGHT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695836" y="9182100"/>
              <a:ext cx="6225792" cy="639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0F4BD2"/>
                  </a:solidFill>
                  <a:latin typeface="Krabuler"/>
                </a:rPr>
                <a:t>ENVIORNMENTAL IMPACT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53325" y="362352"/>
              <a:ext cx="4199874" cy="1296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0F4BD2"/>
                  </a:solidFill>
                  <a:latin typeface="Krabuler"/>
                </a:rPr>
                <a:t>MISUSE &amp; MALICIOUS USE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6842644" y="670877"/>
              <a:ext cx="4199874" cy="639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0F4BD2"/>
                  </a:solidFill>
                  <a:latin typeface="Krabuler"/>
                </a:rPr>
                <a:t>ECONOMIC INEQUALITY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Action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2450212" y="0"/>
            <a:ext cx="23320633" cy="10977550"/>
            <a:chOff x="-2450212" y="0"/>
            <a:chExt cx="23320633" cy="10977550"/>
          </a:xfrm>
        </p:grpSpPr>
        <p:grpSp>
          <p:nvGrpSpPr>
            <p:cNvPr id="2" name="Group 2" descr="Decorative"/>
            <p:cNvGrpSpPr/>
            <p:nvPr/>
          </p:nvGrpSpPr>
          <p:grpSpPr>
            <a:xfrm>
              <a:off x="1340489" y="1498898"/>
              <a:ext cx="15607023" cy="7510732"/>
              <a:chOff x="0" y="0"/>
              <a:chExt cx="21260769" cy="1023154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31750" y="31750"/>
                <a:ext cx="21197269" cy="10168044"/>
              </a:xfrm>
              <a:custGeom>
                <a:avLst/>
                <a:gdLst/>
                <a:ahLst/>
                <a:cxnLst/>
                <a:rect l="l" t="t" r="r" b="b"/>
                <a:pathLst>
                  <a:path w="21197269" h="10168044">
                    <a:moveTo>
                      <a:pt x="21104560" y="10168044"/>
                    </a:moveTo>
                    <a:lnTo>
                      <a:pt x="92710" y="10168044"/>
                    </a:lnTo>
                    <a:cubicBezTo>
                      <a:pt x="41910" y="10168044"/>
                      <a:pt x="0" y="10126134"/>
                      <a:pt x="0" y="10075334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21103290" y="0"/>
                    </a:lnTo>
                    <a:cubicBezTo>
                      <a:pt x="21154090" y="0"/>
                      <a:pt x="21195999" y="41910"/>
                      <a:pt x="21195999" y="92710"/>
                    </a:cubicBezTo>
                    <a:lnTo>
                      <a:pt x="21195999" y="10074064"/>
                    </a:lnTo>
                    <a:cubicBezTo>
                      <a:pt x="21197269" y="10126134"/>
                      <a:pt x="21155360" y="10168044"/>
                      <a:pt x="21104560" y="10168044"/>
                    </a:cubicBezTo>
                    <a:close/>
                  </a:path>
                </a:pathLst>
              </a:custGeom>
              <a:solidFill>
                <a:srgbClr val="FF86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" name="Freeform 4"/>
              <p:cNvSpPr/>
              <p:nvPr/>
            </p:nvSpPr>
            <p:spPr>
              <a:xfrm>
                <a:off x="0" y="0"/>
                <a:ext cx="21260769" cy="10231544"/>
              </a:xfrm>
              <a:custGeom>
                <a:avLst/>
                <a:gdLst/>
                <a:ahLst/>
                <a:cxnLst/>
                <a:rect l="l" t="t" r="r" b="b"/>
                <a:pathLst>
                  <a:path w="21260769" h="10231544">
                    <a:moveTo>
                      <a:pt x="21136310" y="59690"/>
                    </a:moveTo>
                    <a:cubicBezTo>
                      <a:pt x="21171869" y="59690"/>
                      <a:pt x="21201080" y="88900"/>
                      <a:pt x="21201080" y="124460"/>
                    </a:cubicBezTo>
                    <a:lnTo>
                      <a:pt x="21201080" y="10107084"/>
                    </a:lnTo>
                    <a:cubicBezTo>
                      <a:pt x="21201080" y="10142644"/>
                      <a:pt x="21171869" y="10171854"/>
                      <a:pt x="21136310" y="10171854"/>
                    </a:cubicBezTo>
                    <a:lnTo>
                      <a:pt x="124460" y="10171854"/>
                    </a:lnTo>
                    <a:cubicBezTo>
                      <a:pt x="88900" y="10171854"/>
                      <a:pt x="59690" y="10142644"/>
                      <a:pt x="59690" y="10107084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21136310" y="59690"/>
                    </a:lnTo>
                    <a:moveTo>
                      <a:pt x="2113631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0107084"/>
                    </a:lnTo>
                    <a:cubicBezTo>
                      <a:pt x="0" y="10175664"/>
                      <a:pt x="55880" y="10231544"/>
                      <a:pt x="124460" y="10231544"/>
                    </a:cubicBezTo>
                    <a:lnTo>
                      <a:pt x="21136310" y="10231544"/>
                    </a:lnTo>
                    <a:cubicBezTo>
                      <a:pt x="21204890" y="10231544"/>
                      <a:pt x="21260769" y="10175664"/>
                      <a:pt x="21260769" y="10107084"/>
                    </a:cubicBezTo>
                    <a:lnTo>
                      <a:pt x="21260769" y="124460"/>
                    </a:lnTo>
                    <a:cubicBezTo>
                      <a:pt x="21260769" y="55880"/>
                      <a:pt x="21204890" y="0"/>
                      <a:pt x="21136310" y="0"/>
                    </a:cubicBezTo>
                    <a:close/>
                  </a:path>
                </a:pathLst>
              </a:custGeom>
              <a:solidFill>
                <a:srgbClr val="4363E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Freeform 5" descr="Decorative"/>
            <p:cNvSpPr/>
            <p:nvPr/>
          </p:nvSpPr>
          <p:spPr>
            <a:xfrm rot="231717">
              <a:off x="-418342" y="302029"/>
              <a:ext cx="10406808" cy="5430462"/>
            </a:xfrm>
            <a:custGeom>
              <a:avLst/>
              <a:gdLst/>
              <a:ahLst/>
              <a:cxnLst/>
              <a:rect l="l" t="t" r="r" b="b"/>
              <a:pathLst>
                <a:path w="10406808" h="5430462">
                  <a:moveTo>
                    <a:pt x="0" y="0"/>
                  </a:moveTo>
                  <a:lnTo>
                    <a:pt x="10406808" y="0"/>
                  </a:lnTo>
                  <a:lnTo>
                    <a:pt x="10406808" y="5430461"/>
                  </a:lnTo>
                  <a:lnTo>
                    <a:pt x="0" y="54304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 descr="Decorative"/>
            <p:cNvSpPr/>
            <p:nvPr/>
          </p:nvSpPr>
          <p:spPr>
            <a:xfrm rot="-10800000">
              <a:off x="-2450212" y="8651659"/>
              <a:ext cx="11594212" cy="1602109"/>
            </a:xfrm>
            <a:custGeom>
              <a:avLst/>
              <a:gdLst/>
              <a:ahLst/>
              <a:cxnLst/>
              <a:rect l="l" t="t" r="r" b="b"/>
              <a:pathLst>
                <a:path w="11594212" h="1602109">
                  <a:moveTo>
                    <a:pt x="0" y="0"/>
                  </a:moveTo>
                  <a:lnTo>
                    <a:pt x="11594211" y="0"/>
                  </a:lnTo>
                  <a:lnTo>
                    <a:pt x="11594211" y="1602109"/>
                  </a:lnTo>
                  <a:lnTo>
                    <a:pt x="0" y="1602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 descr="Decorative"/>
            <p:cNvSpPr/>
            <p:nvPr/>
          </p:nvSpPr>
          <p:spPr>
            <a:xfrm>
              <a:off x="10023135" y="0"/>
              <a:ext cx="10847286" cy="1498898"/>
            </a:xfrm>
            <a:custGeom>
              <a:avLst/>
              <a:gdLst/>
              <a:ahLst/>
              <a:cxnLst/>
              <a:rect l="l" t="t" r="r" b="b"/>
              <a:pathLst>
                <a:path w="10847286" h="1498898">
                  <a:moveTo>
                    <a:pt x="0" y="0"/>
                  </a:moveTo>
                  <a:lnTo>
                    <a:pt x="10847286" y="0"/>
                  </a:lnTo>
                  <a:lnTo>
                    <a:pt x="10847286" y="1498898"/>
                  </a:lnTo>
                  <a:lnTo>
                    <a:pt x="0" y="14988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 descr="four hands, one on top of the other"/>
            <p:cNvSpPr/>
            <p:nvPr/>
          </p:nvSpPr>
          <p:spPr>
            <a:xfrm>
              <a:off x="14381574" y="3163955"/>
              <a:ext cx="1979545" cy="1979545"/>
            </a:xfrm>
            <a:custGeom>
              <a:avLst/>
              <a:gdLst/>
              <a:ahLst/>
              <a:cxnLst/>
              <a:rect l="l" t="t" r="r" b="b"/>
              <a:pathLst>
                <a:path w="1979545" h="1979545">
                  <a:moveTo>
                    <a:pt x="0" y="0"/>
                  </a:moveTo>
                  <a:lnTo>
                    <a:pt x="1979545" y="0"/>
                  </a:lnTo>
                  <a:lnTo>
                    <a:pt x="1979545" y="1979545"/>
                  </a:lnTo>
                  <a:lnTo>
                    <a:pt x="0" y="1979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 descr="Dollar bills floating"/>
            <p:cNvSpPr/>
            <p:nvPr/>
          </p:nvSpPr>
          <p:spPr>
            <a:xfrm>
              <a:off x="9965121" y="3163955"/>
              <a:ext cx="1979545" cy="1979545"/>
            </a:xfrm>
            <a:custGeom>
              <a:avLst/>
              <a:gdLst/>
              <a:ahLst/>
              <a:cxnLst/>
              <a:rect l="l" t="t" r="r" b="b"/>
              <a:pathLst>
                <a:path w="1979545" h="1979545">
                  <a:moveTo>
                    <a:pt x="0" y="0"/>
                  </a:moveTo>
                  <a:lnTo>
                    <a:pt x="1979546" y="0"/>
                  </a:lnTo>
                  <a:lnTo>
                    <a:pt x="1979546" y="1979545"/>
                  </a:lnTo>
                  <a:lnTo>
                    <a:pt x="0" y="1979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 descr="Three hands facing straight up with the center hand showing a heart."/>
            <p:cNvSpPr/>
            <p:nvPr/>
          </p:nvSpPr>
          <p:spPr>
            <a:xfrm>
              <a:off x="12173428" y="3163955"/>
              <a:ext cx="1979545" cy="1979545"/>
            </a:xfrm>
            <a:custGeom>
              <a:avLst/>
              <a:gdLst/>
              <a:ahLst/>
              <a:cxnLst/>
              <a:rect l="l" t="t" r="r" b="b"/>
              <a:pathLst>
                <a:path w="1979545" h="1979545">
                  <a:moveTo>
                    <a:pt x="0" y="0"/>
                  </a:moveTo>
                  <a:lnTo>
                    <a:pt x="1979546" y="0"/>
                  </a:lnTo>
                  <a:lnTo>
                    <a:pt x="1979546" y="1979545"/>
                  </a:lnTo>
                  <a:lnTo>
                    <a:pt x="0" y="1979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 descr="Decorative"/>
            <p:cNvSpPr/>
            <p:nvPr/>
          </p:nvSpPr>
          <p:spPr>
            <a:xfrm rot="-3617189" flipH="1">
              <a:off x="15767695" y="8040444"/>
              <a:ext cx="2983210" cy="2891002"/>
            </a:xfrm>
            <a:custGeom>
              <a:avLst/>
              <a:gdLst/>
              <a:ahLst/>
              <a:cxnLst/>
              <a:rect l="l" t="t" r="r" b="b"/>
              <a:pathLst>
                <a:path w="2983210" h="2891002">
                  <a:moveTo>
                    <a:pt x="2983210" y="0"/>
                  </a:moveTo>
                  <a:lnTo>
                    <a:pt x="0" y="0"/>
                  </a:lnTo>
                  <a:lnTo>
                    <a:pt x="0" y="2891002"/>
                  </a:lnTo>
                  <a:lnTo>
                    <a:pt x="2983210" y="2891002"/>
                  </a:lnTo>
                  <a:lnTo>
                    <a:pt x="298321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 descr="Decorative"/>
            <p:cNvSpPr/>
            <p:nvPr/>
          </p:nvSpPr>
          <p:spPr>
            <a:xfrm>
              <a:off x="12485469" y="3372022"/>
              <a:ext cx="1563410" cy="1563410"/>
            </a:xfrm>
            <a:custGeom>
              <a:avLst/>
              <a:gdLst/>
              <a:ahLst/>
              <a:cxnLst/>
              <a:rect l="l" t="t" r="r" b="b"/>
              <a:pathLst>
                <a:path w="1563410" h="1563410">
                  <a:moveTo>
                    <a:pt x="0" y="0"/>
                  </a:moveTo>
                  <a:lnTo>
                    <a:pt x="1563410" y="0"/>
                  </a:lnTo>
                  <a:lnTo>
                    <a:pt x="1563410" y="1563410"/>
                  </a:lnTo>
                  <a:lnTo>
                    <a:pt x="0" y="1563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 descr="Decorative"/>
            <p:cNvSpPr/>
            <p:nvPr/>
          </p:nvSpPr>
          <p:spPr>
            <a:xfrm>
              <a:off x="10231726" y="3484483"/>
              <a:ext cx="1383975" cy="1419462"/>
            </a:xfrm>
            <a:custGeom>
              <a:avLst/>
              <a:gdLst/>
              <a:ahLst/>
              <a:cxnLst/>
              <a:rect l="l" t="t" r="r" b="b"/>
              <a:pathLst>
                <a:path w="1383975" h="1419462">
                  <a:moveTo>
                    <a:pt x="0" y="0"/>
                  </a:moveTo>
                  <a:lnTo>
                    <a:pt x="1383975" y="0"/>
                  </a:lnTo>
                  <a:lnTo>
                    <a:pt x="1383975" y="1419461"/>
                  </a:lnTo>
                  <a:lnTo>
                    <a:pt x="0" y="14194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 descr="Decorative"/>
            <p:cNvSpPr/>
            <p:nvPr/>
          </p:nvSpPr>
          <p:spPr>
            <a:xfrm>
              <a:off x="14500852" y="3397869"/>
              <a:ext cx="1740990" cy="1736637"/>
            </a:xfrm>
            <a:custGeom>
              <a:avLst/>
              <a:gdLst/>
              <a:ahLst/>
              <a:cxnLst/>
              <a:rect l="l" t="t" r="r" b="b"/>
              <a:pathLst>
                <a:path w="1740990" h="1736637">
                  <a:moveTo>
                    <a:pt x="0" y="0"/>
                  </a:moveTo>
                  <a:lnTo>
                    <a:pt x="1740989" y="0"/>
                  </a:lnTo>
                  <a:lnTo>
                    <a:pt x="1740989" y="1736637"/>
                  </a:lnTo>
                  <a:lnTo>
                    <a:pt x="0" y="1736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795539" y="1759539"/>
              <a:ext cx="2735324" cy="1029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57"/>
                </a:lnSpc>
                <a:spcBef>
                  <a:spcPct val="0"/>
                </a:spcBef>
              </a:pPr>
              <a:r>
                <a:rPr lang="en-US" sz="6040" dirty="0">
                  <a:solidFill>
                    <a:srgbClr val="FFFFFF"/>
                  </a:solidFill>
                  <a:latin typeface="Handy Casual Bold"/>
                </a:rPr>
                <a:t>ZOOM In...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 rot="282144">
              <a:off x="2297456" y="1753948"/>
              <a:ext cx="4198272" cy="14940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433"/>
                </a:lnSpc>
              </a:pPr>
              <a:r>
                <a:rPr lang="en-US" sz="10394">
                  <a:solidFill>
                    <a:srgbClr val="FFFFFF"/>
                  </a:solidFill>
                  <a:latin typeface="Krabuler"/>
                </a:rPr>
                <a:t>Take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520517" y="5620846"/>
              <a:ext cx="4803969" cy="21385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159"/>
                </a:lnSpc>
              </a:pPr>
              <a:r>
                <a:rPr lang="en-US" sz="10000" dirty="0" err="1">
                  <a:solidFill>
                    <a:srgbClr val="FFFFFF"/>
                  </a:solidFill>
                  <a:latin typeface="Handy Casual Bold"/>
                </a:rPr>
                <a:t>Abelism</a:t>
              </a:r>
              <a:endParaRPr lang="en-US" sz="10000" dirty="0">
                <a:solidFill>
                  <a:srgbClr val="FFFFFF"/>
                </a:solidFill>
                <a:latin typeface="Handy Casual Bold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 rot="282144">
              <a:off x="2654154" y="2991800"/>
              <a:ext cx="3857854" cy="11181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8574"/>
                </a:lnSpc>
              </a:pPr>
              <a:r>
                <a:rPr lang="en-US" sz="7794">
                  <a:solidFill>
                    <a:srgbClr val="FFFEF7"/>
                  </a:solidFill>
                  <a:latin typeface="Krabuler"/>
                </a:rPr>
                <a:t>Action!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9631047" y="5352213"/>
              <a:ext cx="4800906" cy="1494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341"/>
                </a:lnSpc>
              </a:pPr>
              <a:r>
                <a:rPr lang="en-US" sz="8815" dirty="0">
                  <a:solidFill>
                    <a:srgbClr val="FFFFFF"/>
                  </a:solidFill>
                  <a:latin typeface="Handy Casual Bold"/>
                </a:rPr>
                <a:t>Open Minded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Us</a:t>
            </a:r>
            <a:endParaRPr lang="en-US" dirty="0"/>
          </a:p>
        </p:txBody>
      </p:sp>
      <p:sp>
        <p:nvSpPr>
          <p:cNvPr id="2" name="Freeform 2" descr="Decorative"/>
          <p:cNvSpPr/>
          <p:nvPr/>
        </p:nvSpPr>
        <p:spPr>
          <a:xfrm flipH="1">
            <a:off x="-4146330" y="-145721"/>
            <a:ext cx="13290330" cy="1836482"/>
          </a:xfrm>
          <a:custGeom>
            <a:avLst/>
            <a:gdLst/>
            <a:ahLst/>
            <a:cxnLst/>
            <a:rect l="l" t="t" r="r" b="b"/>
            <a:pathLst>
              <a:path w="13290330" h="1836482">
                <a:moveTo>
                  <a:pt x="13290330" y="0"/>
                </a:moveTo>
                <a:lnTo>
                  <a:pt x="0" y="0"/>
                </a:lnTo>
                <a:lnTo>
                  <a:pt x="0" y="1836482"/>
                </a:lnTo>
                <a:lnTo>
                  <a:pt x="13290330" y="1836482"/>
                </a:lnTo>
                <a:lnTo>
                  <a:pt x="1329033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Decorative"/>
          <p:cNvSpPr/>
          <p:nvPr/>
        </p:nvSpPr>
        <p:spPr>
          <a:xfrm rot="-10800000" flipH="1">
            <a:off x="7987626" y="8793158"/>
            <a:ext cx="13512169" cy="1867136"/>
          </a:xfrm>
          <a:custGeom>
            <a:avLst/>
            <a:gdLst/>
            <a:ahLst/>
            <a:cxnLst/>
            <a:rect l="l" t="t" r="r" b="b"/>
            <a:pathLst>
              <a:path w="13512169" h="1867136">
                <a:moveTo>
                  <a:pt x="13512170" y="0"/>
                </a:moveTo>
                <a:lnTo>
                  <a:pt x="0" y="0"/>
                </a:lnTo>
                <a:lnTo>
                  <a:pt x="0" y="1867136"/>
                </a:lnTo>
                <a:lnTo>
                  <a:pt x="13512170" y="1867136"/>
                </a:lnTo>
                <a:lnTo>
                  <a:pt x="1351217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 descr="Decorative"/>
          <p:cNvGrpSpPr/>
          <p:nvPr/>
        </p:nvGrpSpPr>
        <p:grpSpPr>
          <a:xfrm>
            <a:off x="1028700" y="1219828"/>
            <a:ext cx="11178862" cy="7847344"/>
            <a:chOff x="0" y="0"/>
            <a:chExt cx="15228478" cy="10690097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15164978" cy="10626596"/>
            </a:xfrm>
            <a:custGeom>
              <a:avLst/>
              <a:gdLst/>
              <a:ahLst/>
              <a:cxnLst/>
              <a:rect l="l" t="t" r="r" b="b"/>
              <a:pathLst>
                <a:path w="15164978" h="10626596">
                  <a:moveTo>
                    <a:pt x="15072269" y="10626596"/>
                  </a:moveTo>
                  <a:lnTo>
                    <a:pt x="92710" y="10626596"/>
                  </a:lnTo>
                  <a:cubicBezTo>
                    <a:pt x="41910" y="10626596"/>
                    <a:pt x="0" y="10584686"/>
                    <a:pt x="0" y="1053388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5070998" y="0"/>
                  </a:lnTo>
                  <a:cubicBezTo>
                    <a:pt x="15121798" y="0"/>
                    <a:pt x="15163709" y="41910"/>
                    <a:pt x="15163709" y="92710"/>
                  </a:cubicBezTo>
                  <a:lnTo>
                    <a:pt x="15163709" y="10532617"/>
                  </a:lnTo>
                  <a:cubicBezTo>
                    <a:pt x="15164978" y="10584686"/>
                    <a:pt x="15123069" y="10626596"/>
                    <a:pt x="15072269" y="10626596"/>
                  </a:cubicBezTo>
                  <a:close/>
                </a:path>
              </a:pathLst>
            </a:custGeom>
            <a:solidFill>
              <a:srgbClr val="0F4B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15228478" cy="10690096"/>
            </a:xfrm>
            <a:custGeom>
              <a:avLst/>
              <a:gdLst/>
              <a:ahLst/>
              <a:cxnLst/>
              <a:rect l="l" t="t" r="r" b="b"/>
              <a:pathLst>
                <a:path w="15228478" h="10690096">
                  <a:moveTo>
                    <a:pt x="15104019" y="59690"/>
                  </a:moveTo>
                  <a:cubicBezTo>
                    <a:pt x="15139578" y="59690"/>
                    <a:pt x="15168789" y="88900"/>
                    <a:pt x="15168789" y="124460"/>
                  </a:cubicBezTo>
                  <a:lnTo>
                    <a:pt x="15168789" y="10565636"/>
                  </a:lnTo>
                  <a:cubicBezTo>
                    <a:pt x="15168789" y="10601196"/>
                    <a:pt x="15139578" y="10630406"/>
                    <a:pt x="15104019" y="10630406"/>
                  </a:cubicBezTo>
                  <a:lnTo>
                    <a:pt x="124460" y="10630406"/>
                  </a:lnTo>
                  <a:cubicBezTo>
                    <a:pt x="88900" y="10630406"/>
                    <a:pt x="59690" y="10601196"/>
                    <a:pt x="59690" y="1056563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5104019" y="59690"/>
                  </a:lnTo>
                  <a:moveTo>
                    <a:pt x="1510401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65636"/>
                  </a:lnTo>
                  <a:cubicBezTo>
                    <a:pt x="0" y="10634217"/>
                    <a:pt x="55880" y="10690096"/>
                    <a:pt x="124460" y="10690096"/>
                  </a:cubicBezTo>
                  <a:lnTo>
                    <a:pt x="15104019" y="10690096"/>
                  </a:lnTo>
                  <a:cubicBezTo>
                    <a:pt x="15172598" y="10690096"/>
                    <a:pt x="15228478" y="10634217"/>
                    <a:pt x="15228478" y="10565636"/>
                  </a:cubicBezTo>
                  <a:lnTo>
                    <a:pt x="15228478" y="124460"/>
                  </a:lnTo>
                  <a:cubicBezTo>
                    <a:pt x="15228478" y="55880"/>
                    <a:pt x="15172598" y="0"/>
                    <a:pt x="15104019" y="0"/>
                  </a:cubicBezTo>
                  <a:close/>
                </a:path>
              </a:pathLst>
            </a:custGeom>
            <a:solidFill>
              <a:srgbClr val="FF860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478940" y="1436859"/>
            <a:ext cx="6278382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FFFFFF"/>
                </a:solidFill>
                <a:latin typeface="Krabuler Bold"/>
              </a:rPr>
              <a:t>CONTACT US</a:t>
            </a:r>
          </a:p>
        </p:txBody>
      </p:sp>
      <p:grpSp>
        <p:nvGrpSpPr>
          <p:cNvPr id="8" name="Group 8" descr="Decorative"/>
          <p:cNvGrpSpPr/>
          <p:nvPr/>
        </p:nvGrpSpPr>
        <p:grpSpPr>
          <a:xfrm>
            <a:off x="12388537" y="1219828"/>
            <a:ext cx="4870545" cy="7847344"/>
            <a:chOff x="0" y="0"/>
            <a:chExt cx="6634932" cy="10690097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6571432" cy="10626596"/>
            </a:xfrm>
            <a:custGeom>
              <a:avLst/>
              <a:gdLst/>
              <a:ahLst/>
              <a:cxnLst/>
              <a:rect l="l" t="t" r="r" b="b"/>
              <a:pathLst>
                <a:path w="6571432" h="10626596">
                  <a:moveTo>
                    <a:pt x="6478722" y="10626596"/>
                  </a:moveTo>
                  <a:lnTo>
                    <a:pt x="92710" y="10626596"/>
                  </a:lnTo>
                  <a:cubicBezTo>
                    <a:pt x="41910" y="10626596"/>
                    <a:pt x="0" y="10584686"/>
                    <a:pt x="0" y="1053388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477452" y="0"/>
                  </a:lnTo>
                  <a:cubicBezTo>
                    <a:pt x="6528252" y="0"/>
                    <a:pt x="6570162" y="41910"/>
                    <a:pt x="6570162" y="92710"/>
                  </a:cubicBezTo>
                  <a:lnTo>
                    <a:pt x="6570162" y="10532617"/>
                  </a:lnTo>
                  <a:cubicBezTo>
                    <a:pt x="6571432" y="10584686"/>
                    <a:pt x="6529522" y="10626596"/>
                    <a:pt x="6478722" y="10626596"/>
                  </a:cubicBezTo>
                  <a:close/>
                </a:path>
              </a:pathLst>
            </a:custGeom>
            <a:solidFill>
              <a:srgbClr val="0F4B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6634932" cy="10690096"/>
            </a:xfrm>
            <a:custGeom>
              <a:avLst/>
              <a:gdLst/>
              <a:ahLst/>
              <a:cxnLst/>
              <a:rect l="l" t="t" r="r" b="b"/>
              <a:pathLst>
                <a:path w="6634932" h="10690096">
                  <a:moveTo>
                    <a:pt x="6510472" y="59690"/>
                  </a:moveTo>
                  <a:cubicBezTo>
                    <a:pt x="6546032" y="59690"/>
                    <a:pt x="6575242" y="88900"/>
                    <a:pt x="6575242" y="124460"/>
                  </a:cubicBezTo>
                  <a:lnTo>
                    <a:pt x="6575242" y="10565636"/>
                  </a:lnTo>
                  <a:cubicBezTo>
                    <a:pt x="6575242" y="10601196"/>
                    <a:pt x="6546032" y="10630406"/>
                    <a:pt x="6510472" y="10630406"/>
                  </a:cubicBezTo>
                  <a:lnTo>
                    <a:pt x="124460" y="10630406"/>
                  </a:lnTo>
                  <a:cubicBezTo>
                    <a:pt x="88900" y="10630406"/>
                    <a:pt x="59690" y="10601196"/>
                    <a:pt x="59690" y="1056563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510472" y="59690"/>
                  </a:lnTo>
                  <a:moveTo>
                    <a:pt x="651047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65636"/>
                  </a:lnTo>
                  <a:cubicBezTo>
                    <a:pt x="0" y="10634217"/>
                    <a:pt x="55880" y="10690096"/>
                    <a:pt x="124460" y="10690096"/>
                  </a:cubicBezTo>
                  <a:lnTo>
                    <a:pt x="6510472" y="10690096"/>
                  </a:lnTo>
                  <a:cubicBezTo>
                    <a:pt x="6579052" y="10690096"/>
                    <a:pt x="6634932" y="10634217"/>
                    <a:pt x="6634932" y="10565636"/>
                  </a:cubicBezTo>
                  <a:lnTo>
                    <a:pt x="6634932" y="124460"/>
                  </a:lnTo>
                  <a:cubicBezTo>
                    <a:pt x="6634932" y="55880"/>
                    <a:pt x="6579052" y="0"/>
                    <a:pt x="6510472" y="0"/>
                  </a:cubicBezTo>
                  <a:close/>
                </a:path>
              </a:pathLst>
            </a:custGeom>
            <a:solidFill>
              <a:srgbClr val="FF860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844264" y="1446384"/>
            <a:ext cx="4016881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Krabuler Bold"/>
              </a:rPr>
              <a:t>LEARN MORE</a:t>
            </a:r>
          </a:p>
        </p:txBody>
      </p:sp>
      <p:sp>
        <p:nvSpPr>
          <p:cNvPr id="12" name="Freeform 12" descr="Image or note pad torn with lined paper"/>
          <p:cNvSpPr/>
          <p:nvPr/>
        </p:nvSpPr>
        <p:spPr>
          <a:xfrm>
            <a:off x="1952951" y="2952270"/>
            <a:ext cx="4164488" cy="4164488"/>
          </a:xfrm>
          <a:custGeom>
            <a:avLst/>
            <a:gdLst/>
            <a:ahLst/>
            <a:cxnLst/>
            <a:rect l="l" t="t" r="r" b="b"/>
            <a:pathLst>
              <a:path w="4164488" h="4164488">
                <a:moveTo>
                  <a:pt x="0" y="0"/>
                </a:moveTo>
                <a:lnTo>
                  <a:pt x="4164488" y="0"/>
                </a:lnTo>
                <a:lnTo>
                  <a:pt x="4164488" y="4164488"/>
                </a:lnTo>
                <a:lnTo>
                  <a:pt x="0" y="416448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715516" y="3817798"/>
            <a:ext cx="2639356" cy="610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83"/>
              </a:lnSpc>
            </a:pPr>
            <a:r>
              <a:rPr lang="en-US" sz="3699">
                <a:solidFill>
                  <a:srgbClr val="0F4BD2"/>
                </a:solidFill>
                <a:latin typeface="Handy Casual Bold"/>
              </a:rPr>
              <a:t>Sennora Williams</a:t>
            </a:r>
          </a:p>
        </p:txBody>
      </p:sp>
      <p:sp>
        <p:nvSpPr>
          <p:cNvPr id="14" name="Freeform 14" descr="Lined paper"/>
          <p:cNvSpPr/>
          <p:nvPr/>
        </p:nvSpPr>
        <p:spPr>
          <a:xfrm>
            <a:off x="12661466" y="2890024"/>
            <a:ext cx="4164488" cy="4164488"/>
          </a:xfrm>
          <a:custGeom>
            <a:avLst/>
            <a:gdLst/>
            <a:ahLst/>
            <a:cxnLst/>
            <a:rect l="l" t="t" r="r" b="b"/>
            <a:pathLst>
              <a:path w="4164488" h="4164488">
                <a:moveTo>
                  <a:pt x="0" y="0"/>
                </a:moveTo>
                <a:lnTo>
                  <a:pt x="4164488" y="0"/>
                </a:lnTo>
                <a:lnTo>
                  <a:pt x="4164488" y="4164488"/>
                </a:lnTo>
                <a:lnTo>
                  <a:pt x="0" y="416448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4373876" y="3662988"/>
            <a:ext cx="170432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15"/>
              </a:lnSpc>
            </a:pPr>
            <a:r>
              <a:rPr lang="en-US" sz="3799" dirty="0">
                <a:solidFill>
                  <a:srgbClr val="0F4BD2"/>
                </a:solidFill>
                <a:latin typeface="Handy Casual Bold"/>
              </a:rPr>
              <a:t>MC5 </a:t>
            </a:r>
          </a:p>
        </p:txBody>
      </p:sp>
      <p:sp>
        <p:nvSpPr>
          <p:cNvPr id="16" name="Freeform 16" descr="lined paper"/>
          <p:cNvSpPr/>
          <p:nvPr/>
        </p:nvSpPr>
        <p:spPr>
          <a:xfrm>
            <a:off x="7327114" y="2952270"/>
            <a:ext cx="4164488" cy="4164488"/>
          </a:xfrm>
          <a:custGeom>
            <a:avLst/>
            <a:gdLst/>
            <a:ahLst/>
            <a:cxnLst/>
            <a:rect l="l" t="t" r="r" b="b"/>
            <a:pathLst>
              <a:path w="4164488" h="4164488">
                <a:moveTo>
                  <a:pt x="0" y="0"/>
                </a:moveTo>
                <a:lnTo>
                  <a:pt x="4164488" y="0"/>
                </a:lnTo>
                <a:lnTo>
                  <a:pt x="4164488" y="4164488"/>
                </a:lnTo>
                <a:lnTo>
                  <a:pt x="0" y="416448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8216576" y="3817798"/>
            <a:ext cx="2385562" cy="610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83"/>
              </a:lnSpc>
            </a:pPr>
            <a:r>
              <a:rPr lang="en-US" sz="3699">
                <a:solidFill>
                  <a:srgbClr val="0F4BD2"/>
                </a:solidFill>
                <a:latin typeface="Handy Casual Bold"/>
              </a:rPr>
              <a:t>David Carnahan</a:t>
            </a:r>
          </a:p>
        </p:txBody>
      </p:sp>
      <p:sp>
        <p:nvSpPr>
          <p:cNvPr id="18" name="AutoShape 18" descr="Decorative"/>
          <p:cNvSpPr/>
          <p:nvPr/>
        </p:nvSpPr>
        <p:spPr>
          <a:xfrm>
            <a:off x="1028700" y="2314017"/>
            <a:ext cx="11178862" cy="0"/>
          </a:xfrm>
          <a:prstGeom prst="line">
            <a:avLst/>
          </a:prstGeom>
          <a:ln w="38100" cap="flat">
            <a:solidFill>
              <a:srgbClr val="4363E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" name="AutoShape 19" descr="Decorative"/>
          <p:cNvSpPr/>
          <p:nvPr/>
        </p:nvSpPr>
        <p:spPr>
          <a:xfrm flipH="1">
            <a:off x="12388537" y="2333067"/>
            <a:ext cx="4870763" cy="0"/>
          </a:xfrm>
          <a:prstGeom prst="line">
            <a:avLst/>
          </a:prstGeom>
          <a:ln w="38100" cap="flat">
            <a:solidFill>
              <a:srgbClr val="4363E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20" descr="Decorative"/>
          <p:cNvSpPr/>
          <p:nvPr/>
        </p:nvSpPr>
        <p:spPr>
          <a:xfrm rot="3995677">
            <a:off x="503264" y="7009073"/>
            <a:ext cx="3512141" cy="3403584"/>
          </a:xfrm>
          <a:custGeom>
            <a:avLst/>
            <a:gdLst/>
            <a:ahLst/>
            <a:cxnLst/>
            <a:rect l="l" t="t" r="r" b="b"/>
            <a:pathLst>
              <a:path w="3512141" h="3403584">
                <a:moveTo>
                  <a:pt x="0" y="0"/>
                </a:moveTo>
                <a:lnTo>
                  <a:pt x="3512141" y="0"/>
                </a:lnTo>
                <a:lnTo>
                  <a:pt x="3512141" y="3403584"/>
                </a:lnTo>
                <a:lnTo>
                  <a:pt x="0" y="34035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2125779" y="5105400"/>
            <a:ext cx="3818831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1"/>
              </a:lnSpc>
            </a:pPr>
            <a:r>
              <a:rPr lang="en-US" sz="3099" dirty="0" err="1" smtClean="0">
                <a:solidFill>
                  <a:srgbClr val="0F4BD2"/>
                </a:solidFill>
                <a:latin typeface="Handy Casual Bold"/>
                <a:hlinkClick r:id="rId8"/>
              </a:rPr>
              <a:t>SWilliams@TheSWBrand.Com</a:t>
            </a:r>
            <a:r>
              <a:rPr lang="en-US" sz="3099" dirty="0" smtClean="0">
                <a:solidFill>
                  <a:srgbClr val="0F4BD2"/>
                </a:solidFill>
                <a:latin typeface="Handy Casual Bold"/>
              </a:rPr>
              <a:t> </a:t>
            </a:r>
            <a:endParaRPr lang="en-US" sz="3099" dirty="0">
              <a:solidFill>
                <a:srgbClr val="0F4BD2"/>
              </a:solidFill>
              <a:latin typeface="Handy Casual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480560" y="5105400"/>
            <a:ext cx="3857594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1"/>
              </a:lnSpc>
            </a:pPr>
            <a:r>
              <a:rPr lang="en-US" sz="3099" dirty="0" smtClean="0">
                <a:solidFill>
                  <a:srgbClr val="0F4BD2"/>
                </a:solidFill>
                <a:latin typeface="Handy Casual Bold"/>
                <a:hlinkClick r:id="rId9"/>
              </a:rPr>
              <a:t>DavidCarnahan80@Gmail.Com</a:t>
            </a:r>
            <a:r>
              <a:rPr lang="en-US" sz="3099" dirty="0" smtClean="0">
                <a:solidFill>
                  <a:srgbClr val="0F4BD2"/>
                </a:solidFill>
                <a:latin typeface="Handy Casual Bold"/>
              </a:rPr>
              <a:t> </a:t>
            </a:r>
            <a:endParaRPr lang="en-US" sz="3099" dirty="0">
              <a:solidFill>
                <a:srgbClr val="0F4BD2"/>
              </a:solidFill>
              <a:latin typeface="Handy Casual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3039274" y="4713522"/>
            <a:ext cx="3786680" cy="58990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en-US" sz="3499" dirty="0" smtClean="0">
                <a:solidFill>
                  <a:srgbClr val="0F4BD2"/>
                </a:solidFill>
                <a:latin typeface="Handy Casual Bold"/>
                <a:hlinkClick r:id="rId10"/>
              </a:rPr>
              <a:t>MOMC5 Website</a:t>
            </a:r>
            <a:r>
              <a:rPr lang="en-US" sz="3499" dirty="0" smtClean="0">
                <a:solidFill>
                  <a:srgbClr val="0F4BD2"/>
                </a:solidFill>
                <a:latin typeface="Handy Casual Bold"/>
              </a:rPr>
              <a:t> </a:t>
            </a:r>
            <a:endParaRPr lang="en-US" sz="3499" dirty="0">
              <a:solidFill>
                <a:srgbClr val="0F4BD2"/>
              </a:solidFill>
              <a:latin typeface="Handy Casual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3039274" y="5873497"/>
            <a:ext cx="2886526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55"/>
              </a:lnSpc>
            </a:pPr>
            <a:r>
              <a:rPr lang="en-US" sz="3299" dirty="0" smtClean="0">
                <a:solidFill>
                  <a:srgbClr val="0F4BD2"/>
                </a:solidFill>
                <a:latin typeface="Handy Casual Bold"/>
                <a:hlinkClick r:id="rId11"/>
              </a:rPr>
              <a:t>MissouriMC5@Gmail.Com</a:t>
            </a:r>
            <a:r>
              <a:rPr lang="en-US" sz="3299" dirty="0" smtClean="0">
                <a:solidFill>
                  <a:srgbClr val="0F4BD2"/>
                </a:solidFill>
                <a:latin typeface="Handy Casual Bold"/>
              </a:rPr>
              <a:t> </a:t>
            </a:r>
            <a:endParaRPr lang="en-US" sz="3299" dirty="0">
              <a:solidFill>
                <a:srgbClr val="0F4BD2"/>
              </a:solidFill>
              <a:latin typeface="Handy Casu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  <p:sp>
        <p:nvSpPr>
          <p:cNvPr id="3" name="Freeform 3" descr="Decorative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 descr="Decorative"/>
          <p:cNvSpPr/>
          <p:nvPr/>
        </p:nvSpPr>
        <p:spPr>
          <a:xfrm rot="1129629" flipV="1">
            <a:off x="1530356" y="4116826"/>
            <a:ext cx="3895386" cy="4128059"/>
          </a:xfrm>
          <a:custGeom>
            <a:avLst/>
            <a:gdLst/>
            <a:ahLst/>
            <a:cxnLst/>
            <a:rect l="l" t="t" r="r" b="b"/>
            <a:pathLst>
              <a:path w="3895386" h="4128059">
                <a:moveTo>
                  <a:pt x="0" y="4128058"/>
                </a:moveTo>
                <a:lnTo>
                  <a:pt x="3895386" y="4128058"/>
                </a:lnTo>
                <a:lnTo>
                  <a:pt x="3895386" y="0"/>
                </a:lnTo>
                <a:lnTo>
                  <a:pt x="0" y="0"/>
                </a:lnTo>
                <a:lnTo>
                  <a:pt x="0" y="412805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 descr="Decorative"/>
          <p:cNvSpPr/>
          <p:nvPr/>
        </p:nvSpPr>
        <p:spPr>
          <a:xfrm rot="-491967">
            <a:off x="4366081" y="1559751"/>
            <a:ext cx="1707111" cy="1555022"/>
          </a:xfrm>
          <a:custGeom>
            <a:avLst/>
            <a:gdLst/>
            <a:ahLst/>
            <a:cxnLst/>
            <a:rect l="l" t="t" r="r" b="b"/>
            <a:pathLst>
              <a:path w="1707111" h="1555022">
                <a:moveTo>
                  <a:pt x="0" y="0"/>
                </a:moveTo>
                <a:lnTo>
                  <a:pt x="1707110" y="0"/>
                </a:lnTo>
                <a:lnTo>
                  <a:pt x="1707110" y="1555023"/>
                </a:lnTo>
                <a:lnTo>
                  <a:pt x="0" y="15550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955707" y="2879051"/>
            <a:ext cx="8376587" cy="5499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50"/>
              </a:lnSpc>
            </a:pPr>
            <a:r>
              <a:rPr lang="en-US" sz="18504" spc="407" dirty="0">
                <a:solidFill>
                  <a:srgbClr val="0F4BD2"/>
                </a:solidFill>
                <a:latin typeface="Pompiere"/>
              </a:rPr>
              <a:t>THANK</a:t>
            </a:r>
          </a:p>
          <a:p>
            <a:pPr algn="ctr">
              <a:lnSpc>
                <a:spcPts val="21650"/>
              </a:lnSpc>
            </a:pPr>
            <a:r>
              <a:rPr lang="en-US" sz="18504" spc="407" dirty="0">
                <a:solidFill>
                  <a:srgbClr val="0F4BD2"/>
                </a:solidFill>
                <a:latin typeface="Pompiere"/>
              </a:rPr>
              <a:t>YOU!</a:t>
            </a:r>
          </a:p>
        </p:txBody>
      </p:sp>
      <p:sp>
        <p:nvSpPr>
          <p:cNvPr id="5" name="Freeform 5" descr="Light bulb with stars around it."/>
          <p:cNvSpPr/>
          <p:nvPr/>
        </p:nvSpPr>
        <p:spPr>
          <a:xfrm>
            <a:off x="12512426" y="1028700"/>
            <a:ext cx="3634128" cy="4158041"/>
          </a:xfrm>
          <a:custGeom>
            <a:avLst/>
            <a:gdLst/>
            <a:ahLst/>
            <a:cxnLst/>
            <a:rect l="l" t="t" r="r" b="b"/>
            <a:pathLst>
              <a:path w="3634128" h="4158041">
                <a:moveTo>
                  <a:pt x="0" y="0"/>
                </a:moveTo>
                <a:lnTo>
                  <a:pt x="3634128" y="0"/>
                </a:lnTo>
                <a:lnTo>
                  <a:pt x="3634128" y="4158041"/>
                </a:lnTo>
                <a:lnTo>
                  <a:pt x="0" y="41580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 descr="Decorative"/>
          <p:cNvSpPr/>
          <p:nvPr/>
        </p:nvSpPr>
        <p:spPr>
          <a:xfrm rot="-1568932">
            <a:off x="15591427" y="5685088"/>
            <a:ext cx="1480813" cy="2123030"/>
          </a:xfrm>
          <a:custGeom>
            <a:avLst/>
            <a:gdLst/>
            <a:ahLst/>
            <a:cxnLst/>
            <a:rect l="l" t="t" r="r" b="b"/>
            <a:pathLst>
              <a:path w="1480813" h="2123030">
                <a:moveTo>
                  <a:pt x="0" y="0"/>
                </a:moveTo>
                <a:lnTo>
                  <a:pt x="1480813" y="0"/>
                </a:lnTo>
                <a:lnTo>
                  <a:pt x="1480813" y="2123030"/>
                </a:lnTo>
                <a:lnTo>
                  <a:pt x="0" y="21230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 descr="Decorative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Freeform 3" descr="Pinned note"/>
          <p:cNvSpPr/>
          <p:nvPr/>
        </p:nvSpPr>
        <p:spPr>
          <a:xfrm>
            <a:off x="798773" y="1028700"/>
            <a:ext cx="4584113" cy="3975676"/>
          </a:xfrm>
          <a:custGeom>
            <a:avLst/>
            <a:gdLst/>
            <a:ahLst/>
            <a:cxnLst/>
            <a:rect l="l" t="t" r="r" b="b"/>
            <a:pathLst>
              <a:path w="4584113" h="3975676">
                <a:moveTo>
                  <a:pt x="0" y="0"/>
                </a:moveTo>
                <a:lnTo>
                  <a:pt x="4584113" y="0"/>
                </a:lnTo>
                <a:lnTo>
                  <a:pt x="4584113" y="3975676"/>
                </a:lnTo>
                <a:lnTo>
                  <a:pt x="0" y="39756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 rot="-810814">
            <a:off x="1178105" y="2769428"/>
            <a:ext cx="3535128" cy="108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34"/>
              </a:lnSpc>
            </a:pPr>
            <a:r>
              <a:rPr lang="en-US" sz="8216" spc="180" dirty="0">
                <a:solidFill>
                  <a:srgbClr val="0F4BD2"/>
                </a:solidFill>
                <a:latin typeface="Krabuler"/>
              </a:rPr>
              <a:t>Agenda</a:t>
            </a:r>
          </a:p>
        </p:txBody>
      </p:sp>
      <p:sp>
        <p:nvSpPr>
          <p:cNvPr id="2" name="Freeform 2" descr="Simple drawing of Note paper "/>
          <p:cNvSpPr/>
          <p:nvPr/>
        </p:nvSpPr>
        <p:spPr>
          <a:xfrm rot="5400000">
            <a:off x="6288608" y="849567"/>
            <a:ext cx="6927975" cy="8739418"/>
          </a:xfrm>
          <a:custGeom>
            <a:avLst/>
            <a:gdLst/>
            <a:ahLst/>
            <a:cxnLst/>
            <a:rect l="l" t="t" r="r" b="b"/>
            <a:pathLst>
              <a:path w="6927975" h="8739418">
                <a:moveTo>
                  <a:pt x="0" y="0"/>
                </a:moveTo>
                <a:lnTo>
                  <a:pt x="6927974" y="0"/>
                </a:lnTo>
                <a:lnTo>
                  <a:pt x="6927974" y="8739418"/>
                </a:lnTo>
                <a:lnTo>
                  <a:pt x="0" y="87394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 descr="Decorative"/>
          <p:cNvSpPr/>
          <p:nvPr/>
        </p:nvSpPr>
        <p:spPr>
          <a:xfrm rot="787682" flipV="1">
            <a:off x="1397312" y="5080667"/>
            <a:ext cx="3435988" cy="3641221"/>
          </a:xfrm>
          <a:custGeom>
            <a:avLst/>
            <a:gdLst/>
            <a:ahLst/>
            <a:cxnLst/>
            <a:rect l="l" t="t" r="r" b="b"/>
            <a:pathLst>
              <a:path w="3435988" h="3641221">
                <a:moveTo>
                  <a:pt x="0" y="3641220"/>
                </a:moveTo>
                <a:lnTo>
                  <a:pt x="3435988" y="3641220"/>
                </a:lnTo>
                <a:lnTo>
                  <a:pt x="3435988" y="0"/>
                </a:lnTo>
                <a:lnTo>
                  <a:pt x="0" y="0"/>
                </a:lnTo>
                <a:lnTo>
                  <a:pt x="0" y="364122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483345" y="2728016"/>
            <a:ext cx="7135263" cy="4915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0501" lvl="1" indent="-525250">
              <a:lnSpc>
                <a:spcPts val="6471"/>
              </a:lnSpc>
              <a:buFont typeface="Arial"/>
              <a:buChar char="•"/>
            </a:pPr>
            <a:r>
              <a:rPr lang="en-US" sz="4865" spc="107">
                <a:solidFill>
                  <a:srgbClr val="0F4BD2"/>
                </a:solidFill>
                <a:latin typeface="Krabuler"/>
              </a:rPr>
              <a:t>Ice Breaker</a:t>
            </a:r>
          </a:p>
          <a:p>
            <a:pPr marL="1050501" lvl="1" indent="-525250">
              <a:lnSpc>
                <a:spcPts val="6471"/>
              </a:lnSpc>
              <a:buFont typeface="Arial"/>
              <a:buChar char="•"/>
            </a:pPr>
            <a:r>
              <a:rPr lang="en-US" sz="4865" spc="107">
                <a:solidFill>
                  <a:srgbClr val="0F4BD2"/>
                </a:solidFill>
                <a:latin typeface="Krabuler"/>
              </a:rPr>
              <a:t>Introduction</a:t>
            </a:r>
          </a:p>
          <a:p>
            <a:pPr marL="1050501" lvl="1" indent="-525250">
              <a:lnSpc>
                <a:spcPts val="6471"/>
              </a:lnSpc>
              <a:buFont typeface="Arial"/>
              <a:buChar char="•"/>
            </a:pPr>
            <a:r>
              <a:rPr lang="en-US" sz="4865" spc="107">
                <a:solidFill>
                  <a:srgbClr val="0F4BD2"/>
                </a:solidFill>
                <a:latin typeface="Krabuler"/>
              </a:rPr>
              <a:t>MC5</a:t>
            </a:r>
          </a:p>
          <a:p>
            <a:pPr marL="1050501" lvl="1" indent="-525250">
              <a:lnSpc>
                <a:spcPts val="6471"/>
              </a:lnSpc>
              <a:buFont typeface="Arial"/>
              <a:buChar char="•"/>
            </a:pPr>
            <a:r>
              <a:rPr lang="en-US" sz="4865" spc="107">
                <a:solidFill>
                  <a:srgbClr val="0F4BD2"/>
                </a:solidFill>
                <a:latin typeface="Krabuler"/>
              </a:rPr>
              <a:t>Exploration</a:t>
            </a:r>
          </a:p>
          <a:p>
            <a:pPr marL="1050501" lvl="1" indent="-525250">
              <a:lnSpc>
                <a:spcPts val="6471"/>
              </a:lnSpc>
              <a:buFont typeface="Arial"/>
              <a:buChar char="•"/>
            </a:pPr>
            <a:r>
              <a:rPr lang="en-US" sz="4865" spc="107">
                <a:solidFill>
                  <a:srgbClr val="0F4BD2"/>
                </a:solidFill>
                <a:latin typeface="Krabuler"/>
              </a:rPr>
              <a:t>Conclusion</a:t>
            </a:r>
          </a:p>
          <a:p>
            <a:pPr marL="1050501" lvl="1" indent="-525250">
              <a:lnSpc>
                <a:spcPts val="6471"/>
              </a:lnSpc>
              <a:buFont typeface="Arial"/>
              <a:buChar char="•"/>
            </a:pPr>
            <a:r>
              <a:rPr lang="en-US" sz="4865" spc="107">
                <a:solidFill>
                  <a:srgbClr val="0F4BD2"/>
                </a:solidFill>
                <a:latin typeface="Krabuler"/>
              </a:rPr>
              <a:t>Questions</a:t>
            </a:r>
          </a:p>
        </p:txBody>
      </p:sp>
      <p:sp>
        <p:nvSpPr>
          <p:cNvPr id="8" name="Freeform 8" descr="Decorative"/>
          <p:cNvSpPr/>
          <p:nvPr/>
        </p:nvSpPr>
        <p:spPr>
          <a:xfrm rot="6190582">
            <a:off x="14034320" y="781506"/>
            <a:ext cx="1514128" cy="1379233"/>
          </a:xfrm>
          <a:custGeom>
            <a:avLst/>
            <a:gdLst/>
            <a:ahLst/>
            <a:cxnLst/>
            <a:rect l="l" t="t" r="r" b="b"/>
            <a:pathLst>
              <a:path w="1514128" h="1379233">
                <a:moveTo>
                  <a:pt x="0" y="0"/>
                </a:moveTo>
                <a:lnTo>
                  <a:pt x="1514129" y="0"/>
                </a:lnTo>
                <a:lnTo>
                  <a:pt x="1514129" y="1379234"/>
                </a:lnTo>
                <a:lnTo>
                  <a:pt x="0" y="1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 descr="Decorative"/>
          <p:cNvSpPr/>
          <p:nvPr/>
        </p:nvSpPr>
        <p:spPr>
          <a:xfrm rot="-10800000">
            <a:off x="-5599813" y="8633321"/>
            <a:ext cx="13959219" cy="1928910"/>
          </a:xfrm>
          <a:custGeom>
            <a:avLst/>
            <a:gdLst/>
            <a:ahLst/>
            <a:cxnLst/>
            <a:rect l="l" t="t" r="r" b="b"/>
            <a:pathLst>
              <a:path w="13959219" h="1928910">
                <a:moveTo>
                  <a:pt x="0" y="0"/>
                </a:moveTo>
                <a:lnTo>
                  <a:pt x="13959219" y="0"/>
                </a:lnTo>
                <a:lnTo>
                  <a:pt x="13959219" y="1928910"/>
                </a:lnTo>
                <a:lnTo>
                  <a:pt x="0" y="19289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 descr="Decorative"/>
          <p:cNvSpPr/>
          <p:nvPr/>
        </p:nvSpPr>
        <p:spPr>
          <a:xfrm>
            <a:off x="9752595" y="-301411"/>
            <a:ext cx="12710840" cy="1756407"/>
          </a:xfrm>
          <a:custGeom>
            <a:avLst/>
            <a:gdLst/>
            <a:ahLst/>
            <a:cxnLst/>
            <a:rect l="l" t="t" r="r" b="b"/>
            <a:pathLst>
              <a:path w="12710840" h="1756407">
                <a:moveTo>
                  <a:pt x="0" y="0"/>
                </a:moveTo>
                <a:lnTo>
                  <a:pt x="12710840" y="0"/>
                </a:lnTo>
                <a:lnTo>
                  <a:pt x="12710840" y="1756407"/>
                </a:lnTo>
                <a:lnTo>
                  <a:pt x="0" y="17564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 descr="Decorative"/>
          <p:cNvSpPr/>
          <p:nvPr/>
        </p:nvSpPr>
        <p:spPr>
          <a:xfrm rot="-1568932">
            <a:off x="15282144" y="5728523"/>
            <a:ext cx="1443297" cy="2069242"/>
          </a:xfrm>
          <a:custGeom>
            <a:avLst/>
            <a:gdLst/>
            <a:ahLst/>
            <a:cxnLst/>
            <a:rect l="l" t="t" r="r" b="b"/>
            <a:pathLst>
              <a:path w="1443297" h="2069242">
                <a:moveTo>
                  <a:pt x="0" y="0"/>
                </a:moveTo>
                <a:lnTo>
                  <a:pt x="1443297" y="0"/>
                </a:lnTo>
                <a:lnTo>
                  <a:pt x="1443297" y="2069242"/>
                </a:lnTo>
                <a:lnTo>
                  <a:pt x="0" y="20692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Ice Breaker</a:t>
            </a:r>
            <a:endParaRPr lang="en-US" dirty="0"/>
          </a:p>
        </p:txBody>
      </p:sp>
      <p:sp>
        <p:nvSpPr>
          <p:cNvPr id="3" name="Freeform 3" descr="Decorative"/>
          <p:cNvSpPr/>
          <p:nvPr/>
        </p:nvSpPr>
        <p:spPr>
          <a:xfrm flipH="1">
            <a:off x="-1972581" y="-143918"/>
            <a:ext cx="13032502" cy="1800855"/>
          </a:xfrm>
          <a:custGeom>
            <a:avLst/>
            <a:gdLst/>
            <a:ahLst/>
            <a:cxnLst/>
            <a:rect l="l" t="t" r="r" b="b"/>
            <a:pathLst>
              <a:path w="13032502" h="1800855">
                <a:moveTo>
                  <a:pt x="13032501" y="0"/>
                </a:moveTo>
                <a:lnTo>
                  <a:pt x="0" y="0"/>
                </a:lnTo>
                <a:lnTo>
                  <a:pt x="0" y="1800855"/>
                </a:lnTo>
                <a:lnTo>
                  <a:pt x="13032501" y="1800855"/>
                </a:lnTo>
                <a:lnTo>
                  <a:pt x="130325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 descr="Decorative"/>
          <p:cNvGrpSpPr/>
          <p:nvPr/>
        </p:nvGrpSpPr>
        <p:grpSpPr>
          <a:xfrm>
            <a:off x="3074390" y="1314543"/>
            <a:ext cx="12148746" cy="7912169"/>
            <a:chOff x="0" y="0"/>
            <a:chExt cx="16549709" cy="10778404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16486209" cy="10714903"/>
            </a:xfrm>
            <a:custGeom>
              <a:avLst/>
              <a:gdLst/>
              <a:ahLst/>
              <a:cxnLst/>
              <a:rect l="l" t="t" r="r" b="b"/>
              <a:pathLst>
                <a:path w="16486209" h="10714903">
                  <a:moveTo>
                    <a:pt x="16393499" y="10714903"/>
                  </a:moveTo>
                  <a:lnTo>
                    <a:pt x="92710" y="10714903"/>
                  </a:lnTo>
                  <a:cubicBezTo>
                    <a:pt x="41910" y="10714903"/>
                    <a:pt x="0" y="10672993"/>
                    <a:pt x="0" y="1062219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6392229" y="0"/>
                  </a:lnTo>
                  <a:cubicBezTo>
                    <a:pt x="16443029" y="0"/>
                    <a:pt x="16484940" y="41910"/>
                    <a:pt x="16484940" y="92710"/>
                  </a:cubicBezTo>
                  <a:lnTo>
                    <a:pt x="16484940" y="10620924"/>
                  </a:lnTo>
                  <a:cubicBezTo>
                    <a:pt x="16486209" y="10672993"/>
                    <a:pt x="16444299" y="10714903"/>
                    <a:pt x="16393499" y="1071490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16549709" cy="10778404"/>
            </a:xfrm>
            <a:custGeom>
              <a:avLst/>
              <a:gdLst/>
              <a:ahLst/>
              <a:cxnLst/>
              <a:rect l="l" t="t" r="r" b="b"/>
              <a:pathLst>
                <a:path w="16549709" h="10778404">
                  <a:moveTo>
                    <a:pt x="16425249" y="59690"/>
                  </a:moveTo>
                  <a:cubicBezTo>
                    <a:pt x="16460809" y="59690"/>
                    <a:pt x="16490018" y="88900"/>
                    <a:pt x="16490018" y="124460"/>
                  </a:cubicBezTo>
                  <a:lnTo>
                    <a:pt x="16490018" y="10653944"/>
                  </a:lnTo>
                  <a:cubicBezTo>
                    <a:pt x="16490018" y="10689504"/>
                    <a:pt x="16460809" y="10718714"/>
                    <a:pt x="16425249" y="10718714"/>
                  </a:cubicBezTo>
                  <a:lnTo>
                    <a:pt x="124460" y="10718714"/>
                  </a:lnTo>
                  <a:cubicBezTo>
                    <a:pt x="88900" y="10718714"/>
                    <a:pt x="59690" y="10689504"/>
                    <a:pt x="59690" y="1065394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6425249" y="59690"/>
                  </a:lnTo>
                  <a:moveTo>
                    <a:pt x="1642524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653944"/>
                  </a:lnTo>
                  <a:cubicBezTo>
                    <a:pt x="0" y="10722524"/>
                    <a:pt x="55880" y="10778404"/>
                    <a:pt x="124460" y="10778404"/>
                  </a:cubicBezTo>
                  <a:lnTo>
                    <a:pt x="16425249" y="10778404"/>
                  </a:lnTo>
                  <a:cubicBezTo>
                    <a:pt x="16493829" y="10778404"/>
                    <a:pt x="16549709" y="10722524"/>
                    <a:pt x="16549709" y="10653944"/>
                  </a:cubicBezTo>
                  <a:lnTo>
                    <a:pt x="16549709" y="124460"/>
                  </a:lnTo>
                  <a:cubicBezTo>
                    <a:pt x="16549709" y="55880"/>
                    <a:pt x="16493829" y="0"/>
                    <a:pt x="16425249" y="0"/>
                  </a:cubicBezTo>
                  <a:close/>
                </a:path>
              </a:pathLst>
            </a:custGeom>
            <a:solidFill>
              <a:srgbClr val="FF860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 descr="Decorative"/>
          <p:cNvSpPr/>
          <p:nvPr/>
        </p:nvSpPr>
        <p:spPr>
          <a:xfrm rot="1508112">
            <a:off x="514679" y="1463528"/>
            <a:ext cx="2513769" cy="4114800"/>
          </a:xfrm>
          <a:custGeom>
            <a:avLst/>
            <a:gdLst/>
            <a:ahLst/>
            <a:cxnLst/>
            <a:rect l="l" t="t" r="r" b="b"/>
            <a:pathLst>
              <a:path w="2513769" h="4114800">
                <a:moveTo>
                  <a:pt x="0" y="0"/>
                </a:moveTo>
                <a:lnTo>
                  <a:pt x="2513769" y="0"/>
                </a:lnTo>
                <a:lnTo>
                  <a:pt x="25137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 descr="Decorative"/>
          <p:cNvSpPr/>
          <p:nvPr/>
        </p:nvSpPr>
        <p:spPr>
          <a:xfrm rot="-4087408">
            <a:off x="1193680" y="7229350"/>
            <a:ext cx="1514128" cy="1379233"/>
          </a:xfrm>
          <a:custGeom>
            <a:avLst/>
            <a:gdLst/>
            <a:ahLst/>
            <a:cxnLst/>
            <a:rect l="l" t="t" r="r" b="b"/>
            <a:pathLst>
              <a:path w="1514128" h="1379233">
                <a:moveTo>
                  <a:pt x="0" y="0"/>
                </a:moveTo>
                <a:lnTo>
                  <a:pt x="1514129" y="0"/>
                </a:lnTo>
                <a:lnTo>
                  <a:pt x="1514129" y="1379233"/>
                </a:lnTo>
                <a:lnTo>
                  <a:pt x="0" y="13792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259168" y="1785596"/>
            <a:ext cx="6704871" cy="2207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703"/>
              </a:lnSpc>
            </a:pPr>
            <a:r>
              <a:rPr lang="en-US" sz="6799" spc="-61">
                <a:solidFill>
                  <a:srgbClr val="0F4BD2"/>
                </a:solidFill>
                <a:latin typeface="Krabuler"/>
              </a:rPr>
              <a:t>Let's Not Sugarcoat it...</a:t>
            </a:r>
          </a:p>
        </p:txBody>
      </p:sp>
      <p:sp>
        <p:nvSpPr>
          <p:cNvPr id="11" name="Freeform 11" descr="Lady wearing glasses with her hand behind her ear and she is leaning forward."/>
          <p:cNvSpPr/>
          <p:nvPr/>
        </p:nvSpPr>
        <p:spPr>
          <a:xfrm>
            <a:off x="3446564" y="4573626"/>
            <a:ext cx="5123662" cy="4304845"/>
          </a:xfrm>
          <a:custGeom>
            <a:avLst/>
            <a:gdLst/>
            <a:ahLst/>
            <a:cxnLst/>
            <a:rect l="l" t="t" r="r" b="b"/>
            <a:pathLst>
              <a:path w="5123662" h="4304845">
                <a:moveTo>
                  <a:pt x="0" y="0"/>
                </a:moveTo>
                <a:lnTo>
                  <a:pt x="5123662" y="0"/>
                </a:lnTo>
                <a:lnTo>
                  <a:pt x="5123662" y="4304844"/>
                </a:lnTo>
                <a:lnTo>
                  <a:pt x="0" y="43048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3053" r="-130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 descr="Decorative"/>
          <p:cNvSpPr/>
          <p:nvPr/>
        </p:nvSpPr>
        <p:spPr>
          <a:xfrm rot="-232289" flipH="1">
            <a:off x="11596108" y="528183"/>
            <a:ext cx="5940956" cy="4828377"/>
          </a:xfrm>
          <a:custGeom>
            <a:avLst/>
            <a:gdLst/>
            <a:ahLst/>
            <a:cxnLst/>
            <a:rect l="l" t="t" r="r" b="b"/>
            <a:pathLst>
              <a:path w="5940956" h="4828377">
                <a:moveTo>
                  <a:pt x="5940956" y="0"/>
                </a:moveTo>
                <a:lnTo>
                  <a:pt x="0" y="0"/>
                </a:lnTo>
                <a:lnTo>
                  <a:pt x="0" y="4828377"/>
                </a:lnTo>
                <a:lnTo>
                  <a:pt x="5940956" y="4828377"/>
                </a:lnTo>
                <a:lnTo>
                  <a:pt x="594095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 rot="263213">
            <a:off x="12591680" y="1663087"/>
            <a:ext cx="4592383" cy="2215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42"/>
              </a:lnSpc>
            </a:pPr>
            <a:r>
              <a:rPr lang="en-US" sz="7017" dirty="0">
                <a:solidFill>
                  <a:srgbClr val="0F4BD2"/>
                </a:solidFill>
                <a:latin typeface="Krabuler"/>
              </a:rPr>
              <a:t>ICE</a:t>
            </a:r>
          </a:p>
          <a:p>
            <a:pPr algn="ctr">
              <a:lnSpc>
                <a:spcPts val="8842"/>
              </a:lnSpc>
            </a:pPr>
            <a:r>
              <a:rPr lang="en-US" sz="7017" dirty="0">
                <a:solidFill>
                  <a:srgbClr val="0F4BD2"/>
                </a:solidFill>
                <a:latin typeface="Krabuler"/>
              </a:rPr>
              <a:t>BREAKER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48762" y="4991849"/>
            <a:ext cx="5845732" cy="578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3"/>
              </a:lnSpc>
            </a:pPr>
            <a:r>
              <a:rPr lang="en-US" sz="3399" dirty="0">
                <a:solidFill>
                  <a:srgbClr val="0F4BD2"/>
                </a:solidFill>
                <a:latin typeface="Handy Casual Bold"/>
              </a:rPr>
              <a:t>What do you think David </a:t>
            </a:r>
            <a:r>
              <a:rPr lang="en-US" sz="3399" u="sng" dirty="0">
                <a:solidFill>
                  <a:srgbClr val="0F4BD2"/>
                </a:solidFill>
                <a:latin typeface="Handy Casual Bold"/>
              </a:rPr>
              <a:t>CAN’T</a:t>
            </a:r>
            <a:r>
              <a:rPr lang="en-US" sz="3399" dirty="0">
                <a:solidFill>
                  <a:srgbClr val="0F4BD2"/>
                </a:solidFill>
                <a:latin typeface="Handy Casual Bold"/>
              </a:rPr>
              <a:t> Do?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44000" y="6326367"/>
            <a:ext cx="5694269" cy="1189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0F4BD2"/>
                </a:solidFill>
                <a:latin typeface="Handy Casual"/>
              </a:rPr>
              <a:t>What are things you do, that you don’t have to watch yourself do? </a:t>
            </a:r>
          </a:p>
        </p:txBody>
      </p:sp>
      <p:sp>
        <p:nvSpPr>
          <p:cNvPr id="2" name="Freeform 2" descr="Decorative"/>
          <p:cNvSpPr/>
          <p:nvPr/>
        </p:nvSpPr>
        <p:spPr>
          <a:xfrm rot="-10800000" flipH="1">
            <a:off x="7670131" y="8661831"/>
            <a:ext cx="12159733" cy="1680254"/>
          </a:xfrm>
          <a:custGeom>
            <a:avLst/>
            <a:gdLst/>
            <a:ahLst/>
            <a:cxnLst/>
            <a:rect l="l" t="t" r="r" b="b"/>
            <a:pathLst>
              <a:path w="12159733" h="1680254">
                <a:moveTo>
                  <a:pt x="12159733" y="0"/>
                </a:moveTo>
                <a:lnTo>
                  <a:pt x="0" y="0"/>
                </a:lnTo>
                <a:lnTo>
                  <a:pt x="0" y="1680254"/>
                </a:lnTo>
                <a:lnTo>
                  <a:pt x="12159733" y="1680254"/>
                </a:lnTo>
                <a:lnTo>
                  <a:pt x="121597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of </a:t>
            </a:r>
            <a:r>
              <a:rPr lang="en-US" dirty="0" err="1" smtClean="0"/>
              <a:t>Sennora</a:t>
            </a:r>
            <a:endParaRPr lang="en-US" dirty="0"/>
          </a:p>
        </p:txBody>
      </p:sp>
      <p:sp>
        <p:nvSpPr>
          <p:cNvPr id="2" name="Freeform 2" descr="Decorative"/>
          <p:cNvSpPr/>
          <p:nvPr/>
        </p:nvSpPr>
        <p:spPr>
          <a:xfrm>
            <a:off x="1578363" y="1462965"/>
            <a:ext cx="7839278" cy="7668239"/>
          </a:xfrm>
          <a:custGeom>
            <a:avLst/>
            <a:gdLst/>
            <a:ahLst/>
            <a:cxnLst/>
            <a:rect l="l" t="t" r="r" b="b"/>
            <a:pathLst>
              <a:path w="7839278" h="7668239">
                <a:moveTo>
                  <a:pt x="0" y="0"/>
                </a:moveTo>
                <a:lnTo>
                  <a:pt x="7839278" y="0"/>
                </a:lnTo>
                <a:lnTo>
                  <a:pt x="7839278" y="7668239"/>
                </a:lnTo>
                <a:lnTo>
                  <a:pt x="0" y="76682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 descr="A couple holding a child each in their arms."/>
          <p:cNvSpPr/>
          <p:nvPr/>
        </p:nvSpPr>
        <p:spPr>
          <a:xfrm>
            <a:off x="2788428" y="1963616"/>
            <a:ext cx="4380720" cy="5322576"/>
          </a:xfrm>
          <a:custGeom>
            <a:avLst/>
            <a:gdLst/>
            <a:ahLst/>
            <a:cxnLst/>
            <a:rect l="l" t="t" r="r" b="b"/>
            <a:pathLst>
              <a:path w="4380720" h="5322576">
                <a:moveTo>
                  <a:pt x="0" y="0"/>
                </a:moveTo>
                <a:lnTo>
                  <a:pt x="4380720" y="0"/>
                </a:lnTo>
                <a:lnTo>
                  <a:pt x="4380720" y="5322576"/>
                </a:lnTo>
                <a:lnTo>
                  <a:pt x="0" y="53225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7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211760" y="7914319"/>
            <a:ext cx="6247020" cy="759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5"/>
              </a:lnSpc>
              <a:spcBef>
                <a:spcPct val="0"/>
              </a:spcBef>
            </a:pPr>
            <a:r>
              <a:rPr lang="en-US" sz="4979">
                <a:solidFill>
                  <a:srgbClr val="0F4BD2"/>
                </a:solidFill>
                <a:latin typeface="Handy Casual"/>
              </a:rPr>
              <a:t>Hi there! I’m Sennora!</a:t>
            </a:r>
          </a:p>
        </p:txBody>
      </p:sp>
      <p:sp>
        <p:nvSpPr>
          <p:cNvPr id="6" name="Freeform 6" descr="Missouri Board if Nursing Home Administrators Logo"/>
          <p:cNvSpPr/>
          <p:nvPr/>
        </p:nvSpPr>
        <p:spPr>
          <a:xfrm>
            <a:off x="8812981" y="334077"/>
            <a:ext cx="3011046" cy="3011046"/>
          </a:xfrm>
          <a:custGeom>
            <a:avLst/>
            <a:gdLst/>
            <a:ahLst/>
            <a:cxnLst/>
            <a:rect l="l" t="t" r="r" b="b"/>
            <a:pathLst>
              <a:path w="3011046" h="3011046">
                <a:moveTo>
                  <a:pt x="0" y="0"/>
                </a:moveTo>
                <a:lnTo>
                  <a:pt x="3011046" y="0"/>
                </a:lnTo>
                <a:lnTo>
                  <a:pt x="3011046" y="3011046"/>
                </a:lnTo>
                <a:lnTo>
                  <a:pt x="0" y="30110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 descr="Church of the Rock street sign"/>
          <p:cNvSpPr/>
          <p:nvPr/>
        </p:nvSpPr>
        <p:spPr>
          <a:xfrm>
            <a:off x="8945146" y="4555665"/>
            <a:ext cx="3325630" cy="2494223"/>
          </a:xfrm>
          <a:custGeom>
            <a:avLst/>
            <a:gdLst/>
            <a:ahLst/>
            <a:cxnLst/>
            <a:rect l="l" t="t" r="r" b="b"/>
            <a:pathLst>
              <a:path w="3325630" h="2494223">
                <a:moveTo>
                  <a:pt x="0" y="0"/>
                </a:moveTo>
                <a:lnTo>
                  <a:pt x="3325630" y="0"/>
                </a:lnTo>
                <a:lnTo>
                  <a:pt x="3325630" y="2494223"/>
                </a:lnTo>
                <a:lnTo>
                  <a:pt x="0" y="24942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Heart"/>
          <p:cNvSpPr/>
          <p:nvPr/>
        </p:nvSpPr>
        <p:spPr>
          <a:xfrm>
            <a:off x="15408091" y="1028700"/>
            <a:ext cx="1488455" cy="1291398"/>
          </a:xfrm>
          <a:custGeom>
            <a:avLst/>
            <a:gdLst/>
            <a:ahLst/>
            <a:cxnLst/>
            <a:rect l="l" t="t" r="r" b="b"/>
            <a:pathLst>
              <a:path w="1488455" h="1291398">
                <a:moveTo>
                  <a:pt x="0" y="0"/>
                </a:moveTo>
                <a:lnTo>
                  <a:pt x="1488455" y="0"/>
                </a:lnTo>
                <a:lnTo>
                  <a:pt x="1488455" y="1291398"/>
                </a:lnTo>
                <a:lnTo>
                  <a:pt x="0" y="12913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 descr="Hello, My name is Super awesome room parent"/>
          <p:cNvSpPr/>
          <p:nvPr/>
        </p:nvSpPr>
        <p:spPr>
          <a:xfrm>
            <a:off x="12467802" y="2320098"/>
            <a:ext cx="2940289" cy="1667480"/>
          </a:xfrm>
          <a:custGeom>
            <a:avLst/>
            <a:gdLst/>
            <a:ahLst/>
            <a:cxnLst/>
            <a:rect l="l" t="t" r="r" b="b"/>
            <a:pathLst>
              <a:path w="2940289" h="1667480">
                <a:moveTo>
                  <a:pt x="0" y="0"/>
                </a:moveTo>
                <a:lnTo>
                  <a:pt x="2940289" y="0"/>
                </a:lnTo>
                <a:lnTo>
                  <a:pt x="2940289" y="1667480"/>
                </a:lnTo>
                <a:lnTo>
                  <a:pt x="0" y="16674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 descr="St. Louis cardnials logo"/>
          <p:cNvSpPr/>
          <p:nvPr/>
        </p:nvSpPr>
        <p:spPr>
          <a:xfrm>
            <a:off x="14042426" y="4818514"/>
            <a:ext cx="3396102" cy="2231374"/>
          </a:xfrm>
          <a:custGeom>
            <a:avLst/>
            <a:gdLst/>
            <a:ahLst/>
            <a:cxnLst/>
            <a:rect l="l" t="t" r="r" b="b"/>
            <a:pathLst>
              <a:path w="3396102" h="2231374">
                <a:moveTo>
                  <a:pt x="0" y="0"/>
                </a:moveTo>
                <a:lnTo>
                  <a:pt x="3396102" y="0"/>
                </a:lnTo>
                <a:lnTo>
                  <a:pt x="3396102" y="2231374"/>
                </a:lnTo>
                <a:lnTo>
                  <a:pt x="0" y="22313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 descr="Decorative"/>
          <p:cNvSpPr/>
          <p:nvPr/>
        </p:nvSpPr>
        <p:spPr>
          <a:xfrm rot="435657" flipV="1">
            <a:off x="12909774" y="7270970"/>
            <a:ext cx="3750634" cy="3974660"/>
          </a:xfrm>
          <a:custGeom>
            <a:avLst/>
            <a:gdLst/>
            <a:ahLst/>
            <a:cxnLst/>
            <a:rect l="l" t="t" r="r" b="b"/>
            <a:pathLst>
              <a:path w="3750634" h="3974660">
                <a:moveTo>
                  <a:pt x="0" y="3974660"/>
                </a:moveTo>
                <a:lnTo>
                  <a:pt x="3750634" y="3974660"/>
                </a:lnTo>
                <a:lnTo>
                  <a:pt x="3750634" y="0"/>
                </a:lnTo>
                <a:lnTo>
                  <a:pt x="0" y="0"/>
                </a:lnTo>
                <a:lnTo>
                  <a:pt x="0" y="397466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David</a:t>
            </a:r>
            <a:endParaRPr lang="en-US" dirty="0"/>
          </a:p>
        </p:txBody>
      </p:sp>
      <p:sp>
        <p:nvSpPr>
          <p:cNvPr id="2" name="Freeform 2" descr="Decorative"/>
          <p:cNvSpPr/>
          <p:nvPr/>
        </p:nvSpPr>
        <p:spPr>
          <a:xfrm>
            <a:off x="897228" y="796691"/>
            <a:ext cx="8520413" cy="8334513"/>
          </a:xfrm>
          <a:custGeom>
            <a:avLst/>
            <a:gdLst/>
            <a:ahLst/>
            <a:cxnLst/>
            <a:rect l="l" t="t" r="r" b="b"/>
            <a:pathLst>
              <a:path w="8520413" h="8334513">
                <a:moveTo>
                  <a:pt x="0" y="0"/>
                </a:moveTo>
                <a:lnTo>
                  <a:pt x="8520413" y="0"/>
                </a:lnTo>
                <a:lnTo>
                  <a:pt x="8520413" y="8334513"/>
                </a:lnTo>
                <a:lnTo>
                  <a:pt x="0" y="8334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 descr="Man wearing a dark gray top and dark pants."/>
          <p:cNvSpPr/>
          <p:nvPr/>
        </p:nvSpPr>
        <p:spPr>
          <a:xfrm>
            <a:off x="1745439" y="1441322"/>
            <a:ext cx="5783222" cy="5317441"/>
          </a:xfrm>
          <a:custGeom>
            <a:avLst/>
            <a:gdLst/>
            <a:ahLst/>
            <a:cxnLst/>
            <a:rect l="l" t="t" r="r" b="b"/>
            <a:pathLst>
              <a:path w="5783222" h="5317441">
                <a:moveTo>
                  <a:pt x="0" y="0"/>
                </a:moveTo>
                <a:lnTo>
                  <a:pt x="5783222" y="0"/>
                </a:lnTo>
                <a:lnTo>
                  <a:pt x="5783222" y="5317441"/>
                </a:lnTo>
                <a:lnTo>
                  <a:pt x="0" y="53174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098" b="-359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211760" y="7914319"/>
            <a:ext cx="6247020" cy="759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5"/>
              </a:lnSpc>
              <a:spcBef>
                <a:spcPct val="0"/>
              </a:spcBef>
            </a:pPr>
            <a:r>
              <a:rPr lang="en-US" sz="4979">
                <a:solidFill>
                  <a:srgbClr val="0F4BD2"/>
                </a:solidFill>
                <a:latin typeface="Handy Casual"/>
              </a:rPr>
              <a:t>Hi there! I’m David!</a:t>
            </a:r>
          </a:p>
        </p:txBody>
      </p:sp>
      <p:sp>
        <p:nvSpPr>
          <p:cNvPr id="6" name="Freeform 6" descr="A wall of 7 certificates or diplomas and in the middle is a fireman hat."/>
          <p:cNvSpPr/>
          <p:nvPr/>
        </p:nvSpPr>
        <p:spPr>
          <a:xfrm>
            <a:off x="9836121" y="328285"/>
            <a:ext cx="4359129" cy="3111574"/>
          </a:xfrm>
          <a:custGeom>
            <a:avLst/>
            <a:gdLst/>
            <a:ahLst/>
            <a:cxnLst/>
            <a:rect l="l" t="t" r="r" b="b"/>
            <a:pathLst>
              <a:path w="4359129" h="3111574">
                <a:moveTo>
                  <a:pt x="0" y="0"/>
                </a:moveTo>
                <a:lnTo>
                  <a:pt x="4359128" y="0"/>
                </a:lnTo>
                <a:lnTo>
                  <a:pt x="4359128" y="3111574"/>
                </a:lnTo>
                <a:lnTo>
                  <a:pt x="0" y="31115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5" t="-8360" r="-30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 descr="Stack of post its and the top one says Help others"/>
          <p:cNvSpPr/>
          <p:nvPr/>
        </p:nvSpPr>
        <p:spPr>
          <a:xfrm>
            <a:off x="9144000" y="4014063"/>
            <a:ext cx="3707878" cy="3035825"/>
          </a:xfrm>
          <a:custGeom>
            <a:avLst/>
            <a:gdLst/>
            <a:ahLst/>
            <a:cxnLst/>
            <a:rect l="l" t="t" r="r" b="b"/>
            <a:pathLst>
              <a:path w="3707878" h="3035825">
                <a:moveTo>
                  <a:pt x="0" y="0"/>
                </a:moveTo>
                <a:lnTo>
                  <a:pt x="3707878" y="0"/>
                </a:lnTo>
                <a:lnTo>
                  <a:pt x="3707878" y="3035825"/>
                </a:lnTo>
                <a:lnTo>
                  <a:pt x="0" y="30358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 descr="CNA with a heart beat symbol"/>
          <p:cNvSpPr/>
          <p:nvPr/>
        </p:nvSpPr>
        <p:spPr>
          <a:xfrm>
            <a:off x="9790584" y="7413833"/>
            <a:ext cx="3061293" cy="2520599"/>
          </a:xfrm>
          <a:custGeom>
            <a:avLst/>
            <a:gdLst/>
            <a:ahLst/>
            <a:cxnLst/>
            <a:rect l="l" t="t" r="r" b="b"/>
            <a:pathLst>
              <a:path w="3061293" h="2520599">
                <a:moveTo>
                  <a:pt x="0" y="0"/>
                </a:moveTo>
                <a:lnTo>
                  <a:pt x="3061294" y="0"/>
                </a:lnTo>
                <a:lnTo>
                  <a:pt x="3061294" y="2520599"/>
                </a:lnTo>
                <a:lnTo>
                  <a:pt x="0" y="25205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260" r="-5260" b="-63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Heart"/>
          <p:cNvSpPr/>
          <p:nvPr/>
        </p:nvSpPr>
        <p:spPr>
          <a:xfrm>
            <a:off x="15408091" y="1028700"/>
            <a:ext cx="1488455" cy="1291398"/>
          </a:xfrm>
          <a:custGeom>
            <a:avLst/>
            <a:gdLst/>
            <a:ahLst/>
            <a:cxnLst/>
            <a:rect l="l" t="t" r="r" b="b"/>
            <a:pathLst>
              <a:path w="1488455" h="1291398">
                <a:moveTo>
                  <a:pt x="0" y="0"/>
                </a:moveTo>
                <a:lnTo>
                  <a:pt x="1488455" y="0"/>
                </a:lnTo>
                <a:lnTo>
                  <a:pt x="1488455" y="1291398"/>
                </a:lnTo>
                <a:lnTo>
                  <a:pt x="0" y="12913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 descr="Two hands together with the sun shining through in the shape of a cross"/>
          <p:cNvSpPr/>
          <p:nvPr/>
        </p:nvSpPr>
        <p:spPr>
          <a:xfrm>
            <a:off x="13778998" y="3782759"/>
            <a:ext cx="3913173" cy="3267129"/>
          </a:xfrm>
          <a:custGeom>
            <a:avLst/>
            <a:gdLst/>
            <a:ahLst/>
            <a:cxnLst/>
            <a:rect l="l" t="t" r="r" b="b"/>
            <a:pathLst>
              <a:path w="3913173" h="3267129">
                <a:moveTo>
                  <a:pt x="0" y="0"/>
                </a:moveTo>
                <a:lnTo>
                  <a:pt x="3913173" y="0"/>
                </a:lnTo>
                <a:lnTo>
                  <a:pt x="3913173" y="3267129"/>
                </a:lnTo>
                <a:lnTo>
                  <a:pt x="0" y="32671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8597" t="-2905" r="-105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 descr="Decorative"/>
          <p:cNvSpPr/>
          <p:nvPr/>
        </p:nvSpPr>
        <p:spPr>
          <a:xfrm rot="435657" flipV="1">
            <a:off x="12909774" y="7270970"/>
            <a:ext cx="3750634" cy="3974660"/>
          </a:xfrm>
          <a:custGeom>
            <a:avLst/>
            <a:gdLst/>
            <a:ahLst/>
            <a:cxnLst/>
            <a:rect l="l" t="t" r="r" b="b"/>
            <a:pathLst>
              <a:path w="3750634" h="3974660">
                <a:moveTo>
                  <a:pt x="0" y="3974660"/>
                </a:moveTo>
                <a:lnTo>
                  <a:pt x="3750634" y="3974660"/>
                </a:lnTo>
                <a:lnTo>
                  <a:pt x="3750634" y="0"/>
                </a:lnTo>
                <a:lnTo>
                  <a:pt x="0" y="0"/>
                </a:lnTo>
                <a:lnTo>
                  <a:pt x="0" y="397466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Culture</a:t>
            </a:r>
            <a:endParaRPr lang="en-US" dirty="0"/>
          </a:p>
        </p:txBody>
      </p:sp>
      <p:sp>
        <p:nvSpPr>
          <p:cNvPr id="5" name="Freeform 5" descr="Outline of a notebook paper"/>
          <p:cNvSpPr/>
          <p:nvPr/>
        </p:nvSpPr>
        <p:spPr>
          <a:xfrm>
            <a:off x="1421" y="495300"/>
            <a:ext cx="7628315" cy="9557115"/>
          </a:xfrm>
          <a:custGeom>
            <a:avLst/>
            <a:gdLst/>
            <a:ahLst/>
            <a:cxnLst/>
            <a:rect l="l" t="t" r="r" b="b"/>
            <a:pathLst>
              <a:path w="7628315" h="9557115">
                <a:moveTo>
                  <a:pt x="0" y="0"/>
                </a:moveTo>
                <a:lnTo>
                  <a:pt x="7628316" y="0"/>
                </a:lnTo>
                <a:lnTo>
                  <a:pt x="7628316" y="9557114"/>
                </a:lnTo>
                <a:lnTo>
                  <a:pt x="0" y="95571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 descr="Celebrate, communicate, collaborate, change and care, MC five celebrating 15 years"/>
          <p:cNvGrpSpPr/>
          <p:nvPr/>
        </p:nvGrpSpPr>
        <p:grpSpPr>
          <a:xfrm rot="-460589">
            <a:off x="1503375" y="3872917"/>
            <a:ext cx="4649371" cy="4649351"/>
            <a:chOff x="251863" y="33948"/>
            <a:chExt cx="6350026" cy="6350000"/>
          </a:xfrm>
        </p:grpSpPr>
        <p:sp>
          <p:nvSpPr>
            <p:cNvPr id="7" name="Freeform 7" descr="Decorative"/>
            <p:cNvSpPr/>
            <p:nvPr/>
          </p:nvSpPr>
          <p:spPr>
            <a:xfrm>
              <a:off x="251863" y="33948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4"/>
              <a:stretch>
                <a:fillRect t="-219" b="-2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 rot="-466770">
            <a:off x="1038110" y="2473876"/>
            <a:ext cx="4579927" cy="110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31"/>
              </a:lnSpc>
            </a:pPr>
            <a:r>
              <a:rPr lang="en-US" sz="3799" dirty="0">
                <a:solidFill>
                  <a:srgbClr val="0F4BD2"/>
                </a:solidFill>
                <a:latin typeface="Handy Casual Bold"/>
              </a:rPr>
              <a:t>Changing the culture of adult care across Missouri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380878" y="2083344"/>
            <a:ext cx="4194128" cy="622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29" lvl="1" indent="-388614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0F4BD2"/>
                </a:solidFill>
                <a:latin typeface="Krabuler Bold"/>
              </a:rPr>
              <a:t>MC5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799654" y="2852269"/>
            <a:ext cx="3928891" cy="1732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5" lvl="1" indent="-259078">
              <a:lnSpc>
                <a:spcPts val="2735"/>
              </a:lnSpc>
              <a:buFont typeface="Arial"/>
              <a:buChar char="•"/>
            </a:pPr>
            <a:r>
              <a:rPr lang="en-US" sz="2399">
                <a:solidFill>
                  <a:srgbClr val="0F4BD2"/>
                </a:solidFill>
                <a:latin typeface="Handy Casual"/>
              </a:rPr>
              <a:t>Change</a:t>
            </a:r>
          </a:p>
          <a:p>
            <a:pPr marL="518155" lvl="1" indent="-259078">
              <a:lnSpc>
                <a:spcPts val="2735"/>
              </a:lnSpc>
              <a:buFont typeface="Arial"/>
              <a:buChar char="•"/>
            </a:pPr>
            <a:r>
              <a:rPr lang="en-US" sz="2399">
                <a:solidFill>
                  <a:srgbClr val="0F4BD2"/>
                </a:solidFill>
                <a:latin typeface="Handy Casual"/>
              </a:rPr>
              <a:t>Care</a:t>
            </a:r>
          </a:p>
          <a:p>
            <a:pPr marL="518155" lvl="1" indent="-259078">
              <a:lnSpc>
                <a:spcPts val="2735"/>
              </a:lnSpc>
              <a:buFont typeface="Arial"/>
              <a:buChar char="•"/>
            </a:pPr>
            <a:r>
              <a:rPr lang="en-US" sz="2399">
                <a:solidFill>
                  <a:srgbClr val="0F4BD2"/>
                </a:solidFill>
                <a:latin typeface="Handy Casual"/>
              </a:rPr>
              <a:t>Celebrate</a:t>
            </a:r>
          </a:p>
          <a:p>
            <a:pPr marL="518155" lvl="1" indent="-259078">
              <a:lnSpc>
                <a:spcPts val="2735"/>
              </a:lnSpc>
              <a:buFont typeface="Arial"/>
              <a:buChar char="•"/>
            </a:pPr>
            <a:r>
              <a:rPr lang="en-US" sz="2399">
                <a:solidFill>
                  <a:srgbClr val="0F4BD2"/>
                </a:solidFill>
                <a:latin typeface="Handy Casual"/>
              </a:rPr>
              <a:t>Communicate</a:t>
            </a:r>
          </a:p>
          <a:p>
            <a:pPr marL="518155" lvl="1" indent="-259078">
              <a:lnSpc>
                <a:spcPts val="2735"/>
              </a:lnSpc>
              <a:buFont typeface="Arial"/>
              <a:buChar char="•"/>
            </a:pPr>
            <a:r>
              <a:rPr lang="en-US" sz="2399">
                <a:solidFill>
                  <a:srgbClr val="0F4BD2"/>
                </a:solidFill>
                <a:latin typeface="Handy Casual"/>
              </a:rPr>
              <a:t>Collaborate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380878" y="5437599"/>
            <a:ext cx="4194128" cy="622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29" lvl="1" indent="-388614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0F4BD2"/>
                </a:solidFill>
                <a:latin typeface="Krabuler"/>
              </a:rPr>
              <a:t>MISSION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99654" y="6112604"/>
            <a:ext cx="3928891" cy="2075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5"/>
              </a:lnSpc>
            </a:pPr>
            <a:r>
              <a:rPr lang="en-US" sz="2399">
                <a:solidFill>
                  <a:srgbClr val="0F4BD2"/>
                </a:solidFill>
                <a:latin typeface="Handy Casual"/>
              </a:rPr>
              <a:t>To promote and support ongoing collaboration within the adult care continuum to create environments where the dignity and value of each individual who lives or works there is repsected and celebrated.</a:t>
            </a:r>
          </a:p>
        </p:txBody>
      </p:sp>
      <p:sp>
        <p:nvSpPr>
          <p:cNvPr id="20" name="Freeform 20" descr="Decorative"/>
          <p:cNvSpPr/>
          <p:nvPr/>
        </p:nvSpPr>
        <p:spPr>
          <a:xfrm rot="-1568932">
            <a:off x="9619358" y="468777"/>
            <a:ext cx="1947543" cy="2792177"/>
          </a:xfrm>
          <a:custGeom>
            <a:avLst/>
            <a:gdLst/>
            <a:ahLst/>
            <a:cxnLst/>
            <a:rect l="l" t="t" r="r" b="b"/>
            <a:pathLst>
              <a:path w="1947543" h="2792177">
                <a:moveTo>
                  <a:pt x="0" y="0"/>
                </a:moveTo>
                <a:lnTo>
                  <a:pt x="1947543" y="0"/>
                </a:lnTo>
                <a:lnTo>
                  <a:pt x="1947543" y="2792177"/>
                </a:lnTo>
                <a:lnTo>
                  <a:pt x="0" y="27921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2252419" y="2083344"/>
            <a:ext cx="4194128" cy="622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29" lvl="1" indent="-388614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0F4BD2"/>
                </a:solidFill>
                <a:latin typeface="Krabuler"/>
              </a:rPr>
              <a:t>VISION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736636" y="2852269"/>
            <a:ext cx="3846068" cy="1389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5"/>
              </a:lnSpc>
            </a:pPr>
            <a:r>
              <a:rPr lang="en-US" sz="2399">
                <a:solidFill>
                  <a:srgbClr val="0F4BD2"/>
                </a:solidFill>
                <a:latin typeface="Handy Casual"/>
              </a:rPr>
              <a:t>The continuum of adult care in Missouri is satisfying, individually meaningful and person centered - striving toward person directed.  </a:t>
            </a:r>
          </a:p>
        </p:txBody>
      </p:sp>
      <p:sp>
        <p:nvSpPr>
          <p:cNvPr id="10" name="Freeform 10" descr="Decorative"/>
          <p:cNvSpPr/>
          <p:nvPr/>
        </p:nvSpPr>
        <p:spPr>
          <a:xfrm rot="-1568932">
            <a:off x="11517768" y="7704472"/>
            <a:ext cx="1586960" cy="2275211"/>
          </a:xfrm>
          <a:custGeom>
            <a:avLst/>
            <a:gdLst/>
            <a:ahLst/>
            <a:cxnLst/>
            <a:rect l="l" t="t" r="r" b="b"/>
            <a:pathLst>
              <a:path w="1586960" h="2275211">
                <a:moveTo>
                  <a:pt x="0" y="0"/>
                </a:moveTo>
                <a:lnTo>
                  <a:pt x="1586960" y="0"/>
                </a:lnTo>
                <a:lnTo>
                  <a:pt x="1586960" y="2275212"/>
                </a:lnTo>
                <a:lnTo>
                  <a:pt x="0" y="22752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 descr="Decorative"/>
          <p:cNvSpPr/>
          <p:nvPr/>
        </p:nvSpPr>
        <p:spPr>
          <a:xfrm rot="5027046">
            <a:off x="15652148" y="346181"/>
            <a:ext cx="2433845" cy="2217012"/>
          </a:xfrm>
          <a:custGeom>
            <a:avLst/>
            <a:gdLst/>
            <a:ahLst/>
            <a:cxnLst/>
            <a:rect l="l" t="t" r="r" b="b"/>
            <a:pathLst>
              <a:path w="2433845" h="2217012">
                <a:moveTo>
                  <a:pt x="0" y="0"/>
                </a:moveTo>
                <a:lnTo>
                  <a:pt x="2433846" y="0"/>
                </a:lnTo>
                <a:lnTo>
                  <a:pt x="2433846" y="2217012"/>
                </a:lnTo>
                <a:lnTo>
                  <a:pt x="0" y="22170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2388576" y="5437599"/>
            <a:ext cx="4194128" cy="622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29" lvl="1" indent="-388614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0F4BD2"/>
                </a:solidFill>
                <a:latin typeface="Krabuler Bold"/>
              </a:rPr>
              <a:t>MISSION ACTIVITIES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745677" y="6986905"/>
            <a:ext cx="3846068" cy="1046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5" lvl="1" indent="-259078">
              <a:lnSpc>
                <a:spcPts val="2735"/>
              </a:lnSpc>
              <a:buFont typeface="Arial"/>
              <a:buChar char="•"/>
            </a:pPr>
            <a:r>
              <a:rPr lang="en-US" sz="2399">
                <a:solidFill>
                  <a:srgbClr val="0F4BD2"/>
                </a:solidFill>
                <a:latin typeface="Handy Casual"/>
              </a:rPr>
              <a:t>Communication</a:t>
            </a:r>
          </a:p>
          <a:p>
            <a:pPr marL="518155" lvl="1" indent="-259078">
              <a:lnSpc>
                <a:spcPts val="2735"/>
              </a:lnSpc>
              <a:buFont typeface="Arial"/>
              <a:buChar char="•"/>
            </a:pPr>
            <a:r>
              <a:rPr lang="en-US" sz="2399">
                <a:solidFill>
                  <a:srgbClr val="0F4BD2"/>
                </a:solidFill>
                <a:latin typeface="Handy Casual"/>
              </a:rPr>
              <a:t>Education </a:t>
            </a:r>
          </a:p>
          <a:p>
            <a:pPr>
              <a:lnSpc>
                <a:spcPts val="2735"/>
              </a:lnSpc>
            </a:pPr>
            <a:endParaRPr lang="en-US" sz="2399">
              <a:solidFill>
                <a:srgbClr val="0F4BD2"/>
              </a:solidFill>
              <a:latin typeface="Handy Casual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3524865" y="8112092"/>
            <a:ext cx="4194128" cy="622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29" lvl="1" indent="-388614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0F4BD2"/>
                </a:solidFill>
                <a:latin typeface="Krabuler Bold"/>
              </a:rPr>
              <a:t>PIONEER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Intention</a:t>
            </a:r>
            <a:endParaRPr lang="en-US" dirty="0"/>
          </a:p>
        </p:txBody>
      </p:sp>
      <p:sp>
        <p:nvSpPr>
          <p:cNvPr id="2" name="Freeform 2" descr="Outline of a riped out notebook paper."/>
          <p:cNvSpPr/>
          <p:nvPr/>
        </p:nvSpPr>
        <p:spPr>
          <a:xfrm>
            <a:off x="1222242" y="1488282"/>
            <a:ext cx="6003579" cy="7573322"/>
          </a:xfrm>
          <a:custGeom>
            <a:avLst/>
            <a:gdLst/>
            <a:ahLst/>
            <a:cxnLst/>
            <a:rect l="l" t="t" r="r" b="b"/>
            <a:pathLst>
              <a:path w="6003579" h="7573322">
                <a:moveTo>
                  <a:pt x="0" y="0"/>
                </a:moveTo>
                <a:lnTo>
                  <a:pt x="6003579" y="0"/>
                </a:lnTo>
                <a:lnTo>
                  <a:pt x="6003579" y="7573322"/>
                </a:lnTo>
                <a:lnTo>
                  <a:pt x="0" y="7573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 descr="Large dot"/>
          <p:cNvGrpSpPr/>
          <p:nvPr/>
        </p:nvGrpSpPr>
        <p:grpSpPr>
          <a:xfrm>
            <a:off x="1794564" y="3742504"/>
            <a:ext cx="554854" cy="554854"/>
            <a:chOff x="0" y="0"/>
            <a:chExt cx="739806" cy="739806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739806" cy="739806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F4B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4339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13329" y="-14828"/>
              <a:ext cx="513149" cy="7027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46"/>
                </a:lnSpc>
                <a:spcBef>
                  <a:spcPct val="0"/>
                </a:spcBef>
              </a:pPr>
              <a:r>
                <a:rPr lang="en-US" sz="3176" spc="63" dirty="0">
                  <a:solidFill>
                    <a:srgbClr val="0F4BD2"/>
                  </a:solidFill>
                  <a:latin typeface="Krabuler Bold"/>
                </a:rPr>
                <a:t>1</a:t>
              </a:r>
            </a:p>
          </p:txBody>
        </p:sp>
      </p:grpSp>
      <p:grpSp>
        <p:nvGrpSpPr>
          <p:cNvPr id="8" name="Group 8" descr="Large dot"/>
          <p:cNvGrpSpPr/>
          <p:nvPr/>
        </p:nvGrpSpPr>
        <p:grpSpPr>
          <a:xfrm>
            <a:off x="1794564" y="5489336"/>
            <a:ext cx="554854" cy="554854"/>
            <a:chOff x="0" y="0"/>
            <a:chExt cx="739806" cy="739806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739806" cy="739806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363E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433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13329" y="-10795"/>
              <a:ext cx="513149" cy="7027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46"/>
                </a:lnSpc>
                <a:spcBef>
                  <a:spcPct val="0"/>
                </a:spcBef>
              </a:pPr>
              <a:r>
                <a:rPr lang="en-US" sz="3176" spc="63">
                  <a:solidFill>
                    <a:srgbClr val="0F4BD2"/>
                  </a:solidFill>
                  <a:latin typeface="Krabuler Bold"/>
                </a:rPr>
                <a:t>2</a:t>
              </a:r>
            </a:p>
          </p:txBody>
        </p:sp>
      </p:grpSp>
      <p:grpSp>
        <p:nvGrpSpPr>
          <p:cNvPr id="13" name="Group 13" descr="Large dot"/>
          <p:cNvGrpSpPr/>
          <p:nvPr/>
        </p:nvGrpSpPr>
        <p:grpSpPr>
          <a:xfrm>
            <a:off x="1794564" y="7236168"/>
            <a:ext cx="554854" cy="554854"/>
            <a:chOff x="0" y="0"/>
            <a:chExt cx="739806" cy="739806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739806" cy="739806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363E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4339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13329" y="-18862"/>
              <a:ext cx="513149" cy="7027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46"/>
                </a:lnSpc>
                <a:spcBef>
                  <a:spcPct val="0"/>
                </a:spcBef>
              </a:pPr>
              <a:r>
                <a:rPr lang="en-US" sz="3176" spc="63">
                  <a:solidFill>
                    <a:srgbClr val="0F4BD2"/>
                  </a:solidFill>
                  <a:latin typeface="Krabuler Bold"/>
                </a:rPr>
                <a:t>3</a:t>
              </a:r>
            </a:p>
          </p:txBody>
        </p:sp>
      </p:grpSp>
      <p:sp>
        <p:nvSpPr>
          <p:cNvPr id="21" name="Freeform 21" descr="Decorative"/>
          <p:cNvSpPr/>
          <p:nvPr/>
        </p:nvSpPr>
        <p:spPr>
          <a:xfrm rot="-1568932">
            <a:off x="-30836" y="8050291"/>
            <a:ext cx="1443297" cy="2069242"/>
          </a:xfrm>
          <a:custGeom>
            <a:avLst/>
            <a:gdLst/>
            <a:ahLst/>
            <a:cxnLst/>
            <a:rect l="l" t="t" r="r" b="b"/>
            <a:pathLst>
              <a:path w="1443297" h="2069242">
                <a:moveTo>
                  <a:pt x="0" y="0"/>
                </a:moveTo>
                <a:lnTo>
                  <a:pt x="1443297" y="0"/>
                </a:lnTo>
                <a:lnTo>
                  <a:pt x="1443297" y="2069242"/>
                </a:lnTo>
                <a:lnTo>
                  <a:pt x="0" y="20692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 descr="Decorative"/>
          <p:cNvGrpSpPr/>
          <p:nvPr/>
        </p:nvGrpSpPr>
        <p:grpSpPr>
          <a:xfrm>
            <a:off x="7349303" y="1535607"/>
            <a:ext cx="9289030" cy="7549304"/>
            <a:chOff x="0" y="0"/>
            <a:chExt cx="12654042" cy="10284089"/>
          </a:xfrm>
        </p:grpSpPr>
        <p:sp>
          <p:nvSpPr>
            <p:cNvPr id="19" name="Freeform 19"/>
            <p:cNvSpPr/>
            <p:nvPr/>
          </p:nvSpPr>
          <p:spPr>
            <a:xfrm>
              <a:off x="31750" y="31750"/>
              <a:ext cx="12590542" cy="10220589"/>
            </a:xfrm>
            <a:custGeom>
              <a:avLst/>
              <a:gdLst/>
              <a:ahLst/>
              <a:cxnLst/>
              <a:rect l="l" t="t" r="r" b="b"/>
              <a:pathLst>
                <a:path w="12590542" h="10220589">
                  <a:moveTo>
                    <a:pt x="12497832" y="10220589"/>
                  </a:moveTo>
                  <a:lnTo>
                    <a:pt x="92710" y="10220589"/>
                  </a:lnTo>
                  <a:cubicBezTo>
                    <a:pt x="41910" y="10220589"/>
                    <a:pt x="0" y="10178679"/>
                    <a:pt x="0" y="1012787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496562" y="0"/>
                  </a:lnTo>
                  <a:cubicBezTo>
                    <a:pt x="12547362" y="0"/>
                    <a:pt x="12589272" y="41910"/>
                    <a:pt x="12589272" y="92710"/>
                  </a:cubicBezTo>
                  <a:lnTo>
                    <a:pt x="12589272" y="10126609"/>
                  </a:lnTo>
                  <a:cubicBezTo>
                    <a:pt x="12590542" y="10178679"/>
                    <a:pt x="12548632" y="10220589"/>
                    <a:pt x="12497832" y="10220589"/>
                  </a:cubicBezTo>
                  <a:close/>
                </a:path>
              </a:pathLst>
            </a:custGeom>
            <a:solidFill>
              <a:srgbClr val="4363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12654042" cy="10284089"/>
            </a:xfrm>
            <a:custGeom>
              <a:avLst/>
              <a:gdLst/>
              <a:ahLst/>
              <a:cxnLst/>
              <a:rect l="l" t="t" r="r" b="b"/>
              <a:pathLst>
                <a:path w="12654042" h="10284089">
                  <a:moveTo>
                    <a:pt x="12529582" y="59690"/>
                  </a:moveTo>
                  <a:cubicBezTo>
                    <a:pt x="12565142" y="59690"/>
                    <a:pt x="12594352" y="88900"/>
                    <a:pt x="12594352" y="124460"/>
                  </a:cubicBezTo>
                  <a:lnTo>
                    <a:pt x="12594352" y="10159629"/>
                  </a:lnTo>
                  <a:cubicBezTo>
                    <a:pt x="12594352" y="10195189"/>
                    <a:pt x="12565142" y="10224399"/>
                    <a:pt x="12529582" y="10224399"/>
                  </a:cubicBezTo>
                  <a:lnTo>
                    <a:pt x="124460" y="10224399"/>
                  </a:lnTo>
                  <a:cubicBezTo>
                    <a:pt x="88900" y="10224399"/>
                    <a:pt x="59690" y="10195189"/>
                    <a:pt x="59690" y="1015962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529582" y="59690"/>
                  </a:lnTo>
                  <a:moveTo>
                    <a:pt x="1252958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159629"/>
                  </a:lnTo>
                  <a:cubicBezTo>
                    <a:pt x="0" y="10228209"/>
                    <a:pt x="55880" y="10284089"/>
                    <a:pt x="124460" y="10284089"/>
                  </a:cubicBezTo>
                  <a:lnTo>
                    <a:pt x="12529582" y="10284089"/>
                  </a:lnTo>
                  <a:cubicBezTo>
                    <a:pt x="12598162" y="10284089"/>
                    <a:pt x="12654042" y="10228209"/>
                    <a:pt x="12654042" y="10159629"/>
                  </a:cubicBezTo>
                  <a:lnTo>
                    <a:pt x="12654042" y="124460"/>
                  </a:lnTo>
                  <a:cubicBezTo>
                    <a:pt x="12654042" y="55880"/>
                    <a:pt x="12598162" y="0"/>
                    <a:pt x="1252958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Freeform 22" descr="Decorative"/>
          <p:cNvSpPr/>
          <p:nvPr/>
        </p:nvSpPr>
        <p:spPr>
          <a:xfrm rot="5027046">
            <a:off x="16502236" y="496365"/>
            <a:ext cx="1514128" cy="1379233"/>
          </a:xfrm>
          <a:custGeom>
            <a:avLst/>
            <a:gdLst/>
            <a:ahLst/>
            <a:cxnLst/>
            <a:rect l="l" t="t" r="r" b="b"/>
            <a:pathLst>
              <a:path w="1514128" h="1379233">
                <a:moveTo>
                  <a:pt x="0" y="0"/>
                </a:moveTo>
                <a:lnTo>
                  <a:pt x="1514128" y="0"/>
                </a:lnTo>
                <a:lnTo>
                  <a:pt x="1514128" y="1379233"/>
                </a:lnTo>
                <a:lnTo>
                  <a:pt x="0" y="13792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 descr="Decorative"/>
          <p:cNvSpPr/>
          <p:nvPr/>
        </p:nvSpPr>
        <p:spPr>
          <a:xfrm rot="-8878474" flipV="1">
            <a:off x="14462783" y="8607260"/>
            <a:ext cx="4427299" cy="1110849"/>
          </a:xfrm>
          <a:custGeom>
            <a:avLst/>
            <a:gdLst/>
            <a:ahLst/>
            <a:cxnLst/>
            <a:rect l="l" t="t" r="r" b="b"/>
            <a:pathLst>
              <a:path w="4427299" h="1110849">
                <a:moveTo>
                  <a:pt x="0" y="1110850"/>
                </a:moveTo>
                <a:lnTo>
                  <a:pt x="4427299" y="1110850"/>
                </a:lnTo>
                <a:lnTo>
                  <a:pt x="4427299" y="0"/>
                </a:lnTo>
                <a:lnTo>
                  <a:pt x="0" y="0"/>
                </a:lnTo>
                <a:lnTo>
                  <a:pt x="0" y="111085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 descr="A dark skinned woman sitting next to a light skinned male and his teeshirt says, I was once lost and now I'm found."/>
          <p:cNvSpPr/>
          <p:nvPr/>
        </p:nvSpPr>
        <p:spPr>
          <a:xfrm>
            <a:off x="7801946" y="2013263"/>
            <a:ext cx="8314981" cy="5777760"/>
          </a:xfrm>
          <a:custGeom>
            <a:avLst/>
            <a:gdLst/>
            <a:ahLst/>
            <a:cxnLst/>
            <a:rect l="l" t="t" r="r" b="b"/>
            <a:pathLst>
              <a:path w="8314981" h="5777760">
                <a:moveTo>
                  <a:pt x="0" y="0"/>
                </a:moveTo>
                <a:lnTo>
                  <a:pt x="8314981" y="0"/>
                </a:lnTo>
                <a:lnTo>
                  <a:pt x="8314981" y="5777760"/>
                </a:lnTo>
                <a:lnTo>
                  <a:pt x="0" y="57777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5985" b="-658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2452583" y="2285802"/>
            <a:ext cx="4081927" cy="880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  <a:spcBef>
                <a:spcPct val="0"/>
              </a:spcBef>
            </a:pPr>
            <a:r>
              <a:rPr lang="en-US" sz="5099">
                <a:solidFill>
                  <a:srgbClr val="0F4BD2"/>
                </a:solidFill>
                <a:latin typeface="Krabuler"/>
              </a:rPr>
              <a:t>Our Intention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529779" y="3816158"/>
            <a:ext cx="4158269" cy="592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59"/>
              </a:lnSpc>
            </a:pPr>
            <a:r>
              <a:rPr lang="en-US" sz="3999">
                <a:solidFill>
                  <a:srgbClr val="0F4BD2"/>
                </a:solidFill>
                <a:latin typeface="Handy Casual"/>
              </a:rPr>
              <a:t>Talk To - Not About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452583" y="5530926"/>
            <a:ext cx="2289082" cy="592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59"/>
              </a:lnSpc>
            </a:pPr>
            <a:r>
              <a:rPr lang="en-US" sz="3999">
                <a:solidFill>
                  <a:srgbClr val="0F4BD2"/>
                </a:solidFill>
                <a:latin typeface="Handy Casual"/>
              </a:rPr>
              <a:t>Demonstrate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452583" y="7245693"/>
            <a:ext cx="2664203" cy="592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59"/>
              </a:lnSpc>
            </a:pPr>
            <a:r>
              <a:rPr lang="en-US" sz="3999">
                <a:solidFill>
                  <a:srgbClr val="0F4BD2"/>
                </a:solidFill>
                <a:latin typeface="Handy Casual"/>
              </a:rPr>
              <a:t>Call To 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Milestones</a:t>
            </a:r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1028700" y="1213154"/>
            <a:ext cx="16632824" cy="8412658"/>
            <a:chOff x="1028700" y="1213154"/>
            <a:chExt cx="16632824" cy="8412658"/>
          </a:xfrm>
        </p:grpSpPr>
        <p:sp>
          <p:nvSpPr>
            <p:cNvPr id="2" name="Freeform 2" descr="Decorative"/>
            <p:cNvSpPr/>
            <p:nvPr/>
          </p:nvSpPr>
          <p:spPr>
            <a:xfrm rot="2122617">
              <a:off x="8504696" y="2247821"/>
              <a:ext cx="1437070" cy="1309040"/>
            </a:xfrm>
            <a:custGeom>
              <a:avLst/>
              <a:gdLst/>
              <a:ahLst/>
              <a:cxnLst/>
              <a:rect l="l" t="t" r="r" b="b"/>
              <a:pathLst>
                <a:path w="1437070" h="1309040">
                  <a:moveTo>
                    <a:pt x="0" y="0"/>
                  </a:moveTo>
                  <a:lnTo>
                    <a:pt x="1437070" y="0"/>
                  </a:lnTo>
                  <a:lnTo>
                    <a:pt x="1437070" y="1309041"/>
                  </a:lnTo>
                  <a:lnTo>
                    <a:pt x="0" y="1309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TextBox 3"/>
            <p:cNvSpPr txBox="1"/>
            <p:nvPr/>
          </p:nvSpPr>
          <p:spPr>
            <a:xfrm>
              <a:off x="6268451" y="4037125"/>
              <a:ext cx="5786268" cy="1024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23"/>
                </a:lnSpc>
              </a:pPr>
              <a:r>
                <a:rPr lang="en-US" sz="7700" spc="169">
                  <a:solidFill>
                    <a:srgbClr val="0F4BD2"/>
                  </a:solidFill>
                  <a:latin typeface="Krabuler"/>
                </a:rPr>
                <a:t>Milestones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096809" y="4923430"/>
              <a:ext cx="4868434" cy="1336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05"/>
                </a:lnSpc>
              </a:pPr>
              <a:r>
                <a:rPr lang="en-US" sz="10106" spc="222">
                  <a:solidFill>
                    <a:srgbClr val="0F4BD2"/>
                  </a:solidFill>
                  <a:latin typeface="Krabuler"/>
                </a:rPr>
                <a:t>ACHIEVED</a:t>
              </a:r>
            </a:p>
          </p:txBody>
        </p:sp>
        <p:grpSp>
          <p:nvGrpSpPr>
            <p:cNvPr id="5" name="Group 5" descr="Decorative"/>
            <p:cNvGrpSpPr/>
            <p:nvPr/>
          </p:nvGrpSpPr>
          <p:grpSpPr>
            <a:xfrm>
              <a:off x="1917654" y="1213154"/>
              <a:ext cx="3705330" cy="976981"/>
              <a:chOff x="0" y="0"/>
              <a:chExt cx="1066981" cy="28133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066981" cy="281330"/>
              </a:xfrm>
              <a:custGeom>
                <a:avLst/>
                <a:gdLst/>
                <a:ahLst/>
                <a:cxnLst/>
                <a:rect l="l" t="t" r="r" b="b"/>
                <a:pathLst>
                  <a:path w="1066981" h="281330">
                    <a:moveTo>
                      <a:pt x="75218" y="0"/>
                    </a:moveTo>
                    <a:lnTo>
                      <a:pt x="991763" y="0"/>
                    </a:lnTo>
                    <a:cubicBezTo>
                      <a:pt x="1011712" y="0"/>
                      <a:pt x="1030844" y="7925"/>
                      <a:pt x="1044950" y="22031"/>
                    </a:cubicBezTo>
                    <a:cubicBezTo>
                      <a:pt x="1059057" y="36137"/>
                      <a:pt x="1066981" y="55269"/>
                      <a:pt x="1066981" y="75218"/>
                    </a:cubicBezTo>
                    <a:lnTo>
                      <a:pt x="1066981" y="206111"/>
                    </a:lnTo>
                    <a:cubicBezTo>
                      <a:pt x="1066981" y="226061"/>
                      <a:pt x="1059057" y="245193"/>
                      <a:pt x="1044950" y="259299"/>
                    </a:cubicBezTo>
                    <a:cubicBezTo>
                      <a:pt x="1030844" y="273405"/>
                      <a:pt x="1011712" y="281330"/>
                      <a:pt x="991763" y="281330"/>
                    </a:cubicBezTo>
                    <a:lnTo>
                      <a:pt x="75218" y="281330"/>
                    </a:lnTo>
                    <a:cubicBezTo>
                      <a:pt x="55269" y="281330"/>
                      <a:pt x="36137" y="273405"/>
                      <a:pt x="22031" y="259299"/>
                    </a:cubicBezTo>
                    <a:cubicBezTo>
                      <a:pt x="7925" y="245193"/>
                      <a:pt x="0" y="226061"/>
                      <a:pt x="0" y="206111"/>
                    </a:cubicBezTo>
                    <a:lnTo>
                      <a:pt x="0" y="75218"/>
                    </a:lnTo>
                    <a:cubicBezTo>
                      <a:pt x="0" y="55269"/>
                      <a:pt x="7925" y="36137"/>
                      <a:pt x="22031" y="22031"/>
                    </a:cubicBezTo>
                    <a:cubicBezTo>
                      <a:pt x="36137" y="7925"/>
                      <a:pt x="55269" y="0"/>
                      <a:pt x="75218" y="0"/>
                    </a:cubicBezTo>
                    <a:close/>
                  </a:path>
                </a:pathLst>
              </a:custGeom>
              <a:solidFill>
                <a:srgbClr val="FF86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28575"/>
                <a:ext cx="1066981" cy="252755"/>
              </a:xfrm>
              <a:prstGeom prst="rect">
                <a:avLst/>
              </a:prstGeom>
            </p:spPr>
            <p:txBody>
              <a:bodyPr lIns="71438" tIns="71438" rIns="71438" bIns="71438" rtlCol="0" anchor="ctr"/>
              <a:lstStyle/>
              <a:p>
                <a:pPr algn="ctr">
                  <a:lnSpc>
                    <a:spcPts val="2598"/>
                  </a:lnSpc>
                </a:pPr>
                <a:endParaRPr/>
              </a:p>
            </p:txBody>
          </p:sp>
        </p:grpSp>
        <p:grpSp>
          <p:nvGrpSpPr>
            <p:cNvPr id="8" name="Group 8" descr="Decorative"/>
            <p:cNvGrpSpPr/>
            <p:nvPr/>
          </p:nvGrpSpPr>
          <p:grpSpPr>
            <a:xfrm>
              <a:off x="1028700" y="4329888"/>
              <a:ext cx="3740501" cy="911138"/>
              <a:chOff x="0" y="0"/>
              <a:chExt cx="1077109" cy="26237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077109" cy="262370"/>
              </a:xfrm>
              <a:custGeom>
                <a:avLst/>
                <a:gdLst/>
                <a:ahLst/>
                <a:cxnLst/>
                <a:rect l="l" t="t" r="r" b="b"/>
                <a:pathLst>
                  <a:path w="1077109" h="262370">
                    <a:moveTo>
                      <a:pt x="74511" y="0"/>
                    </a:moveTo>
                    <a:lnTo>
                      <a:pt x="1002598" y="0"/>
                    </a:lnTo>
                    <a:cubicBezTo>
                      <a:pt x="1022359" y="0"/>
                      <a:pt x="1041312" y="7850"/>
                      <a:pt x="1055285" y="21824"/>
                    </a:cubicBezTo>
                    <a:cubicBezTo>
                      <a:pt x="1069259" y="35797"/>
                      <a:pt x="1077109" y="54750"/>
                      <a:pt x="1077109" y="74511"/>
                    </a:cubicBezTo>
                    <a:lnTo>
                      <a:pt x="1077109" y="187859"/>
                    </a:lnTo>
                    <a:cubicBezTo>
                      <a:pt x="1077109" y="207620"/>
                      <a:pt x="1069259" y="226573"/>
                      <a:pt x="1055285" y="240546"/>
                    </a:cubicBezTo>
                    <a:cubicBezTo>
                      <a:pt x="1041312" y="254520"/>
                      <a:pt x="1022359" y="262370"/>
                      <a:pt x="1002598" y="262370"/>
                    </a:cubicBezTo>
                    <a:lnTo>
                      <a:pt x="74511" y="262370"/>
                    </a:lnTo>
                    <a:cubicBezTo>
                      <a:pt x="54750" y="262370"/>
                      <a:pt x="35797" y="254520"/>
                      <a:pt x="21824" y="240546"/>
                    </a:cubicBezTo>
                    <a:cubicBezTo>
                      <a:pt x="7850" y="226573"/>
                      <a:pt x="0" y="207620"/>
                      <a:pt x="0" y="187859"/>
                    </a:cubicBezTo>
                    <a:lnTo>
                      <a:pt x="0" y="74511"/>
                    </a:lnTo>
                    <a:cubicBezTo>
                      <a:pt x="0" y="54750"/>
                      <a:pt x="7850" y="35797"/>
                      <a:pt x="21824" y="21824"/>
                    </a:cubicBezTo>
                    <a:cubicBezTo>
                      <a:pt x="35797" y="7850"/>
                      <a:pt x="54750" y="0"/>
                      <a:pt x="74511" y="0"/>
                    </a:cubicBezTo>
                    <a:close/>
                  </a:path>
                </a:pathLst>
              </a:custGeom>
              <a:solidFill>
                <a:srgbClr val="FF86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28575"/>
                <a:ext cx="1077109" cy="233795"/>
              </a:xfrm>
              <a:prstGeom prst="rect">
                <a:avLst/>
              </a:prstGeom>
            </p:spPr>
            <p:txBody>
              <a:bodyPr lIns="71438" tIns="71438" rIns="71438" bIns="71438" rtlCol="0" anchor="ctr"/>
              <a:lstStyle/>
              <a:p>
                <a:pPr algn="ctr">
                  <a:lnSpc>
                    <a:spcPts val="2598"/>
                  </a:lnSpc>
                </a:pPr>
                <a:endParaRPr/>
              </a:p>
            </p:txBody>
          </p:sp>
        </p:grpSp>
        <p:grpSp>
          <p:nvGrpSpPr>
            <p:cNvPr id="11" name="Group 11" descr="Decorative"/>
            <p:cNvGrpSpPr/>
            <p:nvPr/>
          </p:nvGrpSpPr>
          <p:grpSpPr>
            <a:xfrm>
              <a:off x="2226150" y="6685966"/>
              <a:ext cx="3705330" cy="956919"/>
              <a:chOff x="0" y="0"/>
              <a:chExt cx="1066981" cy="27555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066981" cy="275553"/>
              </a:xfrm>
              <a:custGeom>
                <a:avLst/>
                <a:gdLst/>
                <a:ahLst/>
                <a:cxnLst/>
                <a:rect l="l" t="t" r="r" b="b"/>
                <a:pathLst>
                  <a:path w="1066981" h="275553">
                    <a:moveTo>
                      <a:pt x="75218" y="0"/>
                    </a:moveTo>
                    <a:lnTo>
                      <a:pt x="991763" y="0"/>
                    </a:lnTo>
                    <a:cubicBezTo>
                      <a:pt x="1011712" y="0"/>
                      <a:pt x="1030844" y="7925"/>
                      <a:pt x="1044950" y="22031"/>
                    </a:cubicBezTo>
                    <a:cubicBezTo>
                      <a:pt x="1059057" y="36137"/>
                      <a:pt x="1066981" y="55269"/>
                      <a:pt x="1066981" y="75218"/>
                    </a:cubicBezTo>
                    <a:lnTo>
                      <a:pt x="1066981" y="200335"/>
                    </a:lnTo>
                    <a:cubicBezTo>
                      <a:pt x="1066981" y="220284"/>
                      <a:pt x="1059057" y="239416"/>
                      <a:pt x="1044950" y="253522"/>
                    </a:cubicBezTo>
                    <a:cubicBezTo>
                      <a:pt x="1030844" y="267628"/>
                      <a:pt x="1011712" y="275553"/>
                      <a:pt x="991763" y="275553"/>
                    </a:cubicBezTo>
                    <a:lnTo>
                      <a:pt x="75218" y="275553"/>
                    </a:lnTo>
                    <a:cubicBezTo>
                      <a:pt x="55269" y="275553"/>
                      <a:pt x="36137" y="267628"/>
                      <a:pt x="22031" y="253522"/>
                    </a:cubicBezTo>
                    <a:cubicBezTo>
                      <a:pt x="7925" y="239416"/>
                      <a:pt x="0" y="220284"/>
                      <a:pt x="0" y="200335"/>
                    </a:cubicBezTo>
                    <a:lnTo>
                      <a:pt x="0" y="75218"/>
                    </a:lnTo>
                    <a:cubicBezTo>
                      <a:pt x="0" y="55269"/>
                      <a:pt x="7925" y="36137"/>
                      <a:pt x="22031" y="22031"/>
                    </a:cubicBezTo>
                    <a:cubicBezTo>
                      <a:pt x="36137" y="7925"/>
                      <a:pt x="55269" y="0"/>
                      <a:pt x="75218" y="0"/>
                    </a:cubicBezTo>
                    <a:close/>
                  </a:path>
                </a:pathLst>
              </a:custGeom>
              <a:solidFill>
                <a:srgbClr val="FF86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28575"/>
                <a:ext cx="1066981" cy="246978"/>
              </a:xfrm>
              <a:prstGeom prst="rect">
                <a:avLst/>
              </a:prstGeom>
            </p:spPr>
            <p:txBody>
              <a:bodyPr lIns="71438" tIns="71438" rIns="71438" bIns="71438" rtlCol="0" anchor="ctr"/>
              <a:lstStyle/>
              <a:p>
                <a:pPr algn="ctr">
                  <a:lnSpc>
                    <a:spcPts val="2598"/>
                  </a:lnSpc>
                </a:pPr>
                <a:endParaRPr/>
              </a:p>
            </p:txBody>
          </p:sp>
        </p:grpSp>
        <p:grpSp>
          <p:nvGrpSpPr>
            <p:cNvPr id="14" name="Group 14" descr="Decorative"/>
            <p:cNvGrpSpPr/>
            <p:nvPr/>
          </p:nvGrpSpPr>
          <p:grpSpPr>
            <a:xfrm>
              <a:off x="12690807" y="1893931"/>
              <a:ext cx="3740501" cy="911138"/>
              <a:chOff x="0" y="0"/>
              <a:chExt cx="1077109" cy="26237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077109" cy="262370"/>
              </a:xfrm>
              <a:custGeom>
                <a:avLst/>
                <a:gdLst/>
                <a:ahLst/>
                <a:cxnLst/>
                <a:rect l="l" t="t" r="r" b="b"/>
                <a:pathLst>
                  <a:path w="1077109" h="262370">
                    <a:moveTo>
                      <a:pt x="74511" y="0"/>
                    </a:moveTo>
                    <a:lnTo>
                      <a:pt x="1002598" y="0"/>
                    </a:lnTo>
                    <a:cubicBezTo>
                      <a:pt x="1022359" y="0"/>
                      <a:pt x="1041312" y="7850"/>
                      <a:pt x="1055285" y="21824"/>
                    </a:cubicBezTo>
                    <a:cubicBezTo>
                      <a:pt x="1069259" y="35797"/>
                      <a:pt x="1077109" y="54750"/>
                      <a:pt x="1077109" y="74511"/>
                    </a:cubicBezTo>
                    <a:lnTo>
                      <a:pt x="1077109" y="187859"/>
                    </a:lnTo>
                    <a:cubicBezTo>
                      <a:pt x="1077109" y="207620"/>
                      <a:pt x="1069259" y="226573"/>
                      <a:pt x="1055285" y="240546"/>
                    </a:cubicBezTo>
                    <a:cubicBezTo>
                      <a:pt x="1041312" y="254520"/>
                      <a:pt x="1022359" y="262370"/>
                      <a:pt x="1002598" y="262370"/>
                    </a:cubicBezTo>
                    <a:lnTo>
                      <a:pt x="74511" y="262370"/>
                    </a:lnTo>
                    <a:cubicBezTo>
                      <a:pt x="54750" y="262370"/>
                      <a:pt x="35797" y="254520"/>
                      <a:pt x="21824" y="240546"/>
                    </a:cubicBezTo>
                    <a:cubicBezTo>
                      <a:pt x="7850" y="226573"/>
                      <a:pt x="0" y="207620"/>
                      <a:pt x="0" y="187859"/>
                    </a:cubicBezTo>
                    <a:lnTo>
                      <a:pt x="0" y="74511"/>
                    </a:lnTo>
                    <a:cubicBezTo>
                      <a:pt x="0" y="54750"/>
                      <a:pt x="7850" y="35797"/>
                      <a:pt x="21824" y="21824"/>
                    </a:cubicBezTo>
                    <a:cubicBezTo>
                      <a:pt x="35797" y="7850"/>
                      <a:pt x="54750" y="0"/>
                      <a:pt x="74511" y="0"/>
                    </a:cubicBezTo>
                    <a:close/>
                  </a:path>
                </a:pathLst>
              </a:custGeom>
              <a:solidFill>
                <a:srgbClr val="FF86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28575"/>
                <a:ext cx="1077109" cy="233795"/>
              </a:xfrm>
              <a:prstGeom prst="rect">
                <a:avLst/>
              </a:prstGeom>
            </p:spPr>
            <p:txBody>
              <a:bodyPr lIns="71438" tIns="71438" rIns="71438" bIns="71438" rtlCol="0" anchor="ctr"/>
              <a:lstStyle/>
              <a:p>
                <a:pPr algn="ctr">
                  <a:lnSpc>
                    <a:spcPts val="2598"/>
                  </a:lnSpc>
                </a:pPr>
                <a:endParaRPr/>
              </a:p>
            </p:txBody>
          </p:sp>
        </p:grpSp>
        <p:grpSp>
          <p:nvGrpSpPr>
            <p:cNvPr id="17" name="Group 17" descr="Decorative"/>
            <p:cNvGrpSpPr/>
            <p:nvPr/>
          </p:nvGrpSpPr>
          <p:grpSpPr>
            <a:xfrm>
              <a:off x="13553970" y="4320363"/>
              <a:ext cx="3705330" cy="956919"/>
              <a:chOff x="0" y="0"/>
              <a:chExt cx="1066981" cy="27555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066981" cy="275553"/>
              </a:xfrm>
              <a:custGeom>
                <a:avLst/>
                <a:gdLst/>
                <a:ahLst/>
                <a:cxnLst/>
                <a:rect l="l" t="t" r="r" b="b"/>
                <a:pathLst>
                  <a:path w="1066981" h="275553">
                    <a:moveTo>
                      <a:pt x="75218" y="0"/>
                    </a:moveTo>
                    <a:lnTo>
                      <a:pt x="991763" y="0"/>
                    </a:lnTo>
                    <a:cubicBezTo>
                      <a:pt x="1011712" y="0"/>
                      <a:pt x="1030844" y="7925"/>
                      <a:pt x="1044950" y="22031"/>
                    </a:cubicBezTo>
                    <a:cubicBezTo>
                      <a:pt x="1059057" y="36137"/>
                      <a:pt x="1066981" y="55269"/>
                      <a:pt x="1066981" y="75218"/>
                    </a:cubicBezTo>
                    <a:lnTo>
                      <a:pt x="1066981" y="200335"/>
                    </a:lnTo>
                    <a:cubicBezTo>
                      <a:pt x="1066981" y="220284"/>
                      <a:pt x="1059057" y="239416"/>
                      <a:pt x="1044950" y="253522"/>
                    </a:cubicBezTo>
                    <a:cubicBezTo>
                      <a:pt x="1030844" y="267628"/>
                      <a:pt x="1011712" y="275553"/>
                      <a:pt x="991763" y="275553"/>
                    </a:cubicBezTo>
                    <a:lnTo>
                      <a:pt x="75218" y="275553"/>
                    </a:lnTo>
                    <a:cubicBezTo>
                      <a:pt x="55269" y="275553"/>
                      <a:pt x="36137" y="267628"/>
                      <a:pt x="22031" y="253522"/>
                    </a:cubicBezTo>
                    <a:cubicBezTo>
                      <a:pt x="7925" y="239416"/>
                      <a:pt x="0" y="220284"/>
                      <a:pt x="0" y="200335"/>
                    </a:cubicBezTo>
                    <a:lnTo>
                      <a:pt x="0" y="75218"/>
                    </a:lnTo>
                    <a:cubicBezTo>
                      <a:pt x="0" y="55269"/>
                      <a:pt x="7925" y="36137"/>
                      <a:pt x="22031" y="22031"/>
                    </a:cubicBezTo>
                    <a:cubicBezTo>
                      <a:pt x="36137" y="7925"/>
                      <a:pt x="55269" y="0"/>
                      <a:pt x="75218" y="0"/>
                    </a:cubicBezTo>
                    <a:close/>
                  </a:path>
                </a:pathLst>
              </a:custGeom>
              <a:solidFill>
                <a:srgbClr val="FF86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28575"/>
                <a:ext cx="1066981" cy="246978"/>
              </a:xfrm>
              <a:prstGeom prst="rect">
                <a:avLst/>
              </a:prstGeom>
            </p:spPr>
            <p:txBody>
              <a:bodyPr lIns="71438" tIns="71438" rIns="71438" bIns="71438" rtlCol="0" anchor="ctr"/>
              <a:lstStyle/>
              <a:p>
                <a:pPr algn="ctr">
                  <a:lnSpc>
                    <a:spcPts val="2598"/>
                  </a:lnSpc>
                </a:pPr>
                <a:endParaRPr/>
              </a:p>
            </p:txBody>
          </p:sp>
        </p:grpSp>
        <p:grpSp>
          <p:nvGrpSpPr>
            <p:cNvPr id="20" name="Group 20" descr="Decorative"/>
            <p:cNvGrpSpPr/>
            <p:nvPr/>
          </p:nvGrpSpPr>
          <p:grpSpPr>
            <a:xfrm>
              <a:off x="12912701" y="6685966"/>
              <a:ext cx="3705330" cy="976981"/>
              <a:chOff x="0" y="0"/>
              <a:chExt cx="1066981" cy="28133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66981" cy="281330"/>
              </a:xfrm>
              <a:custGeom>
                <a:avLst/>
                <a:gdLst/>
                <a:ahLst/>
                <a:cxnLst/>
                <a:rect l="l" t="t" r="r" b="b"/>
                <a:pathLst>
                  <a:path w="1066981" h="281330">
                    <a:moveTo>
                      <a:pt x="75218" y="0"/>
                    </a:moveTo>
                    <a:lnTo>
                      <a:pt x="991763" y="0"/>
                    </a:lnTo>
                    <a:cubicBezTo>
                      <a:pt x="1011712" y="0"/>
                      <a:pt x="1030844" y="7925"/>
                      <a:pt x="1044950" y="22031"/>
                    </a:cubicBezTo>
                    <a:cubicBezTo>
                      <a:pt x="1059057" y="36137"/>
                      <a:pt x="1066981" y="55269"/>
                      <a:pt x="1066981" y="75218"/>
                    </a:cubicBezTo>
                    <a:lnTo>
                      <a:pt x="1066981" y="206111"/>
                    </a:lnTo>
                    <a:cubicBezTo>
                      <a:pt x="1066981" y="226061"/>
                      <a:pt x="1059057" y="245193"/>
                      <a:pt x="1044950" y="259299"/>
                    </a:cubicBezTo>
                    <a:cubicBezTo>
                      <a:pt x="1030844" y="273405"/>
                      <a:pt x="1011712" y="281330"/>
                      <a:pt x="991763" y="281330"/>
                    </a:cubicBezTo>
                    <a:lnTo>
                      <a:pt x="75218" y="281330"/>
                    </a:lnTo>
                    <a:cubicBezTo>
                      <a:pt x="55269" y="281330"/>
                      <a:pt x="36137" y="273405"/>
                      <a:pt x="22031" y="259299"/>
                    </a:cubicBezTo>
                    <a:cubicBezTo>
                      <a:pt x="7925" y="245193"/>
                      <a:pt x="0" y="226061"/>
                      <a:pt x="0" y="206111"/>
                    </a:cubicBezTo>
                    <a:lnTo>
                      <a:pt x="0" y="75218"/>
                    </a:lnTo>
                    <a:cubicBezTo>
                      <a:pt x="0" y="55269"/>
                      <a:pt x="7925" y="36137"/>
                      <a:pt x="22031" y="22031"/>
                    </a:cubicBezTo>
                    <a:cubicBezTo>
                      <a:pt x="36137" y="7925"/>
                      <a:pt x="55269" y="0"/>
                      <a:pt x="75218" y="0"/>
                    </a:cubicBezTo>
                    <a:close/>
                  </a:path>
                </a:pathLst>
              </a:custGeom>
              <a:solidFill>
                <a:srgbClr val="FF86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28575"/>
                <a:ext cx="1066981" cy="252755"/>
              </a:xfrm>
              <a:prstGeom prst="rect">
                <a:avLst/>
              </a:prstGeom>
            </p:spPr>
            <p:txBody>
              <a:bodyPr lIns="71438" tIns="71438" rIns="71438" bIns="71438" rtlCol="0" anchor="ctr"/>
              <a:lstStyle/>
              <a:p>
                <a:pPr algn="ctr">
                  <a:lnSpc>
                    <a:spcPts val="2598"/>
                  </a:lnSpc>
                </a:pPr>
                <a:endParaRPr/>
              </a:p>
            </p:txBody>
          </p:sp>
        </p:grpSp>
        <p:sp>
          <p:nvSpPr>
            <p:cNvPr id="23" name="Freeform 23" descr="Decorative"/>
            <p:cNvSpPr/>
            <p:nvPr/>
          </p:nvSpPr>
          <p:spPr>
            <a:xfrm rot="-1643804">
              <a:off x="10477014" y="2895848"/>
              <a:ext cx="2196191" cy="611817"/>
            </a:xfrm>
            <a:custGeom>
              <a:avLst/>
              <a:gdLst/>
              <a:ahLst/>
              <a:cxnLst/>
              <a:rect l="l" t="t" r="r" b="b"/>
              <a:pathLst>
                <a:path w="2196191" h="611817">
                  <a:moveTo>
                    <a:pt x="0" y="0"/>
                  </a:moveTo>
                  <a:lnTo>
                    <a:pt x="2196190" y="0"/>
                  </a:lnTo>
                  <a:lnTo>
                    <a:pt x="2196190" y="611816"/>
                  </a:lnTo>
                  <a:lnTo>
                    <a:pt x="0" y="6118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3308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421951" y="4627306"/>
              <a:ext cx="3088337" cy="422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8"/>
                </a:lnSpc>
                <a:spcBef>
                  <a:spcPct val="0"/>
                </a:spcBef>
              </a:pPr>
              <a:r>
                <a:rPr lang="en-US" sz="3093" spc="129">
                  <a:solidFill>
                    <a:srgbClr val="0F4BD2"/>
                  </a:solidFill>
                  <a:latin typeface="Krabuler"/>
                </a:rPr>
                <a:t>Community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2374537" y="1589243"/>
              <a:ext cx="3088337" cy="422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8"/>
                </a:lnSpc>
                <a:spcBef>
                  <a:spcPct val="0"/>
                </a:spcBef>
              </a:pPr>
              <a:r>
                <a:rPr lang="en-US" sz="3093" spc="129" dirty="0">
                  <a:solidFill>
                    <a:srgbClr val="0F4BD2"/>
                  </a:solidFill>
                  <a:latin typeface="Krabuler"/>
                </a:rPr>
                <a:t>Independence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767570" y="2661929"/>
              <a:ext cx="4005500" cy="11161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95"/>
                </a:lnSpc>
              </a:pPr>
              <a:r>
                <a:rPr lang="en-US" sz="2090" spc="87" dirty="0">
                  <a:solidFill>
                    <a:srgbClr val="0F4BD2"/>
                  </a:solidFill>
                  <a:latin typeface="Handy Casual"/>
                </a:rPr>
                <a:t>T</a:t>
              </a:r>
              <a:r>
                <a:rPr lang="en-US" sz="2090" spc="87" dirty="0">
                  <a:solidFill>
                    <a:srgbClr val="0F4BD2"/>
                  </a:solidFill>
                  <a:latin typeface="Handy Casual Medium"/>
                </a:rPr>
                <a:t>he state of wanting or being able to do things for yourself and make your own decisions, without help or influence from other people.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2534647" y="6990325"/>
              <a:ext cx="3088337" cy="422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8"/>
                </a:lnSpc>
                <a:spcBef>
                  <a:spcPct val="0"/>
                </a:spcBef>
              </a:pPr>
              <a:r>
                <a:rPr lang="en-US" sz="3093" spc="129">
                  <a:solidFill>
                    <a:srgbClr val="0F4BD2"/>
                  </a:solidFill>
                  <a:latin typeface="Krabuler"/>
                </a:rPr>
                <a:t>Work &amp; Education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3862467" y="4638962"/>
              <a:ext cx="3088337" cy="422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8"/>
                </a:lnSpc>
                <a:spcBef>
                  <a:spcPct val="0"/>
                </a:spcBef>
              </a:pPr>
              <a:r>
                <a:rPr lang="en-US" sz="3093" spc="129">
                  <a:solidFill>
                    <a:srgbClr val="0F4BD2"/>
                  </a:solidFill>
                  <a:latin typeface="Krabuler"/>
                </a:rPr>
                <a:t>Community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3110847" y="2176740"/>
              <a:ext cx="3088337" cy="4304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8"/>
                </a:lnSpc>
                <a:spcBef>
                  <a:spcPct val="0"/>
                </a:spcBef>
              </a:pPr>
              <a:r>
                <a:rPr lang="en-US" sz="3093" spc="129">
                  <a:solidFill>
                    <a:srgbClr val="0F4BD2"/>
                  </a:solidFill>
                  <a:latin typeface="Krabuler"/>
                </a:rPr>
                <a:t>Independence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3314396" y="7012522"/>
              <a:ext cx="3088337" cy="422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8"/>
                </a:lnSpc>
                <a:spcBef>
                  <a:spcPct val="0"/>
                </a:spcBef>
              </a:pPr>
              <a:r>
                <a:rPr lang="en-US" sz="3093" spc="129">
                  <a:solidFill>
                    <a:srgbClr val="0F4BD2"/>
                  </a:solidFill>
                  <a:latin typeface="Krabuler"/>
                </a:rPr>
                <a:t>Work &amp; Education</a:t>
              </a:r>
            </a:p>
          </p:txBody>
        </p:sp>
        <p:sp>
          <p:nvSpPr>
            <p:cNvPr id="31" name="Freeform 31" descr="Decorative"/>
            <p:cNvSpPr/>
            <p:nvPr/>
          </p:nvSpPr>
          <p:spPr>
            <a:xfrm rot="204962">
              <a:off x="11333721" y="4479549"/>
              <a:ext cx="2196191" cy="611817"/>
            </a:xfrm>
            <a:custGeom>
              <a:avLst/>
              <a:gdLst/>
              <a:ahLst/>
              <a:cxnLst/>
              <a:rect l="l" t="t" r="r" b="b"/>
              <a:pathLst>
                <a:path w="2196191" h="611817">
                  <a:moveTo>
                    <a:pt x="0" y="0"/>
                  </a:moveTo>
                  <a:lnTo>
                    <a:pt x="2196190" y="0"/>
                  </a:lnTo>
                  <a:lnTo>
                    <a:pt x="2196190" y="611817"/>
                  </a:lnTo>
                  <a:lnTo>
                    <a:pt x="0" y="6118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3308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 descr="Decorative"/>
            <p:cNvSpPr/>
            <p:nvPr/>
          </p:nvSpPr>
          <p:spPr>
            <a:xfrm rot="1543996">
              <a:off x="10606292" y="6494174"/>
              <a:ext cx="2196191" cy="611817"/>
            </a:xfrm>
            <a:custGeom>
              <a:avLst/>
              <a:gdLst/>
              <a:ahLst/>
              <a:cxnLst/>
              <a:rect l="l" t="t" r="r" b="b"/>
              <a:pathLst>
                <a:path w="2196191" h="611817">
                  <a:moveTo>
                    <a:pt x="0" y="0"/>
                  </a:moveTo>
                  <a:lnTo>
                    <a:pt x="2196190" y="0"/>
                  </a:lnTo>
                  <a:lnTo>
                    <a:pt x="2196190" y="611817"/>
                  </a:lnTo>
                  <a:lnTo>
                    <a:pt x="0" y="6118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3308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 descr="Decorative"/>
            <p:cNvSpPr/>
            <p:nvPr/>
          </p:nvSpPr>
          <p:spPr>
            <a:xfrm rot="-8767587">
              <a:off x="5953077" y="3012795"/>
              <a:ext cx="2196191" cy="611817"/>
            </a:xfrm>
            <a:custGeom>
              <a:avLst/>
              <a:gdLst/>
              <a:ahLst/>
              <a:cxnLst/>
              <a:rect l="l" t="t" r="r" b="b"/>
              <a:pathLst>
                <a:path w="2196191" h="611817">
                  <a:moveTo>
                    <a:pt x="0" y="0"/>
                  </a:moveTo>
                  <a:lnTo>
                    <a:pt x="2196191" y="0"/>
                  </a:lnTo>
                  <a:lnTo>
                    <a:pt x="2196191" y="611817"/>
                  </a:lnTo>
                  <a:lnTo>
                    <a:pt x="0" y="6118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3308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 descr="Decorative"/>
            <p:cNvSpPr/>
            <p:nvPr/>
          </p:nvSpPr>
          <p:spPr>
            <a:xfrm rot="-10366412">
              <a:off x="4870860" y="4744070"/>
              <a:ext cx="2196191" cy="611817"/>
            </a:xfrm>
            <a:custGeom>
              <a:avLst/>
              <a:gdLst/>
              <a:ahLst/>
              <a:cxnLst/>
              <a:rect l="l" t="t" r="r" b="b"/>
              <a:pathLst>
                <a:path w="2196191" h="611817">
                  <a:moveTo>
                    <a:pt x="0" y="0"/>
                  </a:moveTo>
                  <a:lnTo>
                    <a:pt x="2196191" y="0"/>
                  </a:lnTo>
                  <a:lnTo>
                    <a:pt x="2196191" y="611817"/>
                  </a:lnTo>
                  <a:lnTo>
                    <a:pt x="0" y="6118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3308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 descr="Decorative"/>
            <p:cNvSpPr/>
            <p:nvPr/>
          </p:nvSpPr>
          <p:spPr>
            <a:xfrm rot="9139054">
              <a:off x="5920775" y="6494174"/>
              <a:ext cx="2196191" cy="611817"/>
            </a:xfrm>
            <a:custGeom>
              <a:avLst/>
              <a:gdLst/>
              <a:ahLst/>
              <a:cxnLst/>
              <a:rect l="l" t="t" r="r" b="b"/>
              <a:pathLst>
                <a:path w="2196191" h="611817">
                  <a:moveTo>
                    <a:pt x="0" y="0"/>
                  </a:moveTo>
                  <a:lnTo>
                    <a:pt x="2196191" y="0"/>
                  </a:lnTo>
                  <a:lnTo>
                    <a:pt x="2196191" y="611817"/>
                  </a:lnTo>
                  <a:lnTo>
                    <a:pt x="0" y="6118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3308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 descr="Decorative"/>
            <p:cNvSpPr/>
            <p:nvPr/>
          </p:nvSpPr>
          <p:spPr>
            <a:xfrm rot="-8261386">
              <a:off x="8672556" y="6509905"/>
              <a:ext cx="1437070" cy="1309040"/>
            </a:xfrm>
            <a:custGeom>
              <a:avLst/>
              <a:gdLst/>
              <a:ahLst/>
              <a:cxnLst/>
              <a:rect l="l" t="t" r="r" b="b"/>
              <a:pathLst>
                <a:path w="1437070" h="1309040">
                  <a:moveTo>
                    <a:pt x="0" y="0"/>
                  </a:moveTo>
                  <a:lnTo>
                    <a:pt x="1437070" y="0"/>
                  </a:lnTo>
                  <a:lnTo>
                    <a:pt x="1437070" y="1309041"/>
                  </a:lnTo>
                  <a:lnTo>
                    <a:pt x="0" y="1309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028700" y="5557820"/>
              <a:ext cx="4005500" cy="8399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95"/>
                </a:lnSpc>
              </a:pPr>
              <a:r>
                <a:rPr lang="en-US" sz="2090" spc="87">
                  <a:solidFill>
                    <a:srgbClr val="0F4BD2"/>
                  </a:solidFill>
                  <a:latin typeface="Handy Casual"/>
                </a:rPr>
                <a:t>A feeling of fellowship with others, as a result of sharing common </a:t>
              </a:r>
              <a:r>
                <a:rPr lang="en-US" sz="2090" spc="87">
                  <a:solidFill>
                    <a:srgbClr val="0F4BD2"/>
                  </a:solidFill>
                  <a:latin typeface="Handy Casual"/>
                  <a:hlinkClick r:id="rId6" tooltip="https://www.google.com/search?client=safari&amp;sca_esv=e5e3f5a07fa25b66&amp;sca_upv=1&amp;rls=en&amp;q=attitudes&amp;si=AKbGX_onJk-q0LQUYzV7-GRhpJ5DTJ2edEQo03sAkVfq4uJngZgngvuoJfl2KfMjgmABSDeP1s1GOG6IaB-WF-m_wMkkzlLEe0GmVetqVj3jNvluEOdgY4g%3D&amp;expnd=1"/>
                </a:rPr>
                <a:t>attitudes</a:t>
              </a:r>
              <a:r>
                <a:rPr lang="en-US" sz="2090" spc="87">
                  <a:solidFill>
                    <a:srgbClr val="0F4BD2"/>
                  </a:solidFill>
                  <a:latin typeface="Handy Casual"/>
                </a:rPr>
                <a:t>, interests, and goals.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2226150" y="7957210"/>
              <a:ext cx="4005500" cy="1668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95"/>
                </a:lnSpc>
              </a:pPr>
              <a:r>
                <a:rPr lang="en-US" sz="2090" spc="87">
                  <a:solidFill>
                    <a:srgbClr val="0F4BD2"/>
                  </a:solidFill>
                  <a:latin typeface="Handy Casual Bold"/>
                </a:rPr>
                <a:t>To perform work or fulfill duties regularly for wages or salary.</a:t>
              </a:r>
            </a:p>
            <a:p>
              <a:pPr>
                <a:lnSpc>
                  <a:spcPts val="2195"/>
                </a:lnSpc>
              </a:pPr>
              <a:endParaRPr lang="en-US" sz="2090" spc="87">
                <a:solidFill>
                  <a:srgbClr val="0F4BD2"/>
                </a:solidFill>
                <a:latin typeface="Handy Casual Bold"/>
              </a:endParaRPr>
            </a:p>
            <a:p>
              <a:pPr>
                <a:lnSpc>
                  <a:spcPts val="2195"/>
                </a:lnSpc>
              </a:pPr>
              <a:r>
                <a:rPr lang="en-US" sz="2090" spc="87">
                  <a:solidFill>
                    <a:srgbClr val="0F4BD2"/>
                  </a:solidFill>
                  <a:latin typeface="Handy Casual Bold"/>
                </a:rPr>
                <a:t>A discipline that is concerned with methods of teaching and learning in schools.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2612532" y="2921392"/>
              <a:ext cx="4005500" cy="1059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3422" lvl="1" indent="-171711">
                <a:lnSpc>
                  <a:spcPts val="1670"/>
                </a:lnSpc>
                <a:buFont typeface="Arial"/>
                <a:buChar char="•"/>
              </a:pPr>
              <a:r>
                <a:rPr lang="en-US" sz="1590" spc="66">
                  <a:solidFill>
                    <a:srgbClr val="0F4BD2"/>
                  </a:solidFill>
                  <a:latin typeface="Handy Casual"/>
                </a:rPr>
                <a:t>Smart home technologies</a:t>
              </a:r>
            </a:p>
            <a:p>
              <a:pPr marL="343422" lvl="1" indent="-171711">
                <a:lnSpc>
                  <a:spcPts val="1670"/>
                </a:lnSpc>
                <a:buFont typeface="Arial"/>
                <a:buChar char="•"/>
              </a:pPr>
              <a:r>
                <a:rPr lang="en-US" sz="1590" spc="66">
                  <a:solidFill>
                    <a:srgbClr val="0F4BD2"/>
                  </a:solidFill>
                  <a:latin typeface="Handy Casual"/>
                </a:rPr>
                <a:t>Wearable health devices</a:t>
              </a:r>
            </a:p>
            <a:p>
              <a:pPr marL="343422" lvl="1" indent="-171711">
                <a:lnSpc>
                  <a:spcPts val="1670"/>
                </a:lnSpc>
                <a:buFont typeface="Arial"/>
                <a:buChar char="•"/>
              </a:pPr>
              <a:r>
                <a:rPr lang="en-US" sz="1590" spc="66">
                  <a:solidFill>
                    <a:srgbClr val="0F4BD2"/>
                  </a:solidFill>
                  <a:latin typeface="Handy Casual"/>
                </a:rPr>
                <a:t>Prosthetics and Exoskeletons</a:t>
              </a:r>
            </a:p>
            <a:p>
              <a:pPr marL="343422" lvl="1" indent="-171711">
                <a:lnSpc>
                  <a:spcPts val="1670"/>
                </a:lnSpc>
                <a:buFont typeface="Arial"/>
                <a:buChar char="•"/>
              </a:pPr>
              <a:r>
                <a:rPr lang="en-US" sz="1590" spc="66">
                  <a:solidFill>
                    <a:srgbClr val="0F4BD2"/>
                  </a:solidFill>
                  <a:latin typeface="Handy Casual"/>
                </a:rPr>
                <a:t>Automated Vehicles</a:t>
              </a:r>
            </a:p>
            <a:p>
              <a:pPr marL="343422" lvl="1" indent="-171711">
                <a:lnSpc>
                  <a:spcPts val="1670"/>
                </a:lnSpc>
                <a:buFont typeface="Arial"/>
                <a:buChar char="•"/>
              </a:pPr>
              <a:r>
                <a:rPr lang="en-US" sz="1590" spc="66">
                  <a:solidFill>
                    <a:srgbClr val="0F4BD2"/>
                  </a:solidFill>
                  <a:latin typeface="Handy Casual"/>
                </a:rPr>
                <a:t>Navigation and mobility aids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13553970" y="5374377"/>
              <a:ext cx="4107554" cy="1059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3422" lvl="1" indent="-171711">
                <a:lnSpc>
                  <a:spcPts val="1670"/>
                </a:lnSpc>
                <a:buFont typeface="Arial"/>
                <a:buChar char="•"/>
              </a:pPr>
              <a:r>
                <a:rPr lang="en-US" sz="1590" spc="66">
                  <a:solidFill>
                    <a:srgbClr val="0F4BD2"/>
                  </a:solidFill>
                  <a:latin typeface="Handy Casual"/>
                </a:rPr>
                <a:t>Social Media </a:t>
              </a:r>
            </a:p>
            <a:p>
              <a:pPr marL="343422" lvl="1" indent="-171711">
                <a:lnSpc>
                  <a:spcPts val="1670"/>
                </a:lnSpc>
                <a:buFont typeface="Arial"/>
                <a:buChar char="•"/>
              </a:pPr>
              <a:r>
                <a:rPr lang="en-US" sz="1590" spc="66">
                  <a:solidFill>
                    <a:srgbClr val="0F4BD2"/>
                  </a:solidFill>
                  <a:latin typeface="Handy Casual"/>
                </a:rPr>
                <a:t>Augmented and Alternative Communication Devices</a:t>
              </a:r>
            </a:p>
            <a:p>
              <a:pPr marL="343422" lvl="1" indent="-171711">
                <a:lnSpc>
                  <a:spcPts val="1670"/>
                </a:lnSpc>
                <a:buFont typeface="Arial"/>
                <a:buChar char="•"/>
              </a:pPr>
              <a:r>
                <a:rPr lang="en-US" sz="1590" spc="66">
                  <a:solidFill>
                    <a:srgbClr val="0F4BD2"/>
                  </a:solidFill>
                  <a:latin typeface="Handy Casual"/>
                </a:rPr>
                <a:t>Speech recognition software &amp; text to speech </a:t>
              </a:r>
            </a:p>
            <a:p>
              <a:pPr marL="343422" lvl="1" indent="-171711">
                <a:lnSpc>
                  <a:spcPts val="1670"/>
                </a:lnSpc>
                <a:buFont typeface="Arial"/>
                <a:buChar char="•"/>
              </a:pPr>
              <a:r>
                <a:rPr lang="en-US" sz="1590" spc="66">
                  <a:solidFill>
                    <a:srgbClr val="0F4BD2"/>
                  </a:solidFill>
                  <a:latin typeface="Handy Casual"/>
                </a:rPr>
                <a:t>Captioning and sign language translation</a:t>
              </a:r>
            </a:p>
            <a:p>
              <a:pPr marL="343422" lvl="1" indent="-171711">
                <a:lnSpc>
                  <a:spcPts val="1670"/>
                </a:lnSpc>
                <a:buFont typeface="Arial"/>
                <a:buChar char="•"/>
              </a:pPr>
              <a:r>
                <a:rPr lang="en-US" sz="1590" spc="66">
                  <a:solidFill>
                    <a:srgbClr val="0F4BD2"/>
                  </a:solidFill>
                  <a:latin typeface="Handy Casual"/>
                </a:rPr>
                <a:t>Virtual and Augmented Reality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2945303" y="7804810"/>
              <a:ext cx="4005500" cy="1059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3422" lvl="1" indent="-171711">
                <a:lnSpc>
                  <a:spcPts val="1670"/>
                </a:lnSpc>
                <a:buFont typeface="Arial"/>
                <a:buChar char="•"/>
              </a:pPr>
              <a:r>
                <a:rPr lang="en-US" sz="1590" spc="66">
                  <a:solidFill>
                    <a:srgbClr val="0F4BD2"/>
                  </a:solidFill>
                  <a:latin typeface="Handy Casual"/>
                </a:rPr>
                <a:t>Accessible Computing and Mobile Technologies </a:t>
              </a:r>
            </a:p>
            <a:p>
              <a:pPr marL="343422" lvl="1" indent="-171711">
                <a:lnSpc>
                  <a:spcPts val="1670"/>
                </a:lnSpc>
                <a:buFont typeface="Arial"/>
                <a:buChar char="•"/>
              </a:pPr>
              <a:r>
                <a:rPr lang="en-US" sz="1590" spc="66">
                  <a:solidFill>
                    <a:srgbClr val="0F4BD2"/>
                  </a:solidFill>
                  <a:latin typeface="Handy Casual"/>
                </a:rPr>
                <a:t>Remote work technologies </a:t>
              </a:r>
            </a:p>
            <a:p>
              <a:pPr marL="343422" lvl="1" indent="-171711">
                <a:lnSpc>
                  <a:spcPts val="1670"/>
                </a:lnSpc>
                <a:buFont typeface="Arial"/>
                <a:buChar char="•"/>
              </a:pPr>
              <a:r>
                <a:rPr lang="en-US" sz="1590" spc="66">
                  <a:solidFill>
                    <a:srgbClr val="0F4BD2"/>
                  </a:solidFill>
                  <a:latin typeface="Handy Casual"/>
                </a:rPr>
                <a:t>Brain computer interfaces</a:t>
              </a:r>
            </a:p>
            <a:p>
              <a:pPr marL="343422" lvl="1" indent="-171711">
                <a:lnSpc>
                  <a:spcPts val="1670"/>
                </a:lnSpc>
                <a:buFont typeface="Arial"/>
                <a:buChar char="•"/>
              </a:pPr>
              <a:r>
                <a:rPr lang="en-US" sz="1590" spc="66">
                  <a:solidFill>
                    <a:srgbClr val="0F4BD2"/>
                  </a:solidFill>
                  <a:latin typeface="Handy Casual"/>
                </a:rPr>
                <a:t>E - Learning and Apps</a:t>
              </a:r>
            </a:p>
            <a:p>
              <a:pPr marL="343422" lvl="1" indent="-171711">
                <a:lnSpc>
                  <a:spcPts val="1670"/>
                </a:lnSpc>
                <a:buFont typeface="Arial"/>
                <a:buChar char="•"/>
              </a:pPr>
              <a:r>
                <a:rPr lang="en-US" sz="1590" spc="66">
                  <a:solidFill>
                    <a:srgbClr val="0F4BD2"/>
                  </a:solidFill>
                  <a:latin typeface="Handy Casual"/>
                </a:rPr>
                <a:t>Workplace Accomodation tools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Adaptations</a:t>
            </a:r>
            <a:endParaRPr lang="en-US" dirty="0"/>
          </a:p>
        </p:txBody>
      </p:sp>
      <p:sp>
        <p:nvSpPr>
          <p:cNvPr id="4" name="Freeform 4" descr="Decorative"/>
          <p:cNvSpPr/>
          <p:nvPr/>
        </p:nvSpPr>
        <p:spPr>
          <a:xfrm rot="-1568932">
            <a:off x="932244" y="505452"/>
            <a:ext cx="1443297" cy="2069242"/>
          </a:xfrm>
          <a:custGeom>
            <a:avLst/>
            <a:gdLst/>
            <a:ahLst/>
            <a:cxnLst/>
            <a:rect l="l" t="t" r="r" b="b"/>
            <a:pathLst>
              <a:path w="1443297" h="2069242">
                <a:moveTo>
                  <a:pt x="0" y="0"/>
                </a:moveTo>
                <a:lnTo>
                  <a:pt x="1443297" y="0"/>
                </a:lnTo>
                <a:lnTo>
                  <a:pt x="1443297" y="2069243"/>
                </a:lnTo>
                <a:lnTo>
                  <a:pt x="0" y="20692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 descr="Decorative"/>
          <p:cNvSpPr/>
          <p:nvPr/>
        </p:nvSpPr>
        <p:spPr>
          <a:xfrm rot="240727">
            <a:off x="2533944" y="195420"/>
            <a:ext cx="1162426" cy="1666560"/>
          </a:xfrm>
          <a:custGeom>
            <a:avLst/>
            <a:gdLst/>
            <a:ahLst/>
            <a:cxnLst/>
            <a:rect l="l" t="t" r="r" b="b"/>
            <a:pathLst>
              <a:path w="1162426" h="1666560">
                <a:moveTo>
                  <a:pt x="0" y="0"/>
                </a:moveTo>
                <a:lnTo>
                  <a:pt x="1162425" y="0"/>
                </a:lnTo>
                <a:lnTo>
                  <a:pt x="1162425" y="1666560"/>
                </a:lnTo>
                <a:lnTo>
                  <a:pt x="0" y="1666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 descr="Computer componets set up on a glass desk."/>
          <p:cNvSpPr/>
          <p:nvPr/>
        </p:nvSpPr>
        <p:spPr>
          <a:xfrm>
            <a:off x="319930" y="2956980"/>
            <a:ext cx="6866635" cy="5778294"/>
          </a:xfrm>
          <a:custGeom>
            <a:avLst/>
            <a:gdLst/>
            <a:ahLst/>
            <a:cxnLst/>
            <a:rect l="l" t="t" r="r" b="b"/>
            <a:pathLst>
              <a:path w="6866635" h="5778294">
                <a:moveTo>
                  <a:pt x="0" y="0"/>
                </a:moveTo>
                <a:lnTo>
                  <a:pt x="6866635" y="0"/>
                </a:lnTo>
                <a:lnTo>
                  <a:pt x="6866635" y="5778295"/>
                </a:lnTo>
                <a:lnTo>
                  <a:pt x="0" y="57782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372" t="-12350" r="-96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Decorative"/>
          <p:cNvSpPr/>
          <p:nvPr/>
        </p:nvSpPr>
        <p:spPr>
          <a:xfrm rot="-10800000">
            <a:off x="-4098675" y="8905418"/>
            <a:ext cx="9279203" cy="2078243"/>
          </a:xfrm>
          <a:custGeom>
            <a:avLst/>
            <a:gdLst/>
            <a:ahLst/>
            <a:cxnLst/>
            <a:rect l="l" t="t" r="r" b="b"/>
            <a:pathLst>
              <a:path w="9279203" h="2078243">
                <a:moveTo>
                  <a:pt x="0" y="0"/>
                </a:moveTo>
                <a:lnTo>
                  <a:pt x="9279203" y="0"/>
                </a:lnTo>
                <a:lnTo>
                  <a:pt x="9279203" y="2078242"/>
                </a:lnTo>
                <a:lnTo>
                  <a:pt x="0" y="20782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20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 descr="Decorative"/>
          <p:cNvSpPr/>
          <p:nvPr/>
        </p:nvSpPr>
        <p:spPr>
          <a:xfrm>
            <a:off x="7051433" y="-68578"/>
            <a:ext cx="10083238" cy="1393320"/>
          </a:xfrm>
          <a:custGeom>
            <a:avLst/>
            <a:gdLst/>
            <a:ahLst/>
            <a:cxnLst/>
            <a:rect l="l" t="t" r="r" b="b"/>
            <a:pathLst>
              <a:path w="10083238" h="1393320">
                <a:moveTo>
                  <a:pt x="0" y="0"/>
                </a:moveTo>
                <a:lnTo>
                  <a:pt x="10083238" y="0"/>
                </a:lnTo>
                <a:lnTo>
                  <a:pt x="10083238" y="1393320"/>
                </a:lnTo>
                <a:lnTo>
                  <a:pt x="0" y="13933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 descr="Stove with colored dots on the dial measurements."/>
          <p:cNvSpPr/>
          <p:nvPr/>
        </p:nvSpPr>
        <p:spPr>
          <a:xfrm>
            <a:off x="7659936" y="1324742"/>
            <a:ext cx="10003046" cy="4421254"/>
          </a:xfrm>
          <a:custGeom>
            <a:avLst/>
            <a:gdLst/>
            <a:ahLst/>
            <a:cxnLst/>
            <a:rect l="l" t="t" r="r" b="b"/>
            <a:pathLst>
              <a:path w="10003046" h="4421254">
                <a:moveTo>
                  <a:pt x="0" y="0"/>
                </a:moveTo>
                <a:lnTo>
                  <a:pt x="10003046" y="0"/>
                </a:lnTo>
                <a:lnTo>
                  <a:pt x="10003046" y="4421254"/>
                </a:lnTo>
                <a:lnTo>
                  <a:pt x="0" y="44212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6183" b="-235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 descr="Microwave with orange dots on the buttons"/>
          <p:cNvSpPr/>
          <p:nvPr/>
        </p:nvSpPr>
        <p:spPr>
          <a:xfrm>
            <a:off x="8815579" y="6067951"/>
            <a:ext cx="7691761" cy="4055938"/>
          </a:xfrm>
          <a:custGeom>
            <a:avLst/>
            <a:gdLst/>
            <a:ahLst/>
            <a:cxnLst/>
            <a:rect l="l" t="t" r="r" b="b"/>
            <a:pathLst>
              <a:path w="7691761" h="4055938">
                <a:moveTo>
                  <a:pt x="0" y="0"/>
                </a:moveTo>
                <a:lnTo>
                  <a:pt x="7691761" y="0"/>
                </a:lnTo>
                <a:lnTo>
                  <a:pt x="7691761" y="4055938"/>
                </a:lnTo>
                <a:lnTo>
                  <a:pt x="0" y="40559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977" t="-35863" b="-2198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372</Words>
  <Application>Microsoft Office PowerPoint</Application>
  <PresentationFormat>Custom</PresentationFormat>
  <Paragraphs>111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Handy Casual Medium</vt:lpstr>
      <vt:lpstr>Handy Casual</vt:lpstr>
      <vt:lpstr>Arial</vt:lpstr>
      <vt:lpstr>Calibri</vt:lpstr>
      <vt:lpstr>Krabuler</vt:lpstr>
      <vt:lpstr>Krabuler Bold</vt:lpstr>
      <vt:lpstr>Pompiere</vt:lpstr>
      <vt:lpstr>Handy Casual Bold</vt:lpstr>
      <vt:lpstr>Office Theme</vt:lpstr>
      <vt:lpstr>Breaking Barriers</vt:lpstr>
      <vt:lpstr>Agenda</vt:lpstr>
      <vt:lpstr>Ice Breaker</vt:lpstr>
      <vt:lpstr>Introduction of Sennora</vt:lpstr>
      <vt:lpstr>Introduction to David</vt:lpstr>
      <vt:lpstr>Culture</vt:lpstr>
      <vt:lpstr>Our Intention</vt:lpstr>
      <vt:lpstr>Milestones</vt:lpstr>
      <vt:lpstr>Adaptations</vt:lpstr>
      <vt:lpstr>Consider this</vt:lpstr>
      <vt:lpstr>Take Action</vt:lpstr>
      <vt:lpstr>Contact Us</vt:lpstr>
      <vt:lpstr>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Breaking Barriers</dc:title>
  <dc:creator>User</dc:creator>
  <cp:lastModifiedBy>Eileen Belton</cp:lastModifiedBy>
  <cp:revision>15</cp:revision>
  <dcterms:created xsi:type="dcterms:W3CDTF">2006-08-16T00:00:00Z</dcterms:created>
  <dcterms:modified xsi:type="dcterms:W3CDTF">2024-03-20T17:59:05Z</dcterms:modified>
  <dc:identifier>DAF83MukAEI</dc:identifier>
</cp:coreProperties>
</file>