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57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5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9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22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173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5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2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84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55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2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4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5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4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8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6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E0E74-4A4F-477F-9F45-B1714B43A28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6CCA2-0F72-4622-8304-FB49A8AF6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8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helly.Brown@dmh.mo.gov" TargetMode="External"/><Relationship Id="rId2" Type="http://schemas.openxmlformats.org/officeDocument/2006/relationships/hyperlink" Target="mailto:Sarah.L.Becker@dss.mo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ulie@varietystl.org" TargetMode="External"/><Relationship Id="rId5" Type="http://schemas.openxmlformats.org/officeDocument/2006/relationships/hyperlink" Target="mailto:ebelton@mo-at.org" TargetMode="External"/><Relationship Id="rId4" Type="http://schemas.openxmlformats.org/officeDocument/2006/relationships/hyperlink" Target="mailto:Heather.Vanhorn@health.mo.go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dese.mo.gov/adult-learning-rehabilitation-services/vocational-rehabilitation" TargetMode="External"/><Relationship Id="rId13" Type="http://schemas.openxmlformats.org/officeDocument/2006/relationships/hyperlink" Target="https://dmh.mo.gov/dev-disabilities" TargetMode="External"/><Relationship Id="rId3" Type="http://schemas.openxmlformats.org/officeDocument/2006/relationships/hyperlink" Target="https://health.mo.gov/living/families/shcn/pdf/CYSHCNSCMap.pdf" TargetMode="External"/><Relationship Id="rId7" Type="http://schemas.openxmlformats.org/officeDocument/2006/relationships/hyperlink" Target="https://moable.com/" TargetMode="External"/><Relationship Id="rId12" Type="http://schemas.openxmlformats.org/officeDocument/2006/relationships/hyperlink" Target="https://varietystl.org/" TargetMode="External"/><Relationship Id="rId2" Type="http://schemas.openxmlformats.org/officeDocument/2006/relationships/hyperlink" Target="https://health.mo.gov/living/families/shcn/pdf/cyshcnfact.pdf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at.mo.gov/funding/" TargetMode="External"/><Relationship Id="rId11" Type="http://schemas.openxmlformats.org/officeDocument/2006/relationships/hyperlink" Target="https://dss.mo.gov/showmehome/" TargetMode="External"/><Relationship Id="rId5" Type="http://schemas.openxmlformats.org/officeDocument/2006/relationships/hyperlink" Target="https://mydss.mo.gov/" TargetMode="External"/><Relationship Id="rId10" Type="http://schemas.openxmlformats.org/officeDocument/2006/relationships/hyperlink" Target="https://health.mo.gov/living/families/shcn/bi.php" TargetMode="External"/><Relationship Id="rId4" Type="http://schemas.openxmlformats.org/officeDocument/2006/relationships/hyperlink" Target="https://mydss.mo.gov/media/pdf/durable-medical-equipment-manual" TargetMode="External"/><Relationship Id="rId9" Type="http://schemas.openxmlformats.org/officeDocument/2006/relationships/hyperlink" Target="https://dss.mo.gov/fsd/rsb/" TargetMode="External"/><Relationship Id="rId14" Type="http://schemas.openxmlformats.org/officeDocument/2006/relationships/hyperlink" Target="at.mo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5416E-D02D-0A62-63E7-DBF6C4C19C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Funding Assistive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AC7F0E-6037-A4F0-798E-6C3BA7BEBE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Private and Public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19298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6C731-1751-E0B4-0D65-D18FB8A0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9745" y="764373"/>
            <a:ext cx="8610600" cy="1293028"/>
          </a:xfrm>
        </p:spPr>
        <p:txBody>
          <a:bodyPr/>
          <a:lstStyle/>
          <a:p>
            <a:pPr algn="ctr"/>
            <a:r>
              <a:rPr lang="en-US" dirty="0"/>
              <a:t>How is AT Funded?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8A853-5355-A2EF-6F82-84FCDC1679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can use your own money </a:t>
            </a:r>
          </a:p>
          <a:p>
            <a:pPr lvl="1"/>
            <a:r>
              <a:rPr lang="en-US" dirty="0"/>
              <a:t>Plan for a purchase (ABLE Account)</a:t>
            </a:r>
          </a:p>
          <a:p>
            <a:pPr lvl="1"/>
            <a:r>
              <a:rPr lang="en-US" dirty="0"/>
              <a:t>Set up a Go Fund Me </a:t>
            </a:r>
          </a:p>
          <a:p>
            <a:pPr lvl="1"/>
            <a:r>
              <a:rPr lang="en-US" dirty="0" smtClean="0"/>
              <a:t>“Bank </a:t>
            </a:r>
            <a:r>
              <a:rPr lang="en-US" dirty="0"/>
              <a:t>of </a:t>
            </a:r>
            <a:r>
              <a:rPr lang="en-US" dirty="0" smtClean="0"/>
              <a:t>Dad” </a:t>
            </a:r>
            <a:r>
              <a:rPr lang="en-US" dirty="0"/>
              <a:t>loan</a:t>
            </a:r>
          </a:p>
          <a:p>
            <a:pPr lvl="1"/>
            <a:r>
              <a:rPr lang="en-US" dirty="0"/>
              <a:t>Bank loan</a:t>
            </a:r>
          </a:p>
          <a:p>
            <a:pPr lvl="1"/>
            <a:endParaRPr lang="en-US" dirty="0"/>
          </a:p>
          <a:p>
            <a:r>
              <a:rPr lang="en-US" dirty="0"/>
              <a:t>AT at work or school</a:t>
            </a:r>
          </a:p>
          <a:p>
            <a:endParaRPr lang="en-US" dirty="0"/>
          </a:p>
          <a:p>
            <a:r>
              <a:rPr lang="en-US" dirty="0"/>
              <a:t>AT covered by insurance</a:t>
            </a:r>
          </a:p>
          <a:p>
            <a:endParaRPr lang="en-US" dirty="0"/>
          </a:p>
          <a:p>
            <a:r>
              <a:rPr lang="en-US" dirty="0"/>
              <a:t>Benefit of service – </a:t>
            </a:r>
            <a:r>
              <a:rPr lang="en-US" dirty="0" smtClean="0"/>
              <a:t>Veteran's </a:t>
            </a:r>
            <a:r>
              <a:rPr lang="en-US" dirty="0"/>
              <a:t>Administration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A2F20-AAD0-2971-9EAB-D10991D0C5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HCBS </a:t>
            </a:r>
            <a:r>
              <a:rPr lang="en-US" dirty="0" smtClean="0"/>
              <a:t>Waivers</a:t>
            </a:r>
            <a:endParaRPr lang="en-US" dirty="0"/>
          </a:p>
          <a:p>
            <a:r>
              <a:rPr lang="en-US" dirty="0" smtClean="0"/>
              <a:t>Medicare</a:t>
            </a:r>
            <a:endParaRPr lang="en-US" dirty="0"/>
          </a:p>
          <a:p>
            <a:r>
              <a:rPr lang="en-US" dirty="0"/>
              <a:t>Vocational </a:t>
            </a:r>
            <a:r>
              <a:rPr lang="en-US" dirty="0" smtClean="0"/>
              <a:t>Rehabilitation</a:t>
            </a:r>
            <a:endParaRPr lang="en-US" dirty="0"/>
          </a:p>
          <a:p>
            <a:r>
              <a:rPr lang="en-US" dirty="0"/>
              <a:t>MO </a:t>
            </a:r>
            <a:r>
              <a:rPr lang="en-US" dirty="0" err="1" smtClean="0"/>
              <a:t>HealthNet</a:t>
            </a:r>
            <a:endParaRPr lang="en-US" dirty="0"/>
          </a:p>
          <a:p>
            <a:r>
              <a:rPr lang="en-US" dirty="0" smtClean="0"/>
              <a:t>CYSHCN</a:t>
            </a:r>
            <a:endParaRPr lang="en-US" dirty="0"/>
          </a:p>
          <a:p>
            <a:r>
              <a:rPr lang="en-US" dirty="0"/>
              <a:t>Missouri Assistive </a:t>
            </a:r>
            <a:r>
              <a:rPr lang="en-US" dirty="0" smtClean="0"/>
              <a:t>Technology</a:t>
            </a:r>
            <a:endParaRPr lang="en-US" dirty="0"/>
          </a:p>
          <a:p>
            <a:r>
              <a:rPr lang="en-US" dirty="0"/>
              <a:t>Private Funders : Variety The Children’s Charity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20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437C-EA0E-7302-036B-B173A3DDE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181" y="792082"/>
            <a:ext cx="8610600" cy="1293028"/>
          </a:xfrm>
        </p:spPr>
        <p:txBody>
          <a:bodyPr/>
          <a:lstStyle/>
          <a:p>
            <a:pPr algn="l"/>
            <a:r>
              <a:rPr lang="en-US" dirty="0"/>
              <a:t>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FFB0A-61DD-A4B6-24DC-ACCE8BCDA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HealthNet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DSS, Sarah Becker, Program Specialist, 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Sarah.L.Becker@dss.mo.gov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DMH-DD, UDAT -  Shelly Brown, UDAT Lead,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Shelly.Brown@dmh.mo.gov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>
              <a:spcBef>
                <a:spcPts val="0"/>
              </a:spcBef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CYSHCN - Heather Vanhorn, Program Manager, 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Heather.Vanhorn@health.mo.gov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Missouri Assistive Technology - Eileen Belton, Program Coordinator,  </a:t>
            </a:r>
            <a:r>
              <a:rPr lang="en-US" sz="1800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ebelton@mo-at.org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Variety the Children’s Charity of  Saint Louis -  Julie Thompkins, Senior Health Services Manager, 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Julie@varietystl.org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4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take to be Successful at Funding?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Tips from the Panel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0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hlinkClick r:id="rId2"/>
              </a:rPr>
              <a:t>CYSHCN Fact Sheet (mo.gov)</a:t>
            </a:r>
            <a:endParaRPr lang="en-US" dirty="0"/>
          </a:p>
          <a:p>
            <a:r>
              <a:rPr lang="en-US" dirty="0">
                <a:hlinkClick r:id="rId3"/>
              </a:rPr>
              <a:t>Children and Youth with Special Health Care Needs (CYSHCN) Program Map (mo.gov)</a:t>
            </a:r>
            <a:endParaRPr lang="en-US" dirty="0"/>
          </a:p>
          <a:p>
            <a:r>
              <a:rPr lang="en-US" dirty="0">
                <a:hlinkClick r:id="rId4"/>
              </a:rPr>
              <a:t>MO </a:t>
            </a:r>
            <a:r>
              <a:rPr lang="en-US" dirty="0" err="1">
                <a:hlinkClick r:id="rId4"/>
              </a:rPr>
              <a:t>HealthNet</a:t>
            </a:r>
            <a:r>
              <a:rPr lang="en-US" dirty="0">
                <a:hlinkClick r:id="rId4"/>
              </a:rPr>
              <a:t> Division- ACD device information</a:t>
            </a:r>
            <a:endParaRPr lang="en-US" dirty="0"/>
          </a:p>
          <a:p>
            <a:pPr lvl="1"/>
            <a:r>
              <a:rPr lang="en-US" dirty="0"/>
              <a:t>Starts on page </a:t>
            </a:r>
            <a:r>
              <a:rPr lang="en-US" dirty="0" smtClean="0"/>
              <a:t>32</a:t>
            </a:r>
          </a:p>
          <a:p>
            <a:r>
              <a:rPr lang="en-US" dirty="0" smtClean="0"/>
              <a:t>MO </a:t>
            </a:r>
            <a:r>
              <a:rPr lang="en-US" dirty="0" err="1" smtClean="0"/>
              <a:t>HealthNet</a:t>
            </a:r>
            <a:r>
              <a:rPr lang="en-US" dirty="0" smtClean="0"/>
              <a:t> Participant Service Unit – 1-800-392-2161</a:t>
            </a:r>
          </a:p>
          <a:p>
            <a:r>
              <a:rPr lang="en-US" dirty="0" smtClean="0">
                <a:hlinkClick r:id="rId5"/>
              </a:rPr>
              <a:t>Apply for MO </a:t>
            </a:r>
            <a:r>
              <a:rPr lang="en-US" dirty="0" err="1" smtClean="0">
                <a:hlinkClick r:id="rId5"/>
              </a:rPr>
              <a:t>HealhtNet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Family Support Division</a:t>
            </a:r>
            <a:endParaRPr lang="en-US" dirty="0"/>
          </a:p>
          <a:p>
            <a:r>
              <a:rPr lang="en-US" dirty="0">
                <a:hlinkClick r:id="rId6"/>
              </a:rPr>
              <a:t>MoAT Funding Resources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hlinkClick r:id="rId7"/>
              </a:rPr>
              <a:t>MoABLE</a:t>
            </a:r>
            <a:r>
              <a:rPr lang="en-US" dirty="0">
                <a:hlinkClick r:id="rId7"/>
              </a:rPr>
              <a:t> Accounts</a:t>
            </a:r>
            <a:endParaRPr lang="en-US" dirty="0"/>
          </a:p>
          <a:p>
            <a:r>
              <a:rPr lang="en-US" dirty="0">
                <a:hlinkClick r:id="rId8"/>
              </a:rPr>
              <a:t>Vocational Rehabilitation</a:t>
            </a:r>
            <a:endParaRPr lang="en-US" dirty="0"/>
          </a:p>
          <a:p>
            <a:r>
              <a:rPr lang="en-US" dirty="0">
                <a:hlinkClick r:id="rId9"/>
              </a:rPr>
              <a:t>Rehab Services for the Blind</a:t>
            </a:r>
            <a:endParaRPr lang="en-US" dirty="0"/>
          </a:p>
          <a:p>
            <a:r>
              <a:rPr lang="en-US" dirty="0">
                <a:hlinkClick r:id="rId10"/>
              </a:rPr>
              <a:t>Brain Injury Waiver</a:t>
            </a:r>
            <a:endParaRPr lang="en-US" dirty="0"/>
          </a:p>
          <a:p>
            <a:r>
              <a:rPr lang="en-US" dirty="0">
                <a:hlinkClick r:id="rId11"/>
              </a:rPr>
              <a:t>Show Me Home – MFP Program</a:t>
            </a:r>
            <a:endParaRPr lang="en-US" dirty="0"/>
          </a:p>
          <a:p>
            <a:r>
              <a:rPr lang="en-US" dirty="0">
                <a:hlinkClick r:id="rId12"/>
              </a:rPr>
              <a:t>Variety the Childrens Charity of St. Louis</a:t>
            </a:r>
            <a:r>
              <a:rPr lang="en-US" dirty="0"/>
              <a:t> </a:t>
            </a:r>
          </a:p>
          <a:p>
            <a:r>
              <a:rPr lang="en-US" dirty="0" smtClean="0">
                <a:hlinkClick r:id="rId13"/>
              </a:rPr>
              <a:t>DMH-DD</a:t>
            </a:r>
            <a:endParaRPr lang="en-US" dirty="0" smtClean="0"/>
          </a:p>
          <a:p>
            <a:r>
              <a:rPr lang="en-US" dirty="0" smtClean="0">
                <a:hlinkClick r:id="rId14" action="ppaction://hlinkfile"/>
              </a:rPr>
              <a:t>Missouri Assistive Technology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6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Custom 7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327F"/>
      </a:hlink>
      <a:folHlink>
        <a:srgbClr val="66669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638</TotalTime>
  <Words>230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Times New Roman</vt:lpstr>
      <vt:lpstr>Vapor Trail</vt:lpstr>
      <vt:lpstr>Funding Assistive Technology</vt:lpstr>
      <vt:lpstr>How is AT Funded?</vt:lpstr>
      <vt:lpstr>Panel</vt:lpstr>
      <vt:lpstr>What does it take to be Successful at Funding?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Assistive Technology - Private and Public</dc:title>
  <dc:creator>ETC MoAT</dc:creator>
  <cp:lastModifiedBy>Eileen Belton</cp:lastModifiedBy>
  <cp:revision>20</cp:revision>
  <dcterms:created xsi:type="dcterms:W3CDTF">2024-02-20T14:25:42Z</dcterms:created>
  <dcterms:modified xsi:type="dcterms:W3CDTF">2024-03-18T17:10:04Z</dcterms:modified>
</cp:coreProperties>
</file>