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9D5"/>
    <a:srgbClr val="F1C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F1C232"/>
          </a:solidFill>
        </p:spPr>
        <p:txBody>
          <a:bodyPr anchor="b"/>
          <a:lstStyle>
            <a:lvl1pPr algn="ctr">
              <a:defRPr sz="6000" b="1">
                <a:solidFill>
                  <a:srgbClr val="2109D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2109D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9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6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0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1C232"/>
          </a:solidFill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2109D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9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7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1C232"/>
          </a:solidFill>
        </p:spPr>
        <p:txBody>
          <a:bodyPr>
            <a:normAutofit/>
          </a:bodyPr>
          <a:lstStyle>
            <a:lvl1pPr algn="ctr">
              <a:defRPr sz="4000" b="1">
                <a:solidFill>
                  <a:srgbClr val="2109D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656114" cy="435133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6814" y="1884362"/>
            <a:ext cx="2732314" cy="4271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131629" y="1941512"/>
            <a:ext cx="2994025" cy="41957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7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1C232"/>
          </a:solidFill>
        </p:spPr>
        <p:txBody>
          <a:bodyPr>
            <a:normAutofit/>
          </a:bodyPr>
          <a:lstStyle>
            <a:lvl1pPr algn="ctr">
              <a:defRPr sz="4000" b="1">
                <a:solidFill>
                  <a:srgbClr val="2109D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4914" cy="4226831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1315" y="1825626"/>
            <a:ext cx="4996542" cy="4226832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solidFill>
            <a:srgbClr val="F1C232"/>
          </a:solidFill>
        </p:spPr>
        <p:txBody>
          <a:bodyPr>
            <a:normAutofit/>
          </a:bodyPr>
          <a:lstStyle>
            <a:lvl1pPr algn="ctr">
              <a:defRPr sz="4000" b="1">
                <a:solidFill>
                  <a:srgbClr val="2109D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5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5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72BAD-602F-423C-BA75-265F956D1F6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9E04-678B-41B1-BEF6-78570DA8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4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tables.com/" TargetMode="External"/><Relationship Id="rId3" Type="http://schemas.openxmlformats.org/officeDocument/2006/relationships/hyperlink" Target="https://www.perkins.org/resource/3d-printer-resources/" TargetMode="External"/><Relationship Id="rId7" Type="http://schemas.openxmlformats.org/officeDocument/2006/relationships/hyperlink" Target="https://www.yeggi.com/" TargetMode="External"/><Relationship Id="rId2" Type="http://schemas.openxmlformats.org/officeDocument/2006/relationships/hyperlink" Target="https://tactiles.eu/databa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ingiverse.com/" TargetMode="External"/><Relationship Id="rId11" Type="http://schemas.openxmlformats.org/officeDocument/2006/relationships/hyperlink" Target="https://pinshape.com/" TargetMode="External"/><Relationship Id="rId5" Type="http://schemas.openxmlformats.org/officeDocument/2006/relationships/hyperlink" Target="https://www.youmagine.com/" TargetMode="External"/><Relationship Id="rId10" Type="http://schemas.openxmlformats.org/officeDocument/2006/relationships/hyperlink" Target="https://www.myminifactory.com/" TargetMode="External"/><Relationship Id="rId4" Type="http://schemas.openxmlformats.org/officeDocument/2006/relationships/hyperlink" Target="https://www.pathstoliteracy.org/a-beginners-guide-to-3d-printing-for-tsvis/" TargetMode="External"/><Relationship Id="rId9" Type="http://schemas.openxmlformats.org/officeDocument/2006/relationships/hyperlink" Target="https://cults3d.com/e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owlpa.org/maker-catalo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touchsee.me/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ouch-mapper.org/en/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thing:487719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actiles.eu/database/?category=3d-mode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ouchsee.me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rintables.com/model/109513-3d-printed-braille-test-calibration-print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B06DaYnuhU" TargetMode="External"/><Relationship Id="rId2" Type="http://schemas.openxmlformats.org/officeDocument/2006/relationships/hyperlink" Target="https://www.youtube.com/watch?v=ukgH_tLoQ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_KUSg9SkKDQ" TargetMode="External"/><Relationship Id="rId4" Type="http://schemas.openxmlformats.org/officeDocument/2006/relationships/hyperlink" Target="https://www.youtube.com/watch?v=ZlpSLeodA6o&amp;t=16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8991600" cy="4669971"/>
          </a:xfrm>
        </p:spPr>
        <p:txBody>
          <a:bodyPr>
            <a:normAutofit/>
          </a:bodyPr>
          <a:lstStyle/>
          <a:p>
            <a:r>
              <a:rPr lang="en-US" dirty="0" smtClean="0"/>
              <a:t>3D Printing</a:t>
            </a:r>
            <a:br>
              <a:rPr lang="en-US" dirty="0" smtClean="0"/>
            </a:br>
            <a:r>
              <a:rPr lang="en-US" dirty="0" smtClean="0"/>
              <a:t>Learning</a:t>
            </a:r>
            <a:br>
              <a:rPr lang="en-US" dirty="0" smtClean="0"/>
            </a:br>
            <a:r>
              <a:rPr lang="en-US" dirty="0" smtClean="0"/>
              <a:t>Materials for</a:t>
            </a:r>
            <a:br>
              <a:rPr lang="en-US" dirty="0" smtClean="0"/>
            </a:br>
            <a:r>
              <a:rPr lang="en-US" dirty="0" smtClean="0"/>
              <a:t>Students with </a:t>
            </a:r>
            <a:br>
              <a:rPr lang="en-US" dirty="0" smtClean="0"/>
            </a:br>
            <a:r>
              <a:rPr lang="en-US" dirty="0" smtClean="0"/>
              <a:t>Low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53895"/>
            <a:ext cx="9144000" cy="1655762"/>
          </a:xfrm>
        </p:spPr>
        <p:txBody>
          <a:bodyPr/>
          <a:lstStyle/>
          <a:p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By: </a:t>
            </a:r>
          </a:p>
          <a:p>
            <a:r>
              <a:rPr lang="en-US" dirty="0" err="1">
                <a:latin typeface="Century Gothic"/>
                <a:ea typeface="Century Gothic"/>
                <a:cs typeface="Century Gothic"/>
                <a:sym typeface="Century Gothic"/>
              </a:rPr>
              <a:t>Sommor</a:t>
            </a: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 Thornton (MSED, CTVI, COMS) and Maddie </a:t>
            </a:r>
            <a:r>
              <a:rPr lang="en-US" dirty="0" err="1">
                <a:latin typeface="Century Gothic"/>
                <a:ea typeface="Century Gothic"/>
                <a:cs typeface="Century Gothic"/>
                <a:sym typeface="Century Gothic"/>
              </a:rPr>
              <a:t>Goswick</a:t>
            </a: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 (MSED, CTVI, COMS)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Increase temperature for smaller prints to help them stick</a:t>
            </a:r>
          </a:p>
          <a:p>
            <a:r>
              <a:rPr lang="en-US" dirty="0" smtClean="0"/>
              <a:t>Adding a </a:t>
            </a:r>
            <a:r>
              <a:rPr lang="en-US" u="sng" dirty="0" smtClean="0"/>
              <a:t>raft, brim, or skirt can help with this as well</a:t>
            </a:r>
          </a:p>
          <a:p>
            <a:r>
              <a:rPr lang="en-US" dirty="0" smtClean="0"/>
              <a:t>Any oil, dust, etc. on the hotbed can cause prints to come unstuck… </a:t>
            </a:r>
          </a:p>
          <a:p>
            <a:r>
              <a:rPr lang="en-US" dirty="0" smtClean="0"/>
              <a:t>Clean bed with dawn and hot, hot water once a week (helps prints stick)</a:t>
            </a:r>
          </a:p>
          <a:p>
            <a:r>
              <a:rPr lang="en-US" dirty="0" smtClean="0"/>
              <a:t>Wipe down hot bed with rubbing alcohol after each print (helps print stick)</a:t>
            </a:r>
          </a:p>
          <a:p>
            <a:r>
              <a:rPr lang="en-US" dirty="0" smtClean="0"/>
              <a:t>Save your failed prints and other filament scraps to melt down in the oven into silicone molds to make other manipulatives </a:t>
            </a:r>
          </a:p>
          <a:p>
            <a:r>
              <a:rPr lang="en-US" dirty="0" smtClean="0"/>
              <a:t>Use acrylic paint markers and mod podge sealer to add color and protection to your prints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download Models…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238125">
              <a:buSzPts val="1400"/>
              <a:buFont typeface="Century Gothic"/>
              <a:buChar char="●"/>
            </a:pPr>
            <a:r>
              <a:rPr lang="en-US" sz="20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2"/>
              </a:rPr>
              <a:t>Tactiles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238125">
              <a:spcBef>
                <a:spcPts val="750"/>
              </a:spcBef>
              <a:buSzPts val="1400"/>
              <a:buFont typeface="Century Gothic"/>
              <a:buChar char="●"/>
            </a:pPr>
            <a:r>
              <a:rPr lang="en-US" sz="20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Perkins School for the Blind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238125">
              <a:spcBef>
                <a:spcPts val="750"/>
              </a:spcBef>
              <a:buSzPts val="1400"/>
              <a:buFont typeface="Century Gothic"/>
              <a:buChar char="●"/>
            </a:pPr>
            <a:r>
              <a:rPr lang="en-US" sz="20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Paths to Literacy 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238125">
              <a:spcBef>
                <a:spcPts val="750"/>
              </a:spcBef>
              <a:buSzPts val="1400"/>
              <a:buFont typeface="Century Gothic"/>
              <a:buChar char="●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3D Model Databases </a:t>
            </a: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sz="20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Youmagine</a:t>
            </a: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lvl="1" indent="-238125">
              <a:buSzPts val="1400"/>
              <a:buFont typeface="Century Gothic"/>
              <a:buChar char="○"/>
            </a:pPr>
            <a:r>
              <a:rPr lang="en-US" sz="20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Thingiverse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buSzPts val="1400"/>
              <a:buFont typeface="Century Gothic"/>
              <a:buChar char="○"/>
            </a:pPr>
            <a:r>
              <a:rPr lang="en-US" sz="20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Yeggi</a:t>
            </a:r>
            <a:r>
              <a:rPr lang="en-US" sz="20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  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buSzPts val="1400"/>
              <a:buFont typeface="Century Gothic"/>
              <a:buChar char="○"/>
            </a:pPr>
            <a:r>
              <a:rPr lang="en-US" sz="20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/>
              </a:rPr>
              <a:t>Printables</a:t>
            </a:r>
            <a:r>
              <a:rPr lang="en-US" sz="20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/>
              </a:rPr>
              <a:t> 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buSzPts val="1400"/>
              <a:buFont typeface="Century Gothic"/>
              <a:buChar char="○"/>
            </a:pPr>
            <a:r>
              <a:rPr lang="en-US" sz="20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/>
              </a:rPr>
              <a:t>Cults 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buSzPts val="1400"/>
              <a:buFont typeface="Century Gothic"/>
              <a:buChar char="○"/>
            </a:pPr>
            <a:r>
              <a:rPr lang="en-US" sz="20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/>
              </a:rPr>
              <a:t>My mini factory</a:t>
            </a:r>
            <a:endParaRPr lang="en-US" sz="20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buSzPts val="1400"/>
              <a:buFont typeface="Century Gothic"/>
              <a:buChar char="○"/>
            </a:pPr>
            <a:r>
              <a:rPr lang="en-US" sz="20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/>
              </a:rPr>
              <a:t>Pinshape</a:t>
            </a:r>
            <a:endParaRPr lang="en-US" sz="2000" i="1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7675" lvl="1">
              <a:buSzPts val="1400"/>
            </a:pPr>
            <a:r>
              <a:rPr lang="en-US" sz="2000" i="1" dirty="0" smtClean="0">
                <a:latin typeface="Century Gothic"/>
                <a:ea typeface="Century Gothic"/>
                <a:cs typeface="Century Gothic"/>
                <a:sym typeface="Century Gothic"/>
              </a:rPr>
              <a:t>See handouts for more.</a:t>
            </a:r>
            <a:endParaRPr lang="en-US" sz="20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20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Printing the ECC</a:t>
            </a:r>
            <a:endParaRPr lang="en-US" dirty="0"/>
          </a:p>
        </p:txBody>
      </p:sp>
      <p:pic>
        <p:nvPicPr>
          <p:cNvPr id="4" name="Content Placeholder 3" descr="Core Academics cyc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257" y="1991353"/>
            <a:ext cx="5954486" cy="48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Efficiency</a:t>
            </a:r>
            <a:endParaRPr lang="en-US" dirty="0"/>
          </a:p>
        </p:txBody>
      </p:sp>
      <p:pic>
        <p:nvPicPr>
          <p:cNvPr id="7" name="Content Placeholder 6" descr="Examples of items printed: A tactile tray of shapes, ghosts, and egg and cars.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1526" y="1825625"/>
            <a:ext cx="4338036" cy="42275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0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algn="ctr"/>
            <a:endParaRPr lang="en-US" sz="2000" b="1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233363">
              <a:lnSpc>
                <a:spcPct val="200000"/>
              </a:lnSpc>
              <a:buSzPts val="1300"/>
              <a:buFont typeface="Century Gothic"/>
              <a:buChar char="●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Textures</a:t>
            </a:r>
          </a:p>
          <a:p>
            <a:pPr lvl="1" indent="-233363">
              <a:lnSpc>
                <a:spcPct val="200000"/>
              </a:lnSpc>
              <a:buSzPts val="1300"/>
              <a:buFont typeface="Century Gothic"/>
              <a:buChar char="○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Matching games, Playdough toys</a:t>
            </a:r>
          </a:p>
          <a:p>
            <a:pPr marL="342900" indent="-233363">
              <a:lnSpc>
                <a:spcPct val="200000"/>
              </a:lnSpc>
              <a:buSzPts val="1300"/>
              <a:buFont typeface="Century Gothic"/>
              <a:buChar char="●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Rhythm Sticks </a:t>
            </a:r>
          </a:p>
          <a:p>
            <a:pPr marL="342900" indent="-233363">
              <a:lnSpc>
                <a:spcPct val="200000"/>
              </a:lnSpc>
              <a:buSzPts val="1300"/>
              <a:buFont typeface="Century Gothic"/>
              <a:buChar char="●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Instruments </a:t>
            </a:r>
          </a:p>
          <a:p>
            <a:pPr marL="342900" indent="-233363">
              <a:lnSpc>
                <a:spcPct val="200000"/>
              </a:lnSpc>
              <a:buSzPts val="1300"/>
              <a:buFont typeface="Century Gothic"/>
              <a:buChar char="●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Models of truncated domes</a:t>
            </a:r>
          </a:p>
          <a:p>
            <a:pPr marL="342900" indent="-233363">
              <a:lnSpc>
                <a:spcPct val="200000"/>
              </a:lnSpc>
              <a:buSzPts val="1300"/>
              <a:buFont typeface="Century Gothic"/>
              <a:buChar char="●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Manipulatives to sort by size, shape, texture, color, etc.</a:t>
            </a:r>
          </a:p>
          <a:p>
            <a:pPr marL="342900" indent="-233363">
              <a:lnSpc>
                <a:spcPct val="200000"/>
              </a:lnSpc>
              <a:buSzPts val="1300"/>
              <a:buFont typeface="Century Gothic"/>
              <a:buChar char="●"/>
            </a:pPr>
            <a:r>
              <a:rPr lang="en-US" sz="2000" dirty="0" smtClean="0">
                <a:latin typeface="Century Gothic"/>
                <a:ea typeface="Century Gothic"/>
                <a:cs typeface="Century Gothic"/>
                <a:sym typeface="Century Gothic"/>
              </a:rPr>
              <a:t>Sensory Bin Fillers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Efficiency 2</a:t>
            </a:r>
            <a:endParaRPr lang="en-US" dirty="0"/>
          </a:p>
        </p:txBody>
      </p:sp>
      <p:pic>
        <p:nvPicPr>
          <p:cNvPr id="5" name="Content Placeholder 4" descr="A child is playing with a printed item.  A closer view of the items is shown.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5556" y="2005806"/>
            <a:ext cx="3609975" cy="3867150"/>
          </a:xfrm>
          <a:prstGeom prst="rect">
            <a:avLst/>
          </a:prstGeom>
        </p:spPr>
      </p:pic>
      <p:pic>
        <p:nvPicPr>
          <p:cNvPr id="6" name="Content Placeholder 5" descr="A box with compartments with plastic shapes.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8188" y="1915319"/>
            <a:ext cx="3143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50971" cy="489086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Games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Turn taking skills 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Appropriate language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Appropriate responses to winning and losing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Easy way to add braille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Things to show and tell 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Public speaking skills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Appropriate volume 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Facial Expression models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Behavior supports (rewards, token economies, etc.)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Content Placeholder 4" descr="Examples of games printed.  A tree, dices and a maze.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460"/>
          <a:stretch/>
        </p:blipFill>
        <p:spPr>
          <a:xfrm>
            <a:off x="6614318" y="2079171"/>
            <a:ext cx="4436327" cy="42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Interactions – More Examples</a:t>
            </a:r>
            <a:endParaRPr lang="en-US" dirty="0"/>
          </a:p>
        </p:txBody>
      </p:sp>
      <p:pic>
        <p:nvPicPr>
          <p:cNvPr id="6" name="Content Placeholder 5" descr="Cute examples include numbers, shapes, animals and plant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875" y="1858169"/>
            <a:ext cx="809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- Determination</a:t>
            </a:r>
            <a:endParaRPr lang="en-US" dirty="0"/>
          </a:p>
        </p:txBody>
      </p:sp>
      <p:pic>
        <p:nvPicPr>
          <p:cNvPr id="8" name="Content Placeholder 7" descr="Eyeball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38448"/>
            <a:ext cx="2655888" cy="292569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46813" y="1884362"/>
            <a:ext cx="3271157" cy="4973638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Model of the eye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help students understand their visual impairment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Models of the human body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help students understand their physical disabilities 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Goal Trackers (ex: reminder to practice a skill at home)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Content Placeholder 8" descr="A spine skeleton and a weekly calendar.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313029" y="3178630"/>
            <a:ext cx="430398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Recreation and Leisure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Games / game pieces 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braille adaptations for commercially available games (Sorry, Scrabble, Boggle, deck of cards, etc.)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games students design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games to target a specific skill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Crochet markers 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Organizers for hobby materials 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Adaptive game materials 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Clay tools 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Models (cars, trains, buildings, etc.)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Fidget / sensory toys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Models of famous artwork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Content Placeholder 4" descr="Examples of games and strorage.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8163" y="1839119"/>
            <a:ext cx="4215266" cy="49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Recreation and Leisure 2</a:t>
            </a:r>
            <a:endParaRPr lang="en-US" dirty="0"/>
          </a:p>
        </p:txBody>
      </p:sp>
      <p:pic>
        <p:nvPicPr>
          <p:cNvPr id="4" name="Content Placeholder 3" descr="Examples of art, craft tools, card holders, blocks, flower and shapres are show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850" y="2086769"/>
            <a:ext cx="84963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latin typeface="Century Gothic"/>
                <a:ea typeface="Century Gothic"/>
                <a:cs typeface="Century Gothic"/>
                <a:sym typeface="Century Gothic"/>
              </a:rPr>
              <a:t>1.  Participants will gain an understanding of available resources to help them get started with 3D printing (software, websites, existing files, etc.)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18858" y="1825626"/>
            <a:ext cx="3614056" cy="4836432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 smtClean="0">
                <a:latin typeface="Century Gothic"/>
                <a:ea typeface="Century Gothic"/>
                <a:cs typeface="Century Gothic"/>
                <a:sym typeface="Century Gothic"/>
              </a:rPr>
              <a:t>2.  Participants will learn other ways 3D printing can help students with visual impairments access their core curriculum and the Expanded Core Curriculum.</a:t>
            </a:r>
          </a:p>
          <a:p>
            <a:pPr algn="ctr"/>
            <a:endParaRPr lang="en-US" sz="42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/>
            <a:r>
              <a:rPr lang="en-US" sz="4200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200" dirty="0"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US" sz="4200" dirty="0" smtClean="0">
                <a:latin typeface="Century Gothic"/>
                <a:ea typeface="Century Gothic"/>
                <a:cs typeface="Century Gothic"/>
                <a:sym typeface="Century Gothic"/>
              </a:rPr>
              <a:t>other materials that can be printed, behavior supports, recreation and leisure activities, orientation and mobility aids, tactile communication PECS, and independent living aids)</a:t>
            </a:r>
          </a:p>
          <a:p>
            <a:endParaRPr lang="en-US" sz="29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3.  Participants will gain an understanding of how a 3D printer can be an asset to helping students learn the Braille Code.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Assistive Technology</a:t>
            </a:r>
            <a:endParaRPr lang="en-US" dirty="0"/>
          </a:p>
        </p:txBody>
      </p:sp>
      <p:pic>
        <p:nvPicPr>
          <p:cNvPr id="7" name="Content Placeholder 6" descr="Adaptive handles are shown when used on a cup, secured on the hand and flat on the table.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65056"/>
            <a:ext cx="5434494" cy="454257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61315" y="1825626"/>
            <a:ext cx="5464628" cy="503237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476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Writing aids</a:t>
            </a:r>
          </a:p>
          <a:p>
            <a:pPr lvl="1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signature guides</a:t>
            </a:r>
          </a:p>
          <a:p>
            <a:pPr lvl="1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pencil grips</a:t>
            </a:r>
          </a:p>
          <a:p>
            <a:pPr lvl="1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line guides </a:t>
            </a:r>
          </a:p>
          <a:p>
            <a:pPr marL="342900" lvl="0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Jar openers</a:t>
            </a:r>
          </a:p>
          <a:p>
            <a:pPr marL="342900" lvl="0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Grocery bag carriers</a:t>
            </a:r>
          </a:p>
          <a:p>
            <a:pPr marL="342900" lvl="0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Button loops</a:t>
            </a:r>
          </a:p>
          <a:p>
            <a:pPr marL="342900" lvl="0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Universal cuffs </a:t>
            </a:r>
          </a:p>
          <a:p>
            <a:pPr marL="342900" lvl="0" indent="-247650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Bottle Openers</a:t>
            </a:r>
          </a:p>
          <a:p>
            <a:pPr marL="342900" lvl="0" indent="-247650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Nail clipper holder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Assistive Technology 2</a:t>
            </a:r>
            <a:endParaRPr lang="en-US" dirty="0"/>
          </a:p>
        </p:txBody>
      </p:sp>
      <p:pic>
        <p:nvPicPr>
          <p:cNvPr id="7" name="Content Placeholder 6" descr="Examples of farm structures and animals.  A test section says: I will print things which interest the student to look at under their CCTVs, vider mags, etc. &#10;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1737" y="1839119"/>
            <a:ext cx="72485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Assistive Technology 3</a:t>
            </a:r>
            <a:endParaRPr lang="en-US" dirty="0"/>
          </a:p>
        </p:txBody>
      </p:sp>
      <p:pic>
        <p:nvPicPr>
          <p:cNvPr id="7" name="Content Placeholder 6" descr="A variety of items can be stored in a ready to make catalog.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39921"/>
            <a:ext cx="4484688" cy="339892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>
                <a:hlinkClick r:id="rId3"/>
              </a:rPr>
              <a:t>TechOWLPA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Living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Braille labels for… 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clothes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cabinets/drawers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cords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storage containers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organizational bins (for small items) 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nail, screws, nuts, bolts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hair accessories 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Cable management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Coin organizers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Assistive technology also ties into this area!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689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rId2"/>
              </a:rPr>
              <a:t>touch see me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en-US" dirty="0"/>
          </a:p>
        </p:txBody>
      </p:sp>
      <p:pic>
        <p:nvPicPr>
          <p:cNvPr id="5" name="Content Placeholder 4" descr="Examples of storage, Braille and different Brailled shapes.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7613" y="1839119"/>
            <a:ext cx="47244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Education</a:t>
            </a:r>
            <a:endParaRPr lang="en-US" dirty="0"/>
          </a:p>
        </p:txBody>
      </p:sp>
      <p:pic>
        <p:nvPicPr>
          <p:cNvPr id="5" name="Content Placeholder 4" descr="Examples of models of buildings,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88507"/>
            <a:ext cx="4484688" cy="33017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Models of buildings the student may be going to job shadow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Equipment used within the career student is interested in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Diagrams referenced often in the career  student is interested in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Materials to support community helper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7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 and Mobility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Models of… 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Intersection Types</a:t>
            </a:r>
          </a:p>
          <a:p>
            <a:pPr lvl="1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Compass directions at intersection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Maps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School layout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Store Layouts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Route Shapes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Town layout</a:t>
            </a:r>
          </a:p>
          <a:p>
            <a:pPr marL="342900" lvl="0" indent="-23812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Accessories for Tactile Town</a:t>
            </a:r>
          </a:p>
          <a:p>
            <a:pPr marL="0" lvl="0" indent="0" algn="ctr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None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689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rId2"/>
              </a:rPr>
              <a:t>touch mapper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endParaRPr lang="en-US" dirty="0"/>
          </a:p>
        </p:txBody>
      </p:sp>
      <p:pic>
        <p:nvPicPr>
          <p:cNvPr id="6" name="Content Placeholder 5" descr="Directsion od right or left arros and the compass are shown in 3D.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0963" y="1862931"/>
            <a:ext cx="44577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 and Mobility 2</a:t>
            </a:r>
            <a:endParaRPr lang="en-US" dirty="0"/>
          </a:p>
        </p:txBody>
      </p:sp>
      <p:pic>
        <p:nvPicPr>
          <p:cNvPr id="4" name="Content Placeholder 3" descr="Street map examples of cross roads and traffic light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737" y="1848644"/>
            <a:ext cx="87725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Orientation and Mobility 3</a:t>
            </a:r>
            <a:endParaRPr lang="en-US" dirty="0"/>
          </a:p>
        </p:txBody>
      </p:sp>
      <p:pic>
        <p:nvPicPr>
          <p:cNvPr id="4" name="Content Placeholder 3" descr="3 D printed cars and rod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428" y="1825625"/>
            <a:ext cx="59691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Compensatory Access</a:t>
            </a:r>
            <a:endParaRPr lang="en-US" dirty="0"/>
          </a:p>
        </p:txBody>
      </p:sp>
      <p:pic>
        <p:nvPicPr>
          <p:cNvPr id="7" name="Content Placeholder 6" descr="Tactile graphics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4945"/>
            <a:ext cx="4298563" cy="42275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Ideas to Print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Tactile PECS: </a:t>
            </a:r>
            <a:r>
              <a:rPr kumimoji="0" lang="en-US" sz="18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00689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thingiverse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Sound 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Behavior supports 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Tactile graphics and models to support the core curriculum</a:t>
            </a: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Manipulatives to help support concepts like… 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fractions, 2D/3D shapes, cells, 10 frames, animals, positional concepts, 1-1 correspondence, units of measurement, states, countries, continents, organs, molecules, etc. 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689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tactiles.eu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Compensatory Access 2</a:t>
            </a:r>
            <a:endParaRPr lang="en-US" dirty="0"/>
          </a:p>
        </p:txBody>
      </p:sp>
      <p:pic>
        <p:nvPicPr>
          <p:cNvPr id="4" name="Content Placeholder 3" descr="Variety of shapes, planets and animal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950" y="1920081"/>
            <a:ext cx="76581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STL File / Model</a:t>
            </a:r>
          </a:p>
          <a:p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This what the file type is called for a 3D model. When searching for an item to print, search “item name” + STL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gcode</a:t>
            </a:r>
            <a:r>
              <a:rPr lang="en-US" dirty="0" smtClean="0"/>
              <a:t> File</a:t>
            </a:r>
          </a:p>
          <a:p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After an STL file has been “sliced” a </a:t>
            </a:r>
            <a:r>
              <a:rPr lang="en-US" dirty="0" err="1">
                <a:latin typeface="Century Gothic"/>
                <a:ea typeface="Century Gothic"/>
                <a:cs typeface="Century Gothic"/>
                <a:sym typeface="Century Gothic"/>
              </a:rPr>
              <a:t>gcode</a:t>
            </a: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 file is generated. The </a:t>
            </a:r>
            <a:r>
              <a:rPr lang="en-US" dirty="0" err="1">
                <a:latin typeface="Century Gothic"/>
                <a:ea typeface="Century Gothic"/>
                <a:cs typeface="Century Gothic"/>
                <a:sym typeface="Century Gothic"/>
              </a:rPr>
              <a:t>gcode</a:t>
            </a: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 file provides instructions to the printer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Filament</a:t>
            </a:r>
          </a:p>
          <a:p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This is the plastic that the printer melts to print with. There are different types. PLA is the most common to print with when starting out.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Compensatory Access 3</a:t>
            </a:r>
            <a:endParaRPr lang="en-US" dirty="0"/>
          </a:p>
        </p:txBody>
      </p:sp>
      <p:pic>
        <p:nvPicPr>
          <p:cNvPr id="4" name="Content Placeholder 3" descr="A storage box with a knob and slot on top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470" y="1825625"/>
            <a:ext cx="84150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Printing Braille</a:t>
            </a:r>
            <a:endParaRPr lang="en-US" dirty="0"/>
          </a:p>
        </p:txBody>
      </p:sp>
      <p:pic>
        <p:nvPicPr>
          <p:cNvPr id="4" name="Content Placeholder 3" descr="Braille examples on paper and a book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187" y="2167731"/>
            <a:ext cx="84296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3D Printer for Braille Instructions</a:t>
            </a:r>
            <a:endParaRPr lang="en-US" dirty="0"/>
          </a:p>
        </p:txBody>
      </p:sp>
      <p:pic>
        <p:nvPicPr>
          <p:cNvPr id="7" name="Content Placeholder 6" descr="A storage container with compartments of various shapes.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4681" y="2058194"/>
            <a:ext cx="2818833" cy="447164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61314" y="1825625"/>
            <a:ext cx="5355771" cy="4923517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I use a 3D printer to prepare materials for instruction in the Braille Code, I think about the following things…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manipulatives do I have already which could be used to represent braille letters if I had a braille cell for them to fit in?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is my student already interested in? 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Think about colors, games the student is interested in, inexpensive things you could print for prizes, materials to send home/back to class, ways they learn best, etc.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motivates my students to be actively involved in the lesson? </a:t>
            </a:r>
          </a:p>
          <a:p>
            <a:pPr lvl="1" indent="-23812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Century Gothic"/>
              <a:buChar char="○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Hands on activities, moveable parts, earning tokens for a break,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3D Printer for Braille Instruction 2</a:t>
            </a:r>
            <a:endParaRPr lang="en-US" dirty="0"/>
          </a:p>
        </p:txBody>
      </p:sp>
      <p:pic>
        <p:nvPicPr>
          <p:cNvPr id="5" name="Content Placeholder 4" descr="Four samples of Brailled materials.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7" y="3090047"/>
            <a:ext cx="5981780" cy="22657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858" y="3090047"/>
            <a:ext cx="4996542" cy="4226832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3D Printing Standard Sized Braille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689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Touch see me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kumimoji="0" lang="en-US" b="1" i="0" u="sng" strike="noStrike" kern="0" cap="none" spc="0" normalizeH="0" baseline="0" noProof="0" dirty="0" smtClean="0">
                <a:ln>
                  <a:noFill/>
                </a:ln>
                <a:solidFill>
                  <a:srgbClr val="00689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model/109513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53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</a:t>
            </a:r>
            <a:endParaRPr lang="en-US" dirty="0"/>
          </a:p>
        </p:txBody>
      </p:sp>
      <p:pic>
        <p:nvPicPr>
          <p:cNvPr id="4" name="Content Placeholder 3" descr="6 cut outs on a board numbered 1 to 6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50" y="2058193"/>
            <a:ext cx="3497036" cy="47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2</a:t>
            </a:r>
            <a:endParaRPr lang="en-US" dirty="0"/>
          </a:p>
        </p:txBody>
      </p:sp>
      <p:pic>
        <p:nvPicPr>
          <p:cNvPr id="4" name="Content Placeholder 3" descr="Trays with shapes to hold parts printed that have unusual shapes.  Examples shows a gem and number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225" y="1981994"/>
            <a:ext cx="85915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3</a:t>
            </a:r>
            <a:endParaRPr lang="en-US" dirty="0"/>
          </a:p>
        </p:txBody>
      </p:sp>
      <p:pic>
        <p:nvPicPr>
          <p:cNvPr id="8" name="Content Placeholder 7" descr="Various colored parts and a large blue tray with cell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405856"/>
            <a:ext cx="86868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</a:t>
            </a:r>
            <a:r>
              <a:rPr lang="en-US" dirty="0" err="1" smtClean="0"/>
              <a:t>Braile</a:t>
            </a:r>
            <a:r>
              <a:rPr lang="en-US" dirty="0" smtClean="0"/>
              <a:t> Examples 4</a:t>
            </a:r>
            <a:endParaRPr lang="en-US" dirty="0"/>
          </a:p>
        </p:txBody>
      </p:sp>
      <p:pic>
        <p:nvPicPr>
          <p:cNvPr id="6" name="Content Placeholder 5" descr="Trays with marbles and cells to match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175" y="2082006"/>
            <a:ext cx="86296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5</a:t>
            </a:r>
            <a:endParaRPr lang="en-US" dirty="0"/>
          </a:p>
        </p:txBody>
      </p:sp>
      <p:pic>
        <p:nvPicPr>
          <p:cNvPr id="4" name="Content Placeholder 3" descr="A child holds a tray of cells with marbles to match letters.  This is spelling our a word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262" y="1948656"/>
            <a:ext cx="87534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6</a:t>
            </a:r>
            <a:endParaRPr lang="en-US" dirty="0"/>
          </a:p>
        </p:txBody>
      </p:sp>
      <p:pic>
        <p:nvPicPr>
          <p:cNvPr id="4" name="Content Placeholder 3" descr="Brailled practice tray with a stock of part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050" y="1862931"/>
            <a:ext cx="83439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Hotbed</a:t>
            </a:r>
          </a:p>
          <a:p>
            <a:r>
              <a:rPr lang="en-US" dirty="0" smtClean="0"/>
              <a:t>This is the flat portion of the printer that heats up. The “bed” gets hot to help the prints stick and stay in place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Nozzle</a:t>
            </a:r>
          </a:p>
          <a:p>
            <a:r>
              <a:rPr lang="en-US" dirty="0" smtClean="0"/>
              <a:t>The part of the printer that extrudes the filament.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Z Offset</a:t>
            </a:r>
          </a:p>
          <a:p>
            <a:r>
              <a:rPr lang="en-US" dirty="0" smtClean="0"/>
              <a:t>This is how close the nozzle that extrudes the filament is to the hotbed.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7</a:t>
            </a:r>
            <a:endParaRPr lang="en-US" dirty="0"/>
          </a:p>
        </p:txBody>
      </p:sp>
      <p:pic>
        <p:nvPicPr>
          <p:cNvPr id="4" name="Content Placeholder 3" descr="A tray with compartments holds cells with Braille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425" y="1934369"/>
            <a:ext cx="53911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8</a:t>
            </a:r>
            <a:endParaRPr lang="en-US" dirty="0"/>
          </a:p>
        </p:txBody>
      </p:sp>
      <p:pic>
        <p:nvPicPr>
          <p:cNvPr id="4" name="Content Placeholder 3" descr="Braille cells with dots in different colors.  A marker with numbers 1 - 6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910556"/>
            <a:ext cx="73152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9</a:t>
            </a:r>
            <a:endParaRPr lang="en-US" dirty="0"/>
          </a:p>
        </p:txBody>
      </p:sp>
      <p:pic>
        <p:nvPicPr>
          <p:cNvPr id="4" name="Content Placeholder 3" descr="A variety of Braille cell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725" y="1958181"/>
            <a:ext cx="82105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10</a:t>
            </a:r>
            <a:endParaRPr lang="en-US" dirty="0"/>
          </a:p>
        </p:txBody>
      </p:sp>
      <p:pic>
        <p:nvPicPr>
          <p:cNvPr id="6" name="Content Placeholder 5" descr="Braille cells with eye ball dot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037" y="1981994"/>
            <a:ext cx="85439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11</a:t>
            </a:r>
            <a:endParaRPr lang="en-US" dirty="0"/>
          </a:p>
        </p:txBody>
      </p:sp>
      <p:pic>
        <p:nvPicPr>
          <p:cNvPr id="4" name="Content Placeholder 3" descr="Braille game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3562" y="1962944"/>
            <a:ext cx="85248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12</a:t>
            </a:r>
            <a:endParaRPr lang="en-US" dirty="0"/>
          </a:p>
        </p:txBody>
      </p:sp>
      <p:pic>
        <p:nvPicPr>
          <p:cNvPr id="4" name="Content Placeholder 3" descr="Trays and Brailled vertical cells.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68"/>
          <a:stretch/>
        </p:blipFill>
        <p:spPr>
          <a:xfrm>
            <a:off x="1963511" y="1992085"/>
            <a:ext cx="8439150" cy="40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13</a:t>
            </a:r>
            <a:endParaRPr lang="en-US" dirty="0"/>
          </a:p>
        </p:txBody>
      </p:sp>
      <p:pic>
        <p:nvPicPr>
          <p:cNvPr id="4" name="Content Placeholder 3" descr="A portable storage container with labels for various parts.   Eleven Brailled part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837" y="1924844"/>
            <a:ext cx="869632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Braille Examples 14</a:t>
            </a:r>
            <a:endParaRPr lang="en-US" dirty="0"/>
          </a:p>
        </p:txBody>
      </p:sp>
      <p:pic>
        <p:nvPicPr>
          <p:cNvPr id="4" name="Content Placeholder 3" descr="Brailled letters shown with and without letters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50" y="2162969"/>
            <a:ext cx="85725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3057" y="3217182"/>
            <a:ext cx="7620000" cy="1325563"/>
          </a:xfrm>
          <a:solidFill>
            <a:srgbClr val="F1C23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2109D5"/>
                </a:solidFill>
              </a:rPr>
              <a:t>Questions?</a:t>
            </a:r>
            <a:endParaRPr lang="en-US" sz="8000" b="1" dirty="0">
              <a:solidFill>
                <a:srgbClr val="2109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Purge Line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line the printer prints first. This is so the extruder can start running smoothly.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Supports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Extra part printed to “support” parts of the model printing in midair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Resin vs. Filament Printer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 resin printer uses resin to print. After printing, the model must be cured. A filament printer uses plastic to melt and print the model. No additional curing is needed to use the print.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Design Software		VS.</a:t>
            </a:r>
          </a:p>
          <a:p>
            <a:r>
              <a:rPr lang="en-US" dirty="0" smtClean="0"/>
              <a:t>TINKERCAD</a:t>
            </a:r>
          </a:p>
          <a:p>
            <a:r>
              <a:rPr lang="en-US" dirty="0" smtClean="0"/>
              <a:t>Blender</a:t>
            </a:r>
          </a:p>
          <a:p>
            <a:r>
              <a:rPr lang="en-US" dirty="0" smtClean="0"/>
              <a:t>AUTODESK FUSION 360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Slicers</a:t>
            </a:r>
          </a:p>
          <a:p>
            <a:r>
              <a:rPr lang="en-US" dirty="0" err="1" smtClean="0"/>
              <a:t>Cura</a:t>
            </a:r>
            <a:endParaRPr lang="en-US" dirty="0" smtClean="0"/>
          </a:p>
          <a:p>
            <a:r>
              <a:rPr lang="en-US" dirty="0" err="1" smtClean="0"/>
              <a:t>Prusa</a:t>
            </a:r>
            <a:r>
              <a:rPr lang="en-US" dirty="0" smtClean="0"/>
              <a:t> Slicer</a:t>
            </a:r>
          </a:p>
          <a:p>
            <a:pPr lvl="1"/>
            <a:r>
              <a:rPr lang="en-US" dirty="0" smtClean="0"/>
              <a:t>Before printing something it must be designed and </a:t>
            </a:r>
            <a:r>
              <a:rPr lang="en-US" i="1" dirty="0" smtClean="0"/>
              <a:t>then </a:t>
            </a:r>
            <a:r>
              <a:rPr lang="en-US" dirty="0" smtClean="0"/>
              <a:t>sliced.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Software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238125">
              <a:buSzPts val="1400"/>
              <a:buFont typeface="Century Gothic"/>
              <a:buChar char="●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Design software allows you to create your own models to 3D print. There are several free options other than the ones listed to the right. </a:t>
            </a:r>
          </a:p>
          <a:p>
            <a:pPr marL="342900" indent="-238125">
              <a:spcBef>
                <a:spcPts val="750"/>
              </a:spcBef>
              <a:buSzPts val="1400"/>
              <a:buFont typeface="Century Gothic"/>
              <a:buChar char="●"/>
            </a:pPr>
            <a:r>
              <a:rPr lang="en-US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Tinkercad</a:t>
            </a: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 has been the most user friendly to me! </a:t>
            </a:r>
          </a:p>
          <a:p>
            <a:pPr marL="342900" indent="-238125">
              <a:spcBef>
                <a:spcPts val="750"/>
              </a:spcBef>
              <a:buSzPts val="1400"/>
              <a:buFont typeface="Century Gothic"/>
              <a:buChar char="●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Resources to learn </a:t>
            </a:r>
            <a:r>
              <a:rPr lang="en-US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Tinkercad</a:t>
            </a: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… </a:t>
            </a: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sz="28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2"/>
              </a:rPr>
              <a:t>Beginner Tutorial</a:t>
            </a:r>
            <a:endParaRPr lang="en-US" sz="28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sz="28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10 </a:t>
            </a:r>
            <a:r>
              <a:rPr lang="en-US" sz="28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Tinkercad</a:t>
            </a:r>
            <a:r>
              <a:rPr lang="en-US" sz="28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 Tips</a:t>
            </a:r>
            <a:endParaRPr lang="en-US" sz="28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sz="28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Braille Labels in </a:t>
            </a:r>
            <a:r>
              <a:rPr lang="en-US" sz="28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Tinkercad</a:t>
            </a:r>
            <a:endParaRPr lang="en-US" sz="28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238125">
              <a:spcBef>
                <a:spcPts val="750"/>
              </a:spcBef>
              <a:spcAft>
                <a:spcPts val="750"/>
              </a:spcAft>
              <a:buSzPts val="1400"/>
              <a:buFont typeface="Century Gothic"/>
              <a:buChar char="○"/>
            </a:pPr>
            <a:r>
              <a:rPr lang="en-US" sz="2800" u="sng" dirty="0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Creating Braille in </a:t>
            </a:r>
            <a:r>
              <a:rPr lang="en-US" sz="2800" u="sng" dirty="0" err="1" smtClean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Tinkercad</a:t>
            </a:r>
            <a:endParaRPr lang="en-US" sz="28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238125">
              <a:buSzPts val="1400"/>
              <a:buFont typeface="Century Gothic"/>
              <a:buChar char="●"/>
            </a:pPr>
            <a:r>
              <a:rPr lang="en-US" sz="2400" dirty="0" smtClean="0">
                <a:latin typeface="Century Gothic"/>
                <a:ea typeface="Century Gothic"/>
                <a:cs typeface="Century Gothic"/>
                <a:sym typeface="Century Gothic"/>
              </a:rPr>
              <a:t>Any model whether you find one ready to download or design it yourself, must be sliced before it is printed. </a:t>
            </a:r>
          </a:p>
          <a:p>
            <a:pPr marL="342900" indent="-238125">
              <a:spcBef>
                <a:spcPts val="750"/>
              </a:spcBef>
              <a:buSzPts val="1400"/>
              <a:buFont typeface="Century Gothic"/>
              <a:buChar char="●"/>
            </a:pPr>
            <a:r>
              <a:rPr lang="en-US" sz="2400" dirty="0" smtClean="0">
                <a:latin typeface="Century Gothic"/>
                <a:ea typeface="Century Gothic"/>
                <a:cs typeface="Century Gothic"/>
                <a:sym typeface="Century Gothic"/>
              </a:rPr>
              <a:t>Slicing the model… or STL… file creates a </a:t>
            </a:r>
            <a:r>
              <a:rPr lang="en-US" sz="2400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gcode</a:t>
            </a:r>
            <a:r>
              <a:rPr lang="en-US" sz="2400" dirty="0" smtClean="0">
                <a:latin typeface="Century Gothic"/>
                <a:ea typeface="Century Gothic"/>
                <a:cs typeface="Century Gothic"/>
                <a:sym typeface="Century Gothic"/>
              </a:rPr>
              <a:t> file. </a:t>
            </a:r>
          </a:p>
          <a:p>
            <a:pPr marL="342900" indent="-238125">
              <a:spcBef>
                <a:spcPts val="750"/>
              </a:spcBef>
              <a:buSzPts val="1400"/>
              <a:buFont typeface="Century Gothic"/>
              <a:buChar char="●"/>
            </a:pPr>
            <a:r>
              <a:rPr lang="en-US" sz="2400" dirty="0" smtClean="0"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US" sz="2400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gcode</a:t>
            </a:r>
            <a:r>
              <a:rPr lang="en-US" sz="2400" dirty="0" smtClean="0">
                <a:latin typeface="Century Gothic"/>
                <a:ea typeface="Century Gothic"/>
                <a:cs typeface="Century Gothic"/>
                <a:sym typeface="Century Gothic"/>
              </a:rPr>
              <a:t> file tells the printer how to print your model. This includes directions for… </a:t>
            </a: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Printing temperature</a:t>
            </a: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Printing speed</a:t>
            </a: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What material you are printing with</a:t>
            </a: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How fast to make the initial layer</a:t>
            </a:r>
          </a:p>
          <a:p>
            <a:pPr lvl="1" indent="-238125">
              <a:spcBef>
                <a:spcPts val="750"/>
              </a:spcBef>
              <a:buSzPts val="1400"/>
              <a:buFont typeface="Century Gothic"/>
              <a:buChar char="○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How thick to print the layers</a:t>
            </a:r>
          </a:p>
          <a:p>
            <a:pPr lvl="1" indent="-238125">
              <a:spcBef>
                <a:spcPts val="750"/>
              </a:spcBef>
              <a:spcAft>
                <a:spcPts val="750"/>
              </a:spcAft>
              <a:buSzPts val="1400"/>
              <a:buFont typeface="Century Gothic"/>
              <a:buChar char="○"/>
            </a:pPr>
            <a:r>
              <a:rPr lang="en-US" dirty="0" smtClean="0">
                <a:latin typeface="Century Gothic"/>
                <a:ea typeface="Century Gothic"/>
                <a:cs typeface="Century Gothic"/>
                <a:sym typeface="Century Gothic"/>
              </a:rPr>
              <a:t>Supports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 Printing a STL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Design or download your model (STL file).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your slicer and “slice the print.” This will give you a </a:t>
            </a:r>
            <a:r>
              <a:rPr lang="en-US" dirty="0" err="1" smtClean="0"/>
              <a:t>gcode</a:t>
            </a:r>
            <a:r>
              <a:rPr lang="en-US" dirty="0" smtClean="0"/>
              <a:t> file.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Add the </a:t>
            </a:r>
            <a:r>
              <a:rPr lang="en-US" dirty="0" err="1" smtClean="0"/>
              <a:t>gcode</a:t>
            </a:r>
            <a:r>
              <a:rPr lang="en-US" dirty="0" smtClean="0"/>
              <a:t> file to your memory card.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Put the memory card in the printer, and heat up.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For PLA Filament, I have the nozzle at 200℃ and the hotbed at 60℃.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After the printer is heated up, start your print!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Note: Purge lines and skirt will print first (Depending on settings)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1401</Words>
  <Application>Microsoft Office PowerPoint</Application>
  <PresentationFormat>Widescreen</PresentationFormat>
  <Paragraphs>228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Office Theme</vt:lpstr>
      <vt:lpstr>3D Printing Learning Materials for Students with  Low Vision</vt:lpstr>
      <vt:lpstr>Objectives</vt:lpstr>
      <vt:lpstr>Vocabulary 1</vt:lpstr>
      <vt:lpstr>Vocabulary 2</vt:lpstr>
      <vt:lpstr>Vocabulary 3</vt:lpstr>
      <vt:lpstr>Getting Started…</vt:lpstr>
      <vt:lpstr>Design Software</vt:lpstr>
      <vt:lpstr>Slicers</vt:lpstr>
      <vt:lpstr>Steps to Printing a STL</vt:lpstr>
      <vt:lpstr>Tips</vt:lpstr>
      <vt:lpstr>Where to download Models…</vt:lpstr>
      <vt:lpstr>Printing the ECC</vt:lpstr>
      <vt:lpstr>Sensory Efficiency</vt:lpstr>
      <vt:lpstr>Sensory Efficiency 2</vt:lpstr>
      <vt:lpstr>Social Interaction</vt:lpstr>
      <vt:lpstr>Social Interactions – More Examples</vt:lpstr>
      <vt:lpstr>Self - Determination</vt:lpstr>
      <vt:lpstr>Recreation and Leisure </vt:lpstr>
      <vt:lpstr>Recreation and Leisure 2</vt:lpstr>
      <vt:lpstr>Assistive Technology</vt:lpstr>
      <vt:lpstr>Assistive Technology 2</vt:lpstr>
      <vt:lpstr>Assistive Technology 3</vt:lpstr>
      <vt:lpstr>Independent Living</vt:lpstr>
      <vt:lpstr>Career Education</vt:lpstr>
      <vt:lpstr>Orientation and Mobility</vt:lpstr>
      <vt:lpstr>Orientation and Mobility 2</vt:lpstr>
      <vt:lpstr>Orientation and Mobility 3</vt:lpstr>
      <vt:lpstr>Compensatory Access</vt:lpstr>
      <vt:lpstr>Compensatory Access 2</vt:lpstr>
      <vt:lpstr>Compensatory Access 3</vt:lpstr>
      <vt:lpstr>3D Printing Braille</vt:lpstr>
      <vt:lpstr>Using a 3D Printer for Braille Instructions</vt:lpstr>
      <vt:lpstr>Using a 3D Printer for Braille Instruction 2</vt:lpstr>
      <vt:lpstr>Instructional Braille Examples</vt:lpstr>
      <vt:lpstr>Instructional Braille Examples 2</vt:lpstr>
      <vt:lpstr>Instructional Braille Examples 3</vt:lpstr>
      <vt:lpstr>Instructional Braile Examples 4</vt:lpstr>
      <vt:lpstr>Instructional Braille Examples 5</vt:lpstr>
      <vt:lpstr>Instructional Braille Examples 6</vt:lpstr>
      <vt:lpstr>Instructional Braille Examples 7</vt:lpstr>
      <vt:lpstr>Instructional Braille Examples 8</vt:lpstr>
      <vt:lpstr>Instructional Braille Examples 9</vt:lpstr>
      <vt:lpstr>Instructional Braille Examples 10</vt:lpstr>
      <vt:lpstr>Instructional Braille Examples 11</vt:lpstr>
      <vt:lpstr>Instructional Braille Examples 12</vt:lpstr>
      <vt:lpstr>Instructional Braille Examples 13</vt:lpstr>
      <vt:lpstr>Instructional Braille Examples 14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 Learning Materials for Students with  Low Vision</dc:title>
  <dc:creator>Eileen Belton</dc:creator>
  <cp:lastModifiedBy>Eileen Belton</cp:lastModifiedBy>
  <cp:revision>14</cp:revision>
  <dcterms:created xsi:type="dcterms:W3CDTF">2024-04-05T13:21:45Z</dcterms:created>
  <dcterms:modified xsi:type="dcterms:W3CDTF">2024-04-05T15:03:30Z</dcterms:modified>
</cp:coreProperties>
</file>