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8" r:id="rId3"/>
    <p:sldId id="296" r:id="rId4"/>
    <p:sldId id="257" r:id="rId5"/>
    <p:sldId id="282" r:id="rId6"/>
    <p:sldId id="286" r:id="rId7"/>
    <p:sldId id="288" r:id="rId8"/>
    <p:sldId id="285" r:id="rId9"/>
    <p:sldId id="283" r:id="rId10"/>
    <p:sldId id="297" r:id="rId11"/>
    <p:sldId id="291" r:id="rId12"/>
    <p:sldId id="295" r:id="rId13"/>
    <p:sldId id="294" r:id="rId14"/>
    <p:sldId id="29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FBA"/>
    <a:srgbClr val="D2D9F6"/>
    <a:srgbClr val="E4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26747-C52F-4931-94EC-2FA609C6C4F3}" v="1" dt="2024-03-01T15:46:44.275"/>
    <p1510:client id="{0671FA3E-51CF-4F27-833F-DAC9DA37FCD7}" v="19" dt="2024-03-01T15:36:07.246"/>
    <p1510:client id="{1DE5004B-BA89-418C-A92D-23D3B37410D1}" v="18" dt="2024-03-01T15:40:43.210"/>
    <p1510:client id="{3D62FF6D-9EF5-476A-BD91-F049E1E67990}" v="3" dt="2024-03-01T15:47:26.037"/>
    <p1510:client id="{7E85E2E1-C014-714A-8E29-C909C1003836}" v="22" dt="2024-03-01T20:03:00.315"/>
    <p1510:client id="{DE48C6AD-11C6-46CA-BE8B-8B5977A7DE08}" v="9" dt="2024-03-01T15:43:34.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5"/>
    <p:restoredTop sz="94752"/>
  </p:normalViewPr>
  <p:slideViewPr>
    <p:cSldViewPr snapToGrid="0">
      <p:cViewPr varScale="1">
        <p:scale>
          <a:sx n="65" d="100"/>
          <a:sy n="65" d="100"/>
        </p:scale>
        <p:origin x="7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C6BF5E-D7F5-BD4D-AE72-D37CB8B847CD}" type="datetimeFigureOut">
              <a:rPr lang="en-US" smtClean="0"/>
              <a:t>3/15/2024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B1D8A-C848-F648-942F-2D3CD8D7D0FE}" type="slidenum">
              <a:rPr lang="en-US" smtClean="0"/>
              <a:t>‹#›</a:t>
            </a:fld>
            <a:endParaRPr lang="en-US"/>
          </a:p>
        </p:txBody>
      </p:sp>
    </p:spTree>
    <p:extLst>
      <p:ext uri="{BB962C8B-B14F-4D97-AF65-F5344CB8AC3E}">
        <p14:creationId xmlns:p14="http://schemas.microsoft.com/office/powerpoint/2010/main" val="2661916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B1D8A-C848-F648-942F-2D3CD8D7D0FE}" type="slidenum">
              <a:rPr lang="en-US" smtClean="0"/>
              <a:t>2</a:t>
            </a:fld>
            <a:endParaRPr lang="en-US"/>
          </a:p>
        </p:txBody>
      </p:sp>
    </p:spTree>
    <p:extLst>
      <p:ext uri="{BB962C8B-B14F-4D97-AF65-F5344CB8AC3E}">
        <p14:creationId xmlns:p14="http://schemas.microsoft.com/office/powerpoint/2010/main" val="179961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B1D8A-C848-F648-942F-2D3CD8D7D0FE}" type="slidenum">
              <a:rPr lang="en-US" smtClean="0"/>
              <a:t>6</a:t>
            </a:fld>
            <a:endParaRPr lang="en-US"/>
          </a:p>
        </p:txBody>
      </p:sp>
    </p:spTree>
    <p:extLst>
      <p:ext uri="{BB962C8B-B14F-4D97-AF65-F5344CB8AC3E}">
        <p14:creationId xmlns:p14="http://schemas.microsoft.com/office/powerpoint/2010/main" val="47966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56CB1D8A-C848-F648-942F-2D3CD8D7D0FE}" type="slidenum">
              <a:rPr lang="en-US" smtClean="0"/>
              <a:t>8</a:t>
            </a:fld>
            <a:endParaRPr lang="en-US"/>
          </a:p>
        </p:txBody>
      </p:sp>
    </p:spTree>
    <p:extLst>
      <p:ext uri="{BB962C8B-B14F-4D97-AF65-F5344CB8AC3E}">
        <p14:creationId xmlns:p14="http://schemas.microsoft.com/office/powerpoint/2010/main" val="229779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B1D8A-C848-F648-942F-2D3CD8D7D0FE}" type="slidenum">
              <a:rPr lang="en-US" smtClean="0"/>
              <a:t>9</a:t>
            </a:fld>
            <a:endParaRPr lang="en-US"/>
          </a:p>
        </p:txBody>
      </p:sp>
    </p:spTree>
    <p:extLst>
      <p:ext uri="{BB962C8B-B14F-4D97-AF65-F5344CB8AC3E}">
        <p14:creationId xmlns:p14="http://schemas.microsoft.com/office/powerpoint/2010/main" val="27183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B1D8A-C848-F648-942F-2D3CD8D7D0FE}" type="slidenum">
              <a:rPr lang="en-US" smtClean="0"/>
              <a:t>11</a:t>
            </a:fld>
            <a:endParaRPr lang="en-US"/>
          </a:p>
        </p:txBody>
      </p:sp>
    </p:spTree>
    <p:extLst>
      <p:ext uri="{BB962C8B-B14F-4D97-AF65-F5344CB8AC3E}">
        <p14:creationId xmlns:p14="http://schemas.microsoft.com/office/powerpoint/2010/main" val="1795843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B1D8A-C848-F648-942F-2D3CD8D7D0FE}" type="slidenum">
              <a:rPr lang="en-US" smtClean="0"/>
              <a:t>13</a:t>
            </a:fld>
            <a:endParaRPr lang="en-US"/>
          </a:p>
        </p:txBody>
      </p:sp>
    </p:spTree>
    <p:extLst>
      <p:ext uri="{BB962C8B-B14F-4D97-AF65-F5344CB8AC3E}">
        <p14:creationId xmlns:p14="http://schemas.microsoft.com/office/powerpoint/2010/main" val="295058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B1D8A-C848-F648-942F-2D3CD8D7D0FE}" type="slidenum">
              <a:rPr lang="en-US" smtClean="0"/>
              <a:t>14</a:t>
            </a:fld>
            <a:endParaRPr lang="en-US"/>
          </a:p>
        </p:txBody>
      </p:sp>
    </p:spTree>
    <p:extLst>
      <p:ext uri="{BB962C8B-B14F-4D97-AF65-F5344CB8AC3E}">
        <p14:creationId xmlns:p14="http://schemas.microsoft.com/office/powerpoint/2010/main" val="1237863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3/15/2024</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3/15/2024</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DE6118-2437-4B30-8E3C-4D2BE6020583}" type="datetimeFigureOut">
              <a:rPr lang="en-US" dirty="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DE6118-2437-4B30-8E3C-4D2BE6020583}" type="datetimeFigureOut">
              <a:rPr lang="en-US" dirty="0"/>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E6118-2437-4B30-8E3C-4D2BE6020583}" type="datetimeFigureOut">
              <a:rPr lang="en-US" dirty="0"/>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3/15/2024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3/15/2024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3/15/2024</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7.svg"/><Relationship Id="rId4" Type="http://schemas.openxmlformats.org/officeDocument/2006/relationships/image" Target="../media/image5.png"/><Relationship Id="rId9"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8" Type="http://schemas.openxmlformats.org/officeDocument/2006/relationships/hyperlink" Target="https://nkcschools.box.com/s/0f32im3bue4nq5faf7e064jieej384a4" TargetMode="External"/><Relationship Id="rId3" Type="http://schemas.openxmlformats.org/officeDocument/2006/relationships/hyperlink" Target="https://aem.cast.org/" TargetMode="External"/><Relationship Id="rId7" Type="http://schemas.openxmlformats.org/officeDocument/2006/relationships/hyperlink" Target="https://nkcschools.box.com/s/qqm3r44o7uf654gegvu2strukhclvnm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playlist?list=PLnNlyhnWWg7998QxMEngYDR8PhIUUP82k" TargetMode="External"/><Relationship Id="rId5" Type="http://schemas.openxmlformats.org/officeDocument/2006/relationships/hyperlink" Target="https://at.mo.gov/accessible-educational-materials/" TargetMode="External"/><Relationship Id="rId10" Type="http://schemas.openxmlformats.org/officeDocument/2006/relationships/hyperlink" Target="https://dpi.wi.gov/sites/default/files/imce/sped/pdf/DPI-AEM-decision-tree-handoutDEP.pdf" TargetMode="External"/><Relationship Id="rId4" Type="http://schemas.openxmlformats.org/officeDocument/2006/relationships/hyperlink" Target="https://dese.mo.gov/special-education/effective-practices/accessible-educational-materials-aem" TargetMode="External"/><Relationship Id="rId9" Type="http://schemas.openxmlformats.org/officeDocument/2006/relationships/hyperlink" Target="https://www.gadoe.org/Curriculum-Instruction-and-Assessment/Special-Education-Services/GIMC/Documents/AEM%20Resources/Take%20a%20Minute/Take%20a%20Minute%20Quick%20Guide%20final.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kara.winnike@nkcschools.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mailto:lisa.meyer@nkcschools.org"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owl.excelsior.edu/writing-process/prewriting-strategies/prewriting-strategies-asking-defining-questions/"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aem.cast.org/get-started/defining-accessibility"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sites.ed.gov/idea/statute-chapter-33/subchapter-i/1401#:~:text=The%20term%20%E2%80%9Cassistive%20technology%20device,a%20child%20with%20a%20disab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ese.mo.gov/special-education/effective-practices/assistive-technolog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CD440-40D4-CBBD-A7A1-07A026D43654}"/>
              </a:ext>
            </a:extLst>
          </p:cNvPr>
          <p:cNvSpPr>
            <a:spLocks noGrp="1"/>
          </p:cNvSpPr>
          <p:nvPr>
            <p:ph type="ctrTitle"/>
          </p:nvPr>
        </p:nvSpPr>
        <p:spPr/>
        <p:txBody>
          <a:bodyPr/>
          <a:lstStyle/>
          <a:p>
            <a:r>
              <a:rPr lang="en-US" dirty="0">
                <a:latin typeface="Helvetica" pitchFamily="2" charset="0"/>
              </a:rPr>
              <a:t>AEM and IEP Discussions</a:t>
            </a:r>
          </a:p>
        </p:txBody>
      </p:sp>
      <p:sp>
        <p:nvSpPr>
          <p:cNvPr id="3" name="Subtitle 2">
            <a:extLst>
              <a:ext uri="{FF2B5EF4-FFF2-40B4-BE49-F238E27FC236}">
                <a16:creationId xmlns:a16="http://schemas.microsoft.com/office/drawing/2014/main" id="{4B59D840-05C8-7603-60CA-573FE822B5BA}"/>
              </a:ext>
            </a:extLst>
          </p:cNvPr>
          <p:cNvSpPr>
            <a:spLocks noGrp="1"/>
          </p:cNvSpPr>
          <p:nvPr>
            <p:ph type="subTitle" idx="1"/>
          </p:nvPr>
        </p:nvSpPr>
        <p:spPr>
          <a:xfrm>
            <a:off x="3258090" y="3983421"/>
            <a:ext cx="5675303" cy="953992"/>
          </a:xfrm>
        </p:spPr>
        <p:txBody>
          <a:bodyPr>
            <a:normAutofit/>
          </a:bodyPr>
          <a:lstStyle/>
          <a:p>
            <a:r>
              <a:rPr lang="en-US" sz="4000" dirty="0">
                <a:latin typeface="Helvetica" pitchFamily="2" charset="0"/>
              </a:rPr>
              <a:t>A Pilot Project</a:t>
            </a:r>
          </a:p>
        </p:txBody>
      </p:sp>
    </p:spTree>
    <p:extLst>
      <p:ext uri="{BB962C8B-B14F-4D97-AF65-F5344CB8AC3E}">
        <p14:creationId xmlns:p14="http://schemas.microsoft.com/office/powerpoint/2010/main" val="657365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5F24EED-2388-6A2A-CC26-4D54E53BE108}"/>
              </a:ext>
            </a:extLst>
          </p:cNvPr>
          <p:cNvSpPr>
            <a:spLocks noChangeAspect="1"/>
          </p:cNvSpPr>
          <p:nvPr/>
        </p:nvSpPr>
        <p:spPr>
          <a:xfrm>
            <a:off x="1004888" y="628650"/>
            <a:ext cx="4572000" cy="4572000"/>
          </a:xfrm>
          <a:prstGeom prst="ellipse">
            <a:avLst/>
          </a:prstGeom>
          <a:solidFill>
            <a:srgbClr val="E4F0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pitchFamily="2" charset="0"/>
              </a:rPr>
              <a:t>Assistive Technology</a:t>
            </a:r>
          </a:p>
        </p:txBody>
      </p:sp>
      <p:pic>
        <p:nvPicPr>
          <p:cNvPr id="10" name="Graphic 9" descr="Add with solid fill">
            <a:extLst>
              <a:ext uri="{FF2B5EF4-FFF2-40B4-BE49-F238E27FC236}">
                <a16:creationId xmlns:a16="http://schemas.microsoft.com/office/drawing/2014/main" id="{25C67104-ABA8-14F9-BA06-08A79940C38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653088" y="2514600"/>
            <a:ext cx="914400" cy="914400"/>
          </a:xfrm>
          <a:prstGeom prst="rect">
            <a:avLst/>
          </a:prstGeom>
        </p:spPr>
      </p:pic>
      <p:sp>
        <p:nvSpPr>
          <p:cNvPr id="8" name="Oval 7">
            <a:extLst>
              <a:ext uri="{FF2B5EF4-FFF2-40B4-BE49-F238E27FC236}">
                <a16:creationId xmlns:a16="http://schemas.microsoft.com/office/drawing/2014/main" id="{F7A4DEF2-D7C1-61F2-2F04-BA2EEFAE36D5}"/>
              </a:ext>
            </a:extLst>
          </p:cNvPr>
          <p:cNvSpPr>
            <a:spLocks noChangeAspect="1"/>
          </p:cNvSpPr>
          <p:nvPr/>
        </p:nvSpPr>
        <p:spPr>
          <a:xfrm>
            <a:off x="6615112" y="628650"/>
            <a:ext cx="4572000" cy="4572000"/>
          </a:xfrm>
          <a:prstGeom prst="ellipse">
            <a:avLst/>
          </a:prstGeom>
          <a:solidFill>
            <a:srgbClr val="C9DF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pitchFamily="2" charset="0"/>
              </a:rPr>
              <a:t>Accessible Educational Materials</a:t>
            </a:r>
          </a:p>
        </p:txBody>
      </p:sp>
      <p:sp>
        <p:nvSpPr>
          <p:cNvPr id="11" name="Equal 10" descr="Equal sign&#10;">
            <a:extLst>
              <a:ext uri="{FF2B5EF4-FFF2-40B4-BE49-F238E27FC236}">
                <a16:creationId xmlns:a16="http://schemas.microsoft.com/office/drawing/2014/main" id="{8DB18DBF-434A-14C5-50A8-BFDE92D53D33}"/>
              </a:ext>
            </a:extLst>
          </p:cNvPr>
          <p:cNvSpPr/>
          <p:nvPr/>
        </p:nvSpPr>
        <p:spPr>
          <a:xfrm>
            <a:off x="11114318" y="2460171"/>
            <a:ext cx="914400" cy="914400"/>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Graphic 2" descr="School boy with solid fill">
            <a:extLst>
              <a:ext uri="{FF2B5EF4-FFF2-40B4-BE49-F238E27FC236}">
                <a16:creationId xmlns:a16="http://schemas.microsoft.com/office/drawing/2014/main" id="{5590E8CD-737D-27A3-C055-5730C0BEEFD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833688" y="3657600"/>
            <a:ext cx="914400" cy="914400"/>
          </a:xfrm>
          <a:prstGeom prst="rect">
            <a:avLst/>
          </a:prstGeom>
        </p:spPr>
      </p:pic>
      <p:pic>
        <p:nvPicPr>
          <p:cNvPr id="4" name="Graphic 3" descr="Classroom with solid fill">
            <a:extLst>
              <a:ext uri="{FF2B5EF4-FFF2-40B4-BE49-F238E27FC236}">
                <a16:creationId xmlns:a16="http://schemas.microsoft.com/office/drawing/2014/main" id="{FA136741-DFEB-ABC8-92F4-74DE3CCC3BD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443912" y="3657600"/>
            <a:ext cx="914400" cy="914400"/>
          </a:xfrm>
          <a:prstGeom prst="rect">
            <a:avLst/>
          </a:prstGeom>
        </p:spPr>
      </p:pic>
      <p:sp>
        <p:nvSpPr>
          <p:cNvPr id="2" name="Title 1">
            <a:extLst>
              <a:ext uri="{FF2B5EF4-FFF2-40B4-BE49-F238E27FC236}">
                <a16:creationId xmlns:a16="http://schemas.microsoft.com/office/drawing/2014/main" id="{4E698D70-8119-8062-3B15-AB1F103D060B}"/>
              </a:ext>
            </a:extLst>
          </p:cNvPr>
          <p:cNvSpPr>
            <a:spLocks noGrp="1"/>
          </p:cNvSpPr>
          <p:nvPr>
            <p:ph type="title"/>
          </p:nvPr>
        </p:nvSpPr>
        <p:spPr>
          <a:xfrm>
            <a:off x="1766888" y="5343525"/>
            <a:ext cx="9601200" cy="1343026"/>
          </a:xfrm>
          <a:solidFill>
            <a:srgbClr val="D2D9F6"/>
          </a:solidFill>
          <a:ln w="38100">
            <a:solidFill>
              <a:schemeClr val="accent1">
                <a:shade val="15000"/>
              </a:schemeClr>
            </a:solidFill>
          </a:ln>
        </p:spPr>
        <p:txBody>
          <a:bodyPr>
            <a:normAutofit fontScale="90000"/>
          </a:bodyPr>
          <a:lstStyle/>
          <a:p>
            <a:pPr algn="ctr">
              <a:lnSpc>
                <a:spcPct val="150000"/>
              </a:lnSpc>
            </a:pPr>
            <a:r>
              <a:rPr lang="en-US" b="1" dirty="0">
                <a:latin typeface="Helvetica"/>
                <a:cs typeface="Helvetica"/>
              </a:rPr>
              <a:t>ACCESSIBILITY</a:t>
            </a:r>
            <a:r>
              <a:rPr lang="en-US" dirty="0">
                <a:latin typeface="Helvetica" pitchFamily="2" charset="0"/>
              </a:rPr>
              <a:t/>
            </a:r>
            <a:br>
              <a:rPr lang="en-US" dirty="0">
                <a:latin typeface="Helvetica" pitchFamily="2" charset="0"/>
              </a:rPr>
            </a:br>
            <a:endParaRPr lang="en-US" dirty="0">
              <a:latin typeface="Helvetica" pitchFamily="2" charset="0"/>
            </a:endParaRPr>
          </a:p>
        </p:txBody>
      </p:sp>
      <p:pic>
        <p:nvPicPr>
          <p:cNvPr id="6" name="Graphic 5" descr="Smart Phone with solid fill">
            <a:extLst>
              <a:ext uri="{FF2B5EF4-FFF2-40B4-BE49-F238E27FC236}">
                <a16:creationId xmlns:a16="http://schemas.microsoft.com/office/drawing/2014/main" id="{1A610FEA-FADC-1345-4BA2-8BBAAFFD7A5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rot="13560000">
            <a:off x="2677123" y="4051419"/>
            <a:ext cx="598099" cy="418383"/>
          </a:xfrm>
          <a:prstGeom prst="rect">
            <a:avLst/>
          </a:prstGeom>
        </p:spPr>
      </p:pic>
    </p:spTree>
    <p:extLst>
      <p:ext uri="{BB962C8B-B14F-4D97-AF65-F5344CB8AC3E}">
        <p14:creationId xmlns:p14="http://schemas.microsoft.com/office/powerpoint/2010/main" val="3099718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descr="Decorative">
            <a:extLst>
              <a:ext uri="{FF2B5EF4-FFF2-40B4-BE49-F238E27FC236}">
                <a16:creationId xmlns:a16="http://schemas.microsoft.com/office/drawing/2014/main" id="{961D8973-EAA9-459A-AF59-BBB4233D6C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3E09F5-6DF8-6AF6-2FED-65C15A26EA56}"/>
              </a:ext>
            </a:extLst>
          </p:cNvPr>
          <p:cNvSpPr>
            <a:spLocks noGrp="1"/>
          </p:cNvSpPr>
          <p:nvPr>
            <p:ph type="title"/>
          </p:nvPr>
        </p:nvSpPr>
        <p:spPr>
          <a:xfrm>
            <a:off x="784743" y="570781"/>
            <a:ext cx="5793475" cy="1485900"/>
          </a:xfrm>
        </p:spPr>
        <p:txBody>
          <a:bodyPr>
            <a:normAutofit/>
          </a:bodyPr>
          <a:lstStyle/>
          <a:p>
            <a:r>
              <a:rPr lang="en-US">
                <a:latin typeface="Helvetica" pitchFamily="2" charset="0"/>
              </a:rPr>
              <a:t>NKC AEM Journey</a:t>
            </a:r>
          </a:p>
        </p:txBody>
      </p:sp>
      <p:sp>
        <p:nvSpPr>
          <p:cNvPr id="3" name="Content Placeholder 2">
            <a:extLst>
              <a:ext uri="{FF2B5EF4-FFF2-40B4-BE49-F238E27FC236}">
                <a16:creationId xmlns:a16="http://schemas.microsoft.com/office/drawing/2014/main" id="{750238D7-551F-02C7-B98A-73511BE5EBB5}"/>
              </a:ext>
            </a:extLst>
          </p:cNvPr>
          <p:cNvSpPr>
            <a:spLocks noGrp="1"/>
          </p:cNvSpPr>
          <p:nvPr>
            <p:ph idx="1"/>
          </p:nvPr>
        </p:nvSpPr>
        <p:spPr>
          <a:xfrm>
            <a:off x="784743" y="1533586"/>
            <a:ext cx="6331245" cy="4731587"/>
          </a:xfrm>
        </p:spPr>
        <p:txBody>
          <a:bodyPr vert="horz" lIns="91440" tIns="45720" rIns="91440" bIns="45720" rtlCol="0" anchor="t">
            <a:noAutofit/>
          </a:bodyPr>
          <a:lstStyle/>
          <a:p>
            <a:pPr marL="383540" indent="-383540"/>
            <a:r>
              <a:rPr lang="en-US" dirty="0">
                <a:latin typeface="Helvetica"/>
                <a:cs typeface="Helvetica"/>
              </a:rPr>
              <a:t>Focused on Special Education/AT.</a:t>
            </a:r>
          </a:p>
          <a:p>
            <a:pPr marL="383540" indent="-383540"/>
            <a:r>
              <a:rPr lang="en-US" dirty="0">
                <a:latin typeface="Helvetica"/>
                <a:cs typeface="Helvetica"/>
              </a:rPr>
              <a:t>Focused on General Education/Accessibility. </a:t>
            </a:r>
          </a:p>
          <a:p>
            <a:pPr marL="383540" indent="-383540"/>
            <a:r>
              <a:rPr lang="en-US" dirty="0">
                <a:latin typeface="Helvetica"/>
                <a:cs typeface="Helvetica"/>
              </a:rPr>
              <a:t>Joined AEM State Leadership Team.</a:t>
            </a:r>
            <a:endParaRPr lang="en-US" dirty="0">
              <a:latin typeface="Helvetica" pitchFamily="2" charset="0"/>
              <a:cs typeface="Helvetica"/>
            </a:endParaRPr>
          </a:p>
          <a:p>
            <a:pPr marL="383540" indent="-383540"/>
            <a:r>
              <a:rPr lang="en-US" dirty="0">
                <a:latin typeface="Helvetica"/>
                <a:cs typeface="Helvetica"/>
              </a:rPr>
              <a:t>AEM was reactive vs proactive for IEP students.</a:t>
            </a:r>
            <a:endParaRPr lang="en-US" dirty="0">
              <a:latin typeface="Helvetica" pitchFamily="2" charset="0"/>
              <a:cs typeface="Helvetica"/>
            </a:endParaRPr>
          </a:p>
          <a:p>
            <a:pPr marL="383540" indent="-383540"/>
            <a:r>
              <a:rPr lang="en-US" dirty="0">
                <a:latin typeface="Helvetica"/>
                <a:cs typeface="Helvetica"/>
              </a:rPr>
              <a:t>Gathered AEM and IEP discussion resources.</a:t>
            </a:r>
          </a:p>
          <a:p>
            <a:pPr marL="383540" indent="-383540"/>
            <a:r>
              <a:rPr lang="en-US" dirty="0">
                <a:latin typeface="Helvetica"/>
                <a:cs typeface="Helvetica"/>
              </a:rPr>
              <a:t>Created AEM Consideration Guide.</a:t>
            </a:r>
            <a:endParaRPr lang="en-US" dirty="0">
              <a:latin typeface="Helvetica" pitchFamily="2" charset="0"/>
              <a:cs typeface="Helvetica"/>
            </a:endParaRPr>
          </a:p>
          <a:p>
            <a:pPr marL="383540" indent="-383540"/>
            <a:r>
              <a:rPr lang="en-US" dirty="0">
                <a:latin typeface="Helvetica"/>
                <a:cs typeface="Helvetica"/>
              </a:rPr>
              <a:t>Identified targeted group to begin conversations about AEM.</a:t>
            </a:r>
            <a:endParaRPr lang="en-US" dirty="0">
              <a:latin typeface="Helvetica" pitchFamily="2" charset="0"/>
              <a:cs typeface="Helvetica"/>
            </a:endParaRPr>
          </a:p>
          <a:p>
            <a:pPr marL="383540" indent="-383540"/>
            <a:r>
              <a:rPr lang="en-US" dirty="0">
                <a:latin typeface="Helvetica"/>
                <a:cs typeface="Helvetica"/>
              </a:rPr>
              <a:t>Collected information from targeted group about growth opportunities for AEM and IEP discussions. </a:t>
            </a:r>
          </a:p>
          <a:p>
            <a:pPr marL="383540" indent="-383540"/>
            <a:r>
              <a:rPr lang="en-US" dirty="0">
                <a:latin typeface="Helvetica"/>
                <a:cs typeface="Helvetica"/>
              </a:rPr>
              <a:t>Began developing plan for creating and sharing AEM training resources.</a:t>
            </a:r>
            <a:endParaRPr lang="en-US" dirty="0">
              <a:latin typeface="Helvetica" pitchFamily="2" charset="0"/>
              <a:cs typeface="Helvetica"/>
            </a:endParaRPr>
          </a:p>
          <a:p>
            <a:pPr marL="0" indent="0">
              <a:buNone/>
            </a:pPr>
            <a:endParaRPr lang="en-US" dirty="0">
              <a:latin typeface="Helvetica" pitchFamily="2" charset="0"/>
              <a:cs typeface="Helvetica"/>
            </a:endParaRPr>
          </a:p>
          <a:p>
            <a:endParaRPr lang="en-US" dirty="0">
              <a:latin typeface="Helvetica" pitchFamily="2" charset="0"/>
              <a:cs typeface="Helvetica" pitchFamily="2" charset="0"/>
            </a:endParaRPr>
          </a:p>
          <a:p>
            <a:endParaRPr lang="en-US" dirty="0"/>
          </a:p>
          <a:p>
            <a:endParaRPr lang="en-US" dirty="0"/>
          </a:p>
          <a:p>
            <a:endParaRPr lang="en-US" dirty="0"/>
          </a:p>
        </p:txBody>
      </p:sp>
      <p:sp>
        <p:nvSpPr>
          <p:cNvPr id="11" name="Rectangle 10" descr="4 non working light bulbs hanging from above.  A fifth light bulb is turned on.">
            <a:extLst>
              <a:ext uri="{FF2B5EF4-FFF2-40B4-BE49-F238E27FC236}">
                <a16:creationId xmlns:a16="http://schemas.microsoft.com/office/drawing/2014/main" id="{FBEA8A33-C0D0-416D-8359-724B8828C7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descr="White bulbs with a yellow one standing out">
            <a:extLst>
              <a:ext uri="{FF2B5EF4-FFF2-40B4-BE49-F238E27FC236}">
                <a16:creationId xmlns:a16="http://schemas.microsoft.com/office/drawing/2014/main" id="{F753E576-8D34-8B00-3F16-C7382F7B7C21}"/>
              </a:ext>
            </a:extLst>
          </p:cNvPr>
          <p:cNvPicPr>
            <a:picLocks noChangeAspect="1"/>
          </p:cNvPicPr>
          <p:nvPr/>
        </p:nvPicPr>
        <p:blipFill rotWithShape="1">
          <a:blip r:embed="rId3"/>
          <a:srcRect l="19777" r="35647" b="-1"/>
          <a:stretch/>
        </p:blipFill>
        <p:spPr>
          <a:xfrm>
            <a:off x="7612260" y="10"/>
            <a:ext cx="4579739" cy="6857990"/>
          </a:xfrm>
          <a:prstGeom prst="rect">
            <a:avLst/>
          </a:prstGeom>
        </p:spPr>
      </p:pic>
    </p:spTree>
    <p:extLst>
      <p:ext uri="{BB962C8B-B14F-4D97-AF65-F5344CB8AC3E}">
        <p14:creationId xmlns:p14="http://schemas.microsoft.com/office/powerpoint/2010/main" val="3048588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descr="A curvy long wooden walk way.">
            <a:extLst>
              <a:ext uri="{FF2B5EF4-FFF2-40B4-BE49-F238E27FC236}">
                <a16:creationId xmlns:a16="http://schemas.microsoft.com/office/drawing/2014/main" id="{961D8973-EAA9-459A-AF59-BBB4233D6C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p:txBody>
      </p:sp>
      <p:sp>
        <p:nvSpPr>
          <p:cNvPr id="2" name="Title 1">
            <a:extLst>
              <a:ext uri="{FF2B5EF4-FFF2-40B4-BE49-F238E27FC236}">
                <a16:creationId xmlns:a16="http://schemas.microsoft.com/office/drawing/2014/main" id="{FAAB61BD-4E81-D635-FEDE-EE595CFC1E89}"/>
              </a:ext>
            </a:extLst>
          </p:cNvPr>
          <p:cNvSpPr>
            <a:spLocks noGrp="1"/>
          </p:cNvSpPr>
          <p:nvPr>
            <p:ph type="title"/>
          </p:nvPr>
        </p:nvSpPr>
        <p:spPr>
          <a:xfrm>
            <a:off x="784743" y="685800"/>
            <a:ext cx="5793475" cy="1485900"/>
          </a:xfrm>
        </p:spPr>
        <p:txBody>
          <a:bodyPr>
            <a:normAutofit/>
          </a:bodyPr>
          <a:lstStyle/>
          <a:p>
            <a:r>
              <a:rPr lang="en-US">
                <a:latin typeface="Helvetica"/>
                <a:cs typeface="Helvetica"/>
              </a:rPr>
              <a:t>NKC Next Steps in our AEM Journey</a:t>
            </a:r>
          </a:p>
        </p:txBody>
      </p:sp>
      <p:sp>
        <p:nvSpPr>
          <p:cNvPr id="3" name="Content Placeholder 2">
            <a:extLst>
              <a:ext uri="{FF2B5EF4-FFF2-40B4-BE49-F238E27FC236}">
                <a16:creationId xmlns:a16="http://schemas.microsoft.com/office/drawing/2014/main" id="{6259770E-3616-D4FC-CBD1-7D0EEE2A2318}"/>
              </a:ext>
            </a:extLst>
          </p:cNvPr>
          <p:cNvSpPr>
            <a:spLocks noGrp="1"/>
          </p:cNvSpPr>
          <p:nvPr>
            <p:ph idx="1"/>
          </p:nvPr>
        </p:nvSpPr>
        <p:spPr>
          <a:xfrm>
            <a:off x="786595" y="2431299"/>
            <a:ext cx="6336111" cy="3973945"/>
          </a:xfrm>
        </p:spPr>
        <p:txBody>
          <a:bodyPr vert="horz" lIns="91440" tIns="45720" rIns="91440" bIns="45720" rtlCol="0" anchor="t">
            <a:normAutofit/>
          </a:bodyPr>
          <a:lstStyle/>
          <a:p>
            <a:pPr marL="342900" indent="-342900"/>
            <a:r>
              <a:rPr lang="en-US" dirty="0">
                <a:latin typeface="Helvetica"/>
                <a:cs typeface="Helvetica"/>
              </a:rPr>
              <a:t>Continue developing training materials. </a:t>
            </a:r>
            <a:endParaRPr lang="en-US" dirty="0">
              <a:solidFill>
                <a:srgbClr val="000000"/>
              </a:solidFill>
              <a:latin typeface="Helvetica"/>
              <a:cs typeface="Helvetica"/>
            </a:endParaRPr>
          </a:p>
          <a:p>
            <a:pPr marL="383540" indent="-383540"/>
            <a:r>
              <a:rPr lang="en-US" dirty="0">
                <a:latin typeface="Helvetica"/>
                <a:cs typeface="Helvetica"/>
              </a:rPr>
              <a:t>Integrate and implement collected resources.</a:t>
            </a:r>
          </a:p>
          <a:p>
            <a:pPr marL="383540" indent="-383540"/>
            <a:r>
              <a:rPr lang="en-US" dirty="0">
                <a:latin typeface="Helvetica"/>
                <a:cs typeface="Helvetica"/>
              </a:rPr>
              <a:t>Share current pilot data with administration to determine next steps. </a:t>
            </a:r>
            <a:endParaRPr lang="en-US" dirty="0">
              <a:latin typeface="Helvetica" pitchFamily="2" charset="0"/>
              <a:cs typeface="Helvetica"/>
            </a:endParaRPr>
          </a:p>
          <a:p>
            <a:pPr marL="383540" indent="-383540"/>
            <a:r>
              <a:rPr lang="en-US" dirty="0">
                <a:latin typeface="Helvetica"/>
                <a:cs typeface="Helvetica"/>
              </a:rPr>
              <a:t>Identify and expand targeted groups based on data from pilot project.</a:t>
            </a:r>
            <a:endParaRPr lang="en-US" dirty="0">
              <a:latin typeface="Helvetica" pitchFamily="2" charset="0"/>
              <a:cs typeface="Helvetica"/>
            </a:endParaRPr>
          </a:p>
          <a:p>
            <a:pPr marL="383540" indent="-383540"/>
            <a:r>
              <a:rPr lang="en-US" dirty="0">
                <a:latin typeface="Helvetica"/>
                <a:cs typeface="Helvetica"/>
              </a:rPr>
              <a:t>Share AEM and IEP discussion pilot project information with AEM State Leadership Team.</a:t>
            </a:r>
            <a:endParaRPr lang="en-US" dirty="0">
              <a:latin typeface="Helvetica" pitchFamily="2" charset="0"/>
              <a:cs typeface="Helvetica"/>
            </a:endParaRPr>
          </a:p>
          <a:p>
            <a:pPr marL="383540" indent="-383540"/>
            <a:r>
              <a:rPr lang="en-US" dirty="0">
                <a:latin typeface="Helvetica"/>
                <a:cs typeface="Helvetica"/>
              </a:rPr>
              <a:t>Focus on AEM outside of IEP and move towards MTSS and 504.</a:t>
            </a:r>
            <a:endParaRPr lang="en-US" dirty="0">
              <a:solidFill>
                <a:srgbClr val="000000"/>
              </a:solidFill>
              <a:latin typeface="Helvetica"/>
              <a:cs typeface="Helvetica"/>
            </a:endParaRPr>
          </a:p>
          <a:p>
            <a:pPr marL="383540" indent="-383540"/>
            <a:endParaRPr lang="en-US" dirty="0">
              <a:latin typeface="Helvetica" pitchFamily="2" charset="0"/>
              <a:cs typeface="Helvetica"/>
            </a:endParaRPr>
          </a:p>
          <a:p>
            <a:pPr marL="383540" indent="-383540"/>
            <a:endParaRPr lang="en-US" dirty="0">
              <a:latin typeface="Helvetica" pitchFamily="2" charset="0"/>
              <a:cs typeface="Helvetica"/>
            </a:endParaRPr>
          </a:p>
        </p:txBody>
      </p:sp>
      <p:sp>
        <p:nvSpPr>
          <p:cNvPr id="18" name="Rectangle 17" descr="Decorative">
            <a:extLst>
              <a:ext uri="{FF2B5EF4-FFF2-40B4-BE49-F238E27FC236}">
                <a16:creationId xmlns:a16="http://schemas.microsoft.com/office/drawing/2014/main" id="{FBEA8A33-C0D0-416D-8359-724B8828C7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Path winding through a grassy field">
            <a:extLst>
              <a:ext uri="{FF2B5EF4-FFF2-40B4-BE49-F238E27FC236}">
                <a16:creationId xmlns:a16="http://schemas.microsoft.com/office/drawing/2014/main" id="{3440903D-A9C1-3DDE-51BE-38F1D9D4B28E}"/>
              </a:ext>
            </a:extLst>
          </p:cNvPr>
          <p:cNvPicPr>
            <a:picLocks noChangeAspect="1"/>
          </p:cNvPicPr>
          <p:nvPr/>
        </p:nvPicPr>
        <p:blipFill rotWithShape="1">
          <a:blip r:embed="rId2"/>
          <a:srcRect l="26991" r="28433" b="-1"/>
          <a:stretch/>
        </p:blipFill>
        <p:spPr>
          <a:xfrm>
            <a:off x="7612260" y="10"/>
            <a:ext cx="4579739" cy="6857990"/>
          </a:xfrm>
          <a:prstGeom prst="rect">
            <a:avLst/>
          </a:prstGeom>
        </p:spPr>
      </p:pic>
    </p:spTree>
    <p:extLst>
      <p:ext uri="{BB962C8B-B14F-4D97-AF65-F5344CB8AC3E}">
        <p14:creationId xmlns:p14="http://schemas.microsoft.com/office/powerpoint/2010/main" val="1432077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descr="Decorative">
            <a:extLst>
              <a:ext uri="{FF2B5EF4-FFF2-40B4-BE49-F238E27FC236}">
                <a16:creationId xmlns:a16="http://schemas.microsoft.com/office/drawing/2014/main" id="{449BC34D-9C23-4D6D-8213-1F471AF85B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1"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3" name="Rectangle 12" descr="Decorative">
            <a:extLst>
              <a:ext uri="{FF2B5EF4-FFF2-40B4-BE49-F238E27FC236}">
                <a16:creationId xmlns:a16="http://schemas.microsoft.com/office/drawing/2014/main" id="{5D213B41-AC9B-4E61-BEED-FF4C168A8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997DC8-E796-323F-F199-982D61F87EA9}"/>
              </a:ext>
            </a:extLst>
          </p:cNvPr>
          <p:cNvSpPr>
            <a:spLocks noGrp="1"/>
          </p:cNvSpPr>
          <p:nvPr>
            <p:ph type="title"/>
          </p:nvPr>
        </p:nvSpPr>
        <p:spPr>
          <a:xfrm>
            <a:off x="659229" y="4502184"/>
            <a:ext cx="10869750" cy="1922440"/>
          </a:xfrm>
        </p:spPr>
        <p:txBody>
          <a:bodyPr vert="horz" lIns="91440" tIns="45720" rIns="91440" bIns="45720" rtlCol="0" anchor="b">
            <a:normAutofit fontScale="90000"/>
          </a:bodyPr>
          <a:lstStyle/>
          <a:p>
            <a:pPr algn="ctr"/>
            <a:r>
              <a:rPr lang="en-US" sz="7200" cap="all" dirty="0">
                <a:latin typeface="Helvetica" pitchFamily="2" charset="0"/>
              </a:rPr>
              <a:t>Discussion and Sharing </a:t>
            </a:r>
          </a:p>
        </p:txBody>
      </p:sp>
      <p:sp>
        <p:nvSpPr>
          <p:cNvPr id="15" name="Freeform 6" descr="Decorative">
            <a:extLst>
              <a:ext uri="{FF2B5EF4-FFF2-40B4-BE49-F238E27FC236}">
                <a16:creationId xmlns:a16="http://schemas.microsoft.com/office/drawing/2014/main" id="{D8BB75D5-93A7-4EC9-A2FB-DCBDE6DE3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046527" y="-13329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sp>
        <p:nvSpPr>
          <p:cNvPr id="17" name="Freeform 6" descr="Decorative">
            <a:extLst>
              <a:ext uri="{FF2B5EF4-FFF2-40B4-BE49-F238E27FC236}">
                <a16:creationId xmlns:a16="http://schemas.microsoft.com/office/drawing/2014/main" id="{628FBD9F-3B86-4C98-8F77-3833207377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7838485" y="614084"/>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pic>
        <p:nvPicPr>
          <p:cNvPr id="6" name="Graphic 5" descr="Chat">
            <a:extLst>
              <a:ext uri="{FF2B5EF4-FFF2-40B4-BE49-F238E27FC236}">
                <a16:creationId xmlns:a16="http://schemas.microsoft.com/office/drawing/2014/main" id="{DAE57F78-A494-1D0F-6298-6DB3335C46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421315" y="854724"/>
            <a:ext cx="3345579" cy="3345579"/>
          </a:xfrm>
          <a:prstGeom prst="rect">
            <a:avLst/>
          </a:prstGeom>
        </p:spPr>
      </p:pic>
    </p:spTree>
    <p:extLst>
      <p:ext uri="{BB962C8B-B14F-4D97-AF65-F5344CB8AC3E}">
        <p14:creationId xmlns:p14="http://schemas.microsoft.com/office/powerpoint/2010/main" val="1775333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7DBB-C90B-4D0A-B9C9-362FA368144C}"/>
              </a:ext>
            </a:extLst>
          </p:cNvPr>
          <p:cNvSpPr>
            <a:spLocks noGrp="1"/>
          </p:cNvSpPr>
          <p:nvPr>
            <p:ph type="title"/>
          </p:nvPr>
        </p:nvSpPr>
        <p:spPr>
          <a:xfrm>
            <a:off x="1132756" y="412630"/>
            <a:ext cx="9601200" cy="1485900"/>
          </a:xfrm>
        </p:spPr>
        <p:txBody>
          <a:bodyPr/>
          <a:lstStyle/>
          <a:p>
            <a:r>
              <a:rPr lang="en-US">
                <a:latin typeface="Helvetica" pitchFamily="2" charset="0"/>
              </a:rPr>
              <a:t>Resources</a:t>
            </a:r>
          </a:p>
        </p:txBody>
      </p:sp>
      <p:sp>
        <p:nvSpPr>
          <p:cNvPr id="3" name="Content Placeholder 2">
            <a:extLst>
              <a:ext uri="{FF2B5EF4-FFF2-40B4-BE49-F238E27FC236}">
                <a16:creationId xmlns:a16="http://schemas.microsoft.com/office/drawing/2014/main" id="{EFCD8389-6B89-FDF9-AF8C-4135FC400295}"/>
              </a:ext>
            </a:extLst>
          </p:cNvPr>
          <p:cNvSpPr>
            <a:spLocks noGrp="1"/>
          </p:cNvSpPr>
          <p:nvPr>
            <p:ph idx="1"/>
          </p:nvPr>
        </p:nvSpPr>
        <p:spPr>
          <a:xfrm>
            <a:off x="1132756" y="1313731"/>
            <a:ext cx="10714187" cy="5181600"/>
          </a:xfrm>
        </p:spPr>
        <p:txBody>
          <a:bodyPr vert="horz" lIns="91440" tIns="45720" rIns="91440" bIns="45720" rtlCol="0" anchor="t">
            <a:noAutofit/>
          </a:bodyPr>
          <a:lstStyle/>
          <a:p>
            <a:pPr marL="383540" indent="-383540"/>
            <a:r>
              <a:rPr lang="en-US" sz="1800" dirty="0">
                <a:latin typeface="Helvetica"/>
                <a:cs typeface="Helvetica"/>
                <a:hlinkClick r:id="rId3"/>
              </a:rPr>
              <a:t>National Center on Accessible Educational Materials </a:t>
            </a:r>
            <a:endParaRPr lang="en-US" sz="1800" dirty="0" smtClean="0">
              <a:latin typeface="Helvetica"/>
              <a:cs typeface="Helvetica"/>
            </a:endParaRPr>
          </a:p>
          <a:p>
            <a:pPr marL="383540" indent="-383540"/>
            <a:r>
              <a:rPr lang="en-US" sz="1800" dirty="0" smtClean="0">
                <a:latin typeface="Helvetica"/>
                <a:cs typeface="Helvetica"/>
                <a:hlinkClick r:id="rId4"/>
              </a:rPr>
              <a:t>Missouri </a:t>
            </a:r>
            <a:r>
              <a:rPr lang="en-US" sz="1800" dirty="0">
                <a:latin typeface="Helvetica"/>
                <a:cs typeface="Helvetica"/>
                <a:hlinkClick r:id="rId4"/>
              </a:rPr>
              <a:t>Department of Elementary &amp; Secondary Education</a:t>
            </a:r>
            <a:r>
              <a:rPr lang="en-US" sz="1800" dirty="0">
                <a:latin typeface="Helvetica"/>
                <a:cs typeface="Helvetica"/>
              </a:rPr>
              <a:t> </a:t>
            </a:r>
            <a:endParaRPr lang="en-US" sz="1800" dirty="0" smtClean="0">
              <a:latin typeface="Helvetica"/>
              <a:cs typeface="Helvetica"/>
            </a:endParaRPr>
          </a:p>
          <a:p>
            <a:pPr marL="383540" indent="-383540"/>
            <a:r>
              <a:rPr lang="en-US" sz="1800" dirty="0" smtClean="0">
                <a:latin typeface="Helvetica"/>
                <a:cs typeface="Helvetica"/>
                <a:hlinkClick r:id="rId5"/>
              </a:rPr>
              <a:t>Missouri </a:t>
            </a:r>
            <a:r>
              <a:rPr lang="en-US" sz="1800" dirty="0">
                <a:latin typeface="Helvetica"/>
                <a:cs typeface="Helvetica"/>
                <a:hlinkClick r:id="rId5"/>
              </a:rPr>
              <a:t>Assistive Technology</a:t>
            </a:r>
            <a:r>
              <a:rPr lang="en-US" sz="1800" dirty="0">
                <a:latin typeface="Helvetica"/>
                <a:cs typeface="Helvetica"/>
              </a:rPr>
              <a:t> </a:t>
            </a:r>
            <a:endParaRPr lang="en-US" sz="1800" dirty="0" smtClean="0">
              <a:latin typeface="Helvetica"/>
              <a:cs typeface="Helvetica"/>
            </a:endParaRPr>
          </a:p>
          <a:p>
            <a:pPr marL="383540" indent="-383540"/>
            <a:r>
              <a:rPr lang="en-US" sz="1800" dirty="0" smtClean="0">
                <a:latin typeface="Helvetica"/>
                <a:cs typeface="Arial"/>
                <a:hlinkClick r:id="rId6"/>
              </a:rPr>
              <a:t>NKC </a:t>
            </a:r>
            <a:r>
              <a:rPr lang="en-US" sz="1800" dirty="0">
                <a:latin typeface="Helvetica"/>
                <a:cs typeface="Arial"/>
                <a:hlinkClick r:id="rId6"/>
              </a:rPr>
              <a:t>Instructional Technology YouTube Channel-AEM Playlist</a:t>
            </a:r>
            <a:r>
              <a:rPr lang="en-US" sz="1800" dirty="0">
                <a:latin typeface="Helvetica"/>
                <a:cs typeface="Arial"/>
              </a:rPr>
              <a:t> </a:t>
            </a:r>
            <a:endParaRPr lang="en-US" sz="1800" dirty="0">
              <a:solidFill>
                <a:srgbClr val="000000"/>
              </a:solidFill>
              <a:latin typeface="Helvetica"/>
              <a:cs typeface="Arial"/>
            </a:endParaRPr>
          </a:p>
          <a:p>
            <a:pPr marL="383540" indent="-383540"/>
            <a:r>
              <a:rPr lang="en-US" sz="1800" dirty="0">
                <a:latin typeface="Helvetica"/>
                <a:cs typeface="Helvetica"/>
                <a:hlinkClick r:id="rId7"/>
              </a:rPr>
              <a:t>Accessible Education Materials and Accessible Formats</a:t>
            </a:r>
            <a:r>
              <a:rPr lang="en-US" sz="1800" dirty="0">
                <a:latin typeface="Helvetica"/>
                <a:cs typeface="Helvetica"/>
              </a:rPr>
              <a:t> </a:t>
            </a:r>
            <a:endParaRPr lang="en-US" sz="1800" dirty="0" smtClean="0">
              <a:latin typeface="Helvetica"/>
              <a:cs typeface="Helvetica"/>
            </a:endParaRPr>
          </a:p>
          <a:p>
            <a:pPr marL="383540" indent="-383540"/>
            <a:r>
              <a:rPr lang="en-US" sz="1800" dirty="0" smtClean="0">
                <a:latin typeface="Helvetica"/>
                <a:cs typeface="Helvetica"/>
                <a:hlinkClick r:id="rId8"/>
              </a:rPr>
              <a:t>NKC </a:t>
            </a:r>
            <a:r>
              <a:rPr lang="en-US" sz="1800" dirty="0">
                <a:latin typeface="Helvetica"/>
                <a:cs typeface="Helvetica"/>
                <a:hlinkClick r:id="rId8"/>
              </a:rPr>
              <a:t>AEM Consideration Guide</a:t>
            </a:r>
            <a:r>
              <a:rPr lang="en-US" sz="1800" dirty="0">
                <a:latin typeface="Helvetica"/>
                <a:cs typeface="Helvetica"/>
              </a:rPr>
              <a:t> </a:t>
            </a:r>
          </a:p>
          <a:p>
            <a:pPr marL="383540" indent="-383540"/>
            <a:r>
              <a:rPr lang="en-US" sz="1800" dirty="0">
                <a:latin typeface="Helvetica"/>
                <a:cs typeface="Helvetica"/>
                <a:hlinkClick r:id="rId9"/>
              </a:rPr>
              <a:t>Georgia Department of Education "Take A Minute" </a:t>
            </a:r>
            <a:endParaRPr lang="en-US" sz="1800" dirty="0" smtClean="0">
              <a:latin typeface="Helvetica"/>
              <a:cs typeface="Helvetica"/>
            </a:endParaRPr>
          </a:p>
          <a:p>
            <a:pPr marL="383540" indent="-383540"/>
            <a:r>
              <a:rPr lang="en-US" sz="1800" dirty="0" smtClean="0">
                <a:latin typeface="Helvetica"/>
                <a:cs typeface="Helvetica"/>
                <a:hlinkClick r:id="rId10"/>
              </a:rPr>
              <a:t>Wisconsin </a:t>
            </a:r>
            <a:r>
              <a:rPr lang="en-US" sz="1800" dirty="0">
                <a:latin typeface="Helvetica"/>
                <a:cs typeface="Helvetica"/>
                <a:hlinkClick r:id="rId10"/>
              </a:rPr>
              <a:t>Department of Public Instruction Decision Tree</a:t>
            </a:r>
            <a:r>
              <a:rPr lang="en-US" sz="1800" dirty="0">
                <a:latin typeface="Helvetica"/>
                <a:cs typeface="Helvetica"/>
              </a:rPr>
              <a:t> </a:t>
            </a:r>
          </a:p>
          <a:p>
            <a:pPr marL="0" indent="0">
              <a:buNone/>
            </a:pPr>
            <a:endParaRPr lang="en-US" dirty="0">
              <a:latin typeface="Helvetica"/>
              <a:cs typeface="Helvetica"/>
            </a:endParaRPr>
          </a:p>
        </p:txBody>
      </p:sp>
    </p:spTree>
    <p:extLst>
      <p:ext uri="{BB962C8B-B14F-4D97-AF65-F5344CB8AC3E}">
        <p14:creationId xmlns:p14="http://schemas.microsoft.com/office/powerpoint/2010/main" val="1416964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AF2EA-4F72-7375-EA45-B0D0FDBBDB83}"/>
              </a:ext>
            </a:extLst>
          </p:cNvPr>
          <p:cNvSpPr>
            <a:spLocks noGrp="1"/>
          </p:cNvSpPr>
          <p:nvPr>
            <p:ph type="title"/>
          </p:nvPr>
        </p:nvSpPr>
        <p:spPr>
          <a:xfrm>
            <a:off x="1330036" y="579150"/>
            <a:ext cx="9601200" cy="814388"/>
          </a:xfrm>
        </p:spPr>
        <p:txBody>
          <a:bodyPr/>
          <a:lstStyle/>
          <a:p>
            <a:r>
              <a:rPr lang="en-US">
                <a:latin typeface="Helvetica" pitchFamily="2" charset="0"/>
              </a:rPr>
              <a:t>Welcome &amp; Introductions</a:t>
            </a:r>
          </a:p>
        </p:txBody>
      </p:sp>
      <p:sp>
        <p:nvSpPr>
          <p:cNvPr id="3" name="Content Placeholder 2">
            <a:extLst>
              <a:ext uri="{FF2B5EF4-FFF2-40B4-BE49-F238E27FC236}">
                <a16:creationId xmlns:a16="http://schemas.microsoft.com/office/drawing/2014/main" id="{78BA3929-9EFE-A51D-EED9-EF584D6CC319}"/>
              </a:ext>
            </a:extLst>
          </p:cNvPr>
          <p:cNvSpPr>
            <a:spLocks noGrp="1"/>
          </p:cNvSpPr>
          <p:nvPr>
            <p:ph sz="half" idx="1"/>
          </p:nvPr>
        </p:nvSpPr>
        <p:spPr>
          <a:xfrm>
            <a:off x="865477" y="2990403"/>
            <a:ext cx="5195887" cy="3581401"/>
          </a:xfrm>
        </p:spPr>
        <p:txBody>
          <a:bodyPr vert="horz" lIns="91440" tIns="45720" rIns="91440" bIns="45720" rtlCol="0" anchor="t">
            <a:normAutofit lnSpcReduction="10000"/>
          </a:bodyPr>
          <a:lstStyle/>
          <a:p>
            <a:pPr marL="383540" indent="-383540"/>
            <a:r>
              <a:rPr lang="en-US" sz="2800" b="1" dirty="0">
                <a:latin typeface="Helvetica"/>
                <a:cs typeface="Helvetica"/>
              </a:rPr>
              <a:t>Kara Winnike</a:t>
            </a:r>
            <a:endParaRPr lang="en-US" sz="2800" dirty="0">
              <a:latin typeface="Helvetica"/>
              <a:cs typeface="Helvetica"/>
            </a:endParaRPr>
          </a:p>
          <a:p>
            <a:pPr lvl="1" indent="-383540">
              <a:buFont typeface="Wingdings" pitchFamily="2" charset="2"/>
              <a:buChar char="§"/>
            </a:pPr>
            <a:r>
              <a:rPr lang="en-US" sz="2400" dirty="0">
                <a:latin typeface="Helvetica"/>
                <a:cs typeface="Helvetica"/>
              </a:rPr>
              <a:t>Assistive Technology Specialist</a:t>
            </a:r>
          </a:p>
          <a:p>
            <a:pPr lvl="1" indent="-383540">
              <a:buFont typeface="Wingdings" pitchFamily="2" charset="2"/>
              <a:buChar char="§"/>
            </a:pPr>
            <a:r>
              <a:rPr lang="en-US" sz="2400" dirty="0">
                <a:latin typeface="Helvetica"/>
                <a:cs typeface="Helvetica"/>
              </a:rPr>
              <a:t>North Kansas City Schools</a:t>
            </a:r>
          </a:p>
          <a:p>
            <a:pPr marL="383540" indent="-383540">
              <a:buFont typeface="Wingdings" pitchFamily="2" charset="2"/>
              <a:buChar char="§"/>
            </a:pPr>
            <a:r>
              <a:rPr lang="en-US" sz="2400" dirty="0">
                <a:latin typeface="Helvetica"/>
                <a:cs typeface="Helvetica"/>
              </a:rPr>
              <a:t>Email Contact Information</a:t>
            </a:r>
          </a:p>
          <a:p>
            <a:pPr lvl="1" indent="-383540">
              <a:buFont typeface="Wingdings" pitchFamily="2" charset="2"/>
              <a:buChar char="§"/>
            </a:pPr>
            <a:r>
              <a:rPr lang="en-US" sz="2400" dirty="0">
                <a:latin typeface="Helvetica"/>
                <a:cs typeface="Helvetica"/>
                <a:hlinkClick r:id="rId3"/>
              </a:rPr>
              <a:t>kara.winnike@nkcschools.org</a:t>
            </a:r>
            <a:endParaRPr lang="en-US" sz="2400" dirty="0">
              <a:latin typeface="Helvetica"/>
              <a:cs typeface="Helvetica"/>
            </a:endParaRPr>
          </a:p>
          <a:p>
            <a:pPr marL="383540" indent="-383540">
              <a:buFont typeface="Wingdings" pitchFamily="2" charset="2"/>
              <a:buChar char="§"/>
            </a:pPr>
            <a:r>
              <a:rPr lang="en-US" sz="2400" dirty="0">
                <a:latin typeface="Helvetica"/>
                <a:cs typeface="Helvetica"/>
              </a:rPr>
              <a:t>Phone Contact Information</a:t>
            </a:r>
          </a:p>
          <a:p>
            <a:pPr lvl="1" indent="-383540">
              <a:buFont typeface="Wingdings" pitchFamily="2" charset="2"/>
              <a:buChar char="§"/>
            </a:pPr>
            <a:r>
              <a:rPr lang="en-US" sz="2400" dirty="0">
                <a:latin typeface="Helvetica"/>
                <a:cs typeface="Helvetica"/>
              </a:rPr>
              <a:t>(816) 321-6457</a:t>
            </a:r>
          </a:p>
          <a:p>
            <a:pPr marL="530352" lvl="1" indent="0">
              <a:buNone/>
            </a:pPr>
            <a:endParaRPr lang="en-US" dirty="0"/>
          </a:p>
        </p:txBody>
      </p:sp>
      <p:pic>
        <p:nvPicPr>
          <p:cNvPr id="19" name="Picture 18" descr="Photograph of Kara Winnike&#10;">
            <a:extLst>
              <a:ext uri="{FF2B5EF4-FFF2-40B4-BE49-F238E27FC236}">
                <a16:creationId xmlns:a16="http://schemas.microsoft.com/office/drawing/2014/main" id="{2ED75CA0-1EBE-974B-6EB4-173A54825D20}"/>
              </a:ext>
            </a:extLst>
          </p:cNvPr>
          <p:cNvPicPr>
            <a:picLocks noChangeAspect="1"/>
          </p:cNvPicPr>
          <p:nvPr/>
        </p:nvPicPr>
        <p:blipFill>
          <a:blip r:embed="rId4"/>
          <a:stretch>
            <a:fillRect/>
          </a:stretch>
        </p:blipFill>
        <p:spPr>
          <a:xfrm>
            <a:off x="3906001" y="1555896"/>
            <a:ext cx="1219460" cy="1671710"/>
          </a:xfrm>
          <a:prstGeom prst="rect">
            <a:avLst/>
          </a:prstGeom>
          <a:ln w="117475">
            <a:solidFill>
              <a:schemeClr val="accent5">
                <a:lumMod val="60000"/>
                <a:lumOff val="40000"/>
              </a:schemeClr>
            </a:solidFill>
          </a:ln>
        </p:spPr>
      </p:pic>
      <p:sp>
        <p:nvSpPr>
          <p:cNvPr id="4" name="Content Placeholder 3">
            <a:extLst>
              <a:ext uri="{FF2B5EF4-FFF2-40B4-BE49-F238E27FC236}">
                <a16:creationId xmlns:a16="http://schemas.microsoft.com/office/drawing/2014/main" id="{D02C03B2-7DD4-0EF7-D313-B4CAF7F03C2D}"/>
              </a:ext>
            </a:extLst>
          </p:cNvPr>
          <p:cNvSpPr>
            <a:spLocks noGrp="1"/>
          </p:cNvSpPr>
          <p:nvPr>
            <p:ph sz="half" idx="2"/>
          </p:nvPr>
        </p:nvSpPr>
        <p:spPr>
          <a:xfrm>
            <a:off x="6431539" y="2985151"/>
            <a:ext cx="5876925" cy="3581402"/>
          </a:xfrm>
        </p:spPr>
        <p:txBody>
          <a:bodyPr vert="horz" lIns="91440" tIns="45720" rIns="91440" bIns="45720" rtlCol="0" anchor="t">
            <a:normAutofit lnSpcReduction="10000"/>
          </a:bodyPr>
          <a:lstStyle/>
          <a:p>
            <a:pPr marL="383540" indent="-383540"/>
            <a:r>
              <a:rPr lang="en-US" sz="2800" b="1" dirty="0">
                <a:latin typeface="Helvetica"/>
                <a:cs typeface="Helvetica"/>
              </a:rPr>
              <a:t>Lisa Meyer</a:t>
            </a:r>
          </a:p>
          <a:p>
            <a:pPr lvl="1" indent="-383540">
              <a:buFont typeface="Wingdings" pitchFamily="2" charset="2"/>
              <a:buChar char="§"/>
            </a:pPr>
            <a:r>
              <a:rPr lang="en-US" sz="2400" dirty="0">
                <a:latin typeface="Helvetica"/>
                <a:cs typeface="Helvetica"/>
              </a:rPr>
              <a:t>Instructional Coordinator for Technology</a:t>
            </a:r>
          </a:p>
          <a:p>
            <a:pPr lvl="1" indent="-383540">
              <a:buFont typeface="Wingdings" pitchFamily="2" charset="2"/>
              <a:buChar char="§"/>
            </a:pPr>
            <a:r>
              <a:rPr lang="en-US" sz="2400" dirty="0">
                <a:latin typeface="Helvetica"/>
                <a:cs typeface="Helvetica"/>
              </a:rPr>
              <a:t>North Kansas City Schools</a:t>
            </a:r>
          </a:p>
          <a:p>
            <a:pPr marL="383540" indent="-383540">
              <a:buFont typeface="Wingdings" pitchFamily="2" charset="2"/>
              <a:buChar char="§"/>
            </a:pPr>
            <a:r>
              <a:rPr lang="en-US" sz="2400" dirty="0">
                <a:latin typeface="Helvetica"/>
                <a:cs typeface="Helvetica"/>
              </a:rPr>
              <a:t>Email Contact Information</a:t>
            </a:r>
          </a:p>
          <a:p>
            <a:pPr lvl="1" indent="-383540">
              <a:buFont typeface="Wingdings" pitchFamily="2" charset="2"/>
              <a:buChar char="§"/>
            </a:pPr>
            <a:r>
              <a:rPr lang="en-US" sz="2400" dirty="0">
                <a:latin typeface="Helvetica"/>
                <a:cs typeface="Helvetica"/>
                <a:hlinkClick r:id="rId5"/>
              </a:rPr>
              <a:t>lisa.meyer@nkcschools.org</a:t>
            </a:r>
            <a:endParaRPr lang="en-US" sz="2400" dirty="0">
              <a:latin typeface="Helvetica"/>
              <a:cs typeface="Helvetica"/>
            </a:endParaRPr>
          </a:p>
          <a:p>
            <a:pPr marL="383540" indent="-383540">
              <a:buFont typeface="Wingdings" pitchFamily="2" charset="2"/>
              <a:buChar char="§"/>
            </a:pPr>
            <a:r>
              <a:rPr lang="en-US" sz="2400" dirty="0">
                <a:latin typeface="Helvetica"/>
                <a:cs typeface="Helvetica"/>
              </a:rPr>
              <a:t>Phone Contact Information</a:t>
            </a:r>
          </a:p>
          <a:p>
            <a:pPr lvl="1" indent="-383540">
              <a:buFont typeface="Wingdings" pitchFamily="2" charset="2"/>
              <a:buChar char="§"/>
            </a:pPr>
            <a:r>
              <a:rPr lang="en-US" sz="2400" dirty="0">
                <a:latin typeface="Helvetica"/>
                <a:cs typeface="Helvetica"/>
              </a:rPr>
              <a:t>(816) 321-5731</a:t>
            </a:r>
          </a:p>
        </p:txBody>
      </p:sp>
      <p:pic>
        <p:nvPicPr>
          <p:cNvPr id="16" name="Picture 15" descr="Photograph of Lisa Meyer&#10;">
            <a:extLst>
              <a:ext uri="{FF2B5EF4-FFF2-40B4-BE49-F238E27FC236}">
                <a16:creationId xmlns:a16="http://schemas.microsoft.com/office/drawing/2014/main" id="{FC37FE31-7833-0737-2BDA-1B1ABD1A3775}"/>
              </a:ext>
            </a:extLst>
          </p:cNvPr>
          <p:cNvPicPr>
            <a:picLocks noChangeAspect="1"/>
          </p:cNvPicPr>
          <p:nvPr/>
        </p:nvPicPr>
        <p:blipFill>
          <a:blip r:embed="rId6"/>
          <a:stretch>
            <a:fillRect/>
          </a:stretch>
        </p:blipFill>
        <p:spPr>
          <a:xfrm>
            <a:off x="9262339" y="1555896"/>
            <a:ext cx="1193641" cy="1671710"/>
          </a:xfrm>
          <a:prstGeom prst="rect">
            <a:avLst/>
          </a:prstGeom>
          <a:ln w="117475">
            <a:solidFill>
              <a:schemeClr val="accent5">
                <a:lumMod val="60000"/>
                <a:lumOff val="40000"/>
              </a:schemeClr>
            </a:solidFill>
          </a:ln>
        </p:spPr>
      </p:pic>
    </p:spTree>
    <p:extLst>
      <p:ext uri="{BB962C8B-B14F-4D97-AF65-F5344CB8AC3E}">
        <p14:creationId xmlns:p14="http://schemas.microsoft.com/office/powerpoint/2010/main" val="402327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7" name="Group 56" descr="Decorative">
            <a:extLst>
              <a:ext uri="{FF2B5EF4-FFF2-40B4-BE49-F238E27FC236}">
                <a16:creationId xmlns:a16="http://schemas.microsoft.com/office/drawing/2014/main" id="{9D9D6BF1-DFF2-4526-9D13-BF339D8C41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59"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61"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p:nvSpPr>
          <p:cNvPr id="56" name="Rectangle 55" descr="Photo credit">
            <a:extLst>
              <a:ext uri="{FF2B5EF4-FFF2-40B4-BE49-F238E27FC236}">
                <a16:creationId xmlns:a16="http://schemas.microsoft.com/office/drawing/2014/main" id="{56C94072-1B34-48FB-9A9C-5A9A0FFC8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y colorful circles with question marks&#10;&#10;">
            <a:extLst>
              <a:ext uri="{FF2B5EF4-FFF2-40B4-BE49-F238E27FC236}">
                <a16:creationId xmlns:a16="http://schemas.microsoft.com/office/drawing/2014/main" id="{E4830278-91DB-599C-C27F-3304585FFBCB}"/>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t="5178" b="10552"/>
          <a:stretch/>
        </p:blipFill>
        <p:spPr>
          <a:xfrm>
            <a:off x="20" y="10"/>
            <a:ext cx="12191980" cy="6857990"/>
          </a:xfrm>
          <a:prstGeom prst="rect">
            <a:avLst/>
          </a:prstGeom>
        </p:spPr>
      </p:pic>
      <p:sp>
        <p:nvSpPr>
          <p:cNvPr id="58" name="Rectangle 57" descr="Decorative">
            <a:extLst>
              <a:ext uri="{FF2B5EF4-FFF2-40B4-BE49-F238E27FC236}">
                <a16:creationId xmlns:a16="http://schemas.microsoft.com/office/drawing/2014/main" id="{1D5941F3-0256-4E90-BBBC-5A6EDEB8E0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004" y="4166755"/>
            <a:ext cx="5607908" cy="2040066"/>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329F43-E106-3FD2-829A-0273CDCDC71A}"/>
              </a:ext>
            </a:extLst>
          </p:cNvPr>
          <p:cNvSpPr>
            <a:spLocks noGrp="1"/>
          </p:cNvSpPr>
          <p:nvPr>
            <p:ph type="title"/>
          </p:nvPr>
        </p:nvSpPr>
        <p:spPr>
          <a:xfrm>
            <a:off x="6307869" y="4393271"/>
            <a:ext cx="5268177" cy="1086237"/>
          </a:xfrm>
        </p:spPr>
        <p:txBody>
          <a:bodyPr vert="horz" lIns="91440" tIns="45720" rIns="91440" bIns="45720" rtlCol="0" anchor="b">
            <a:noAutofit/>
          </a:bodyPr>
          <a:lstStyle/>
          <a:p>
            <a:r>
              <a:rPr lang="en-US" sz="4000" cap="all" dirty="0">
                <a:solidFill>
                  <a:srgbClr val="FFFFFF"/>
                </a:solidFill>
                <a:latin typeface="Helvetica" pitchFamily="2" charset="0"/>
              </a:rPr>
              <a:t>Getting to Know Each Other</a:t>
            </a:r>
          </a:p>
        </p:txBody>
      </p:sp>
      <p:sp>
        <p:nvSpPr>
          <p:cNvPr id="3" name="Content Placeholder 2">
            <a:extLst>
              <a:ext uri="{FF2B5EF4-FFF2-40B4-BE49-F238E27FC236}">
                <a16:creationId xmlns:a16="http://schemas.microsoft.com/office/drawing/2014/main" id="{D7E62749-259F-BEB8-2C26-943826BCB82C}"/>
              </a:ext>
            </a:extLst>
          </p:cNvPr>
          <p:cNvSpPr>
            <a:spLocks noGrp="1"/>
          </p:cNvSpPr>
          <p:nvPr>
            <p:ph idx="1"/>
          </p:nvPr>
        </p:nvSpPr>
        <p:spPr>
          <a:xfrm>
            <a:off x="6298010" y="5419246"/>
            <a:ext cx="5268177" cy="531866"/>
          </a:xfrm>
        </p:spPr>
        <p:txBody>
          <a:bodyPr vert="horz" lIns="91440" tIns="45720" rIns="91440" bIns="45720" rtlCol="0">
            <a:noAutofit/>
          </a:bodyPr>
          <a:lstStyle/>
          <a:p>
            <a:pPr marL="0" indent="0">
              <a:lnSpc>
                <a:spcPct val="112000"/>
              </a:lnSpc>
              <a:spcBef>
                <a:spcPts val="0"/>
              </a:spcBef>
              <a:spcAft>
                <a:spcPts val="600"/>
              </a:spcAft>
              <a:buNone/>
            </a:pPr>
            <a:r>
              <a:rPr lang="en-US" sz="3200" dirty="0">
                <a:solidFill>
                  <a:srgbClr val="FFFFFF"/>
                </a:solidFill>
                <a:latin typeface="Helvetica" pitchFamily="2" charset="0"/>
              </a:rPr>
              <a:t>Who’s in the room?</a:t>
            </a:r>
          </a:p>
        </p:txBody>
      </p:sp>
      <p:sp>
        <p:nvSpPr>
          <p:cNvPr id="60" name="Freeform: Shape 59" descr="Decorative">
            <a:extLst>
              <a:ext uri="{FF2B5EF4-FFF2-40B4-BE49-F238E27FC236}">
                <a16:creationId xmlns:a16="http://schemas.microsoft.com/office/drawing/2014/main" id="{A5019358-4900-4555-99FF-EF6AE90B8E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70146" y="3710250"/>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rgbClr val="FFFFFF">
              <a:alpha val="70000"/>
            </a:srgbClr>
          </a:solidFill>
          <a:ln w="0">
            <a:noFill/>
            <a:prstDash val="solid"/>
            <a:round/>
            <a:headEnd/>
            <a:tailEnd/>
          </a:ln>
        </p:spPr>
        <p:txBody>
          <a:bodyPr/>
          <a:lstStyle/>
          <a:p>
            <a:endParaRPr lang="en-US"/>
          </a:p>
        </p:txBody>
      </p:sp>
      <p:sp>
        <p:nvSpPr>
          <p:cNvPr id="6" name="TextBox 5">
            <a:extLst>
              <a:ext uri="{FF2B5EF4-FFF2-40B4-BE49-F238E27FC236}">
                <a16:creationId xmlns:a16="http://schemas.microsoft.com/office/drawing/2014/main" id="{600BFA76-DB36-CE94-A3A6-72BB60D9A3A3}"/>
              </a:ext>
            </a:extLst>
          </p:cNvPr>
          <p:cNvSpPr txBox="1"/>
          <p:nvPr/>
        </p:nvSpPr>
        <p:spPr>
          <a:xfrm>
            <a:off x="150976" y="6657945"/>
            <a:ext cx="22397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owl.excelsior.edu/writing-process/prewriting-strategies/prewriting-strategies-asking-defining-questions/">
                  <a:extLst>
                    <a:ext uri="{A12FA001-AC4F-418D-AE19-62706E023703}">
                      <ahyp:hlinkClr xmlns:ahyp="http://schemas.microsoft.com/office/drawing/2018/hyperlinkcolor" xmlns=""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xmlns=""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39445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375B-0299-9949-C491-433BAB817D51}"/>
              </a:ext>
            </a:extLst>
          </p:cNvPr>
          <p:cNvSpPr>
            <a:spLocks noGrp="1"/>
          </p:cNvSpPr>
          <p:nvPr>
            <p:ph type="title"/>
          </p:nvPr>
        </p:nvSpPr>
        <p:spPr/>
        <p:txBody>
          <a:bodyPr>
            <a:normAutofit/>
          </a:bodyPr>
          <a:lstStyle/>
          <a:p>
            <a:r>
              <a:rPr lang="en-US" dirty="0">
                <a:latin typeface="Helvetica" pitchFamily="2" charset="0"/>
              </a:rPr>
              <a:t>Learning Objectives</a:t>
            </a:r>
            <a:br>
              <a:rPr lang="en-US" dirty="0">
                <a:latin typeface="Helvetica" pitchFamily="2" charset="0"/>
              </a:rPr>
            </a:br>
            <a:r>
              <a:rPr lang="en-US" sz="3600" dirty="0">
                <a:latin typeface="Avenir Book" panose="02000503020000020003" pitchFamily="2" charset="0"/>
              </a:rPr>
              <a:t>Participants will...</a:t>
            </a:r>
          </a:p>
        </p:txBody>
      </p:sp>
      <p:sp>
        <p:nvSpPr>
          <p:cNvPr id="3" name="Content Placeholder 2">
            <a:extLst>
              <a:ext uri="{FF2B5EF4-FFF2-40B4-BE49-F238E27FC236}">
                <a16:creationId xmlns:a16="http://schemas.microsoft.com/office/drawing/2014/main" id="{B91A5BCB-5CF6-BF6B-261F-3B40E3FBF8EE}"/>
              </a:ext>
            </a:extLst>
          </p:cNvPr>
          <p:cNvSpPr>
            <a:spLocks noGrp="1"/>
          </p:cNvSpPr>
          <p:nvPr>
            <p:ph idx="1"/>
          </p:nvPr>
        </p:nvSpPr>
        <p:spPr>
          <a:xfrm>
            <a:off x="1371600" y="2518913"/>
            <a:ext cx="9601200" cy="3581400"/>
          </a:xfrm>
        </p:spPr>
        <p:txBody>
          <a:bodyPr>
            <a:normAutofit fontScale="92500" lnSpcReduction="20000"/>
          </a:bodyPr>
          <a:lstStyle/>
          <a:p>
            <a:r>
              <a:rPr lang="en-US" sz="3200" dirty="0">
                <a:latin typeface="Helvetica" pitchFamily="2" charset="0"/>
              </a:rPr>
              <a:t>Increase knowledge of what AEM is and the vital role it plays in student success.</a:t>
            </a:r>
          </a:p>
          <a:p>
            <a:endParaRPr lang="en-US" sz="3200" dirty="0">
              <a:latin typeface="Helvetica" pitchFamily="2" charset="0"/>
            </a:endParaRPr>
          </a:p>
          <a:p>
            <a:r>
              <a:rPr lang="en-US" sz="3200" dirty="0">
                <a:latin typeface="Helvetica" pitchFamily="2" charset="0"/>
              </a:rPr>
              <a:t>Learn about NKC Schools journey in ensuring AEM is part of IEP discussions.</a:t>
            </a:r>
          </a:p>
          <a:p>
            <a:pPr marL="0" indent="0">
              <a:buNone/>
            </a:pPr>
            <a:endParaRPr lang="en-US" sz="3200" b="1" dirty="0">
              <a:latin typeface="Avenir Next LT Pro" panose="020B0504020202020204" pitchFamily="34" charset="77"/>
            </a:endParaRPr>
          </a:p>
          <a:p>
            <a:r>
              <a:rPr lang="en-US" sz="3200" dirty="0">
                <a:latin typeface="Helvetica" pitchFamily="2" charset="0"/>
              </a:rPr>
              <a:t>Discuss and share next steps for increasing AEM awareness and growth opportunities.</a:t>
            </a:r>
          </a:p>
          <a:p>
            <a:pPr marL="0" indent="0">
              <a:buNone/>
            </a:pPr>
            <a:endParaRPr lang="en-US" dirty="0">
              <a:latin typeface="Avenir Next LT Pro" panose="020B0504020202020204" pitchFamily="34" charset="77"/>
            </a:endParaRPr>
          </a:p>
        </p:txBody>
      </p:sp>
    </p:spTree>
    <p:extLst>
      <p:ext uri="{BB962C8B-B14F-4D97-AF65-F5344CB8AC3E}">
        <p14:creationId xmlns:p14="http://schemas.microsoft.com/office/powerpoint/2010/main" val="224901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E794-3F2A-0B17-CC99-2D11FAC4334D}"/>
              </a:ext>
            </a:extLst>
          </p:cNvPr>
          <p:cNvSpPr>
            <a:spLocks noGrp="1"/>
          </p:cNvSpPr>
          <p:nvPr>
            <p:ph type="title"/>
          </p:nvPr>
        </p:nvSpPr>
        <p:spPr>
          <a:xfrm>
            <a:off x="423863" y="2686050"/>
            <a:ext cx="11344274" cy="1485900"/>
          </a:xfrm>
        </p:spPr>
        <p:txBody>
          <a:bodyPr>
            <a:noAutofit/>
          </a:bodyPr>
          <a:lstStyle/>
          <a:p>
            <a:pPr algn="ctr"/>
            <a:r>
              <a:rPr lang="en-US" sz="5400" dirty="0">
                <a:latin typeface="Helvetica"/>
                <a:cs typeface="Helvetica"/>
              </a:rPr>
              <a:t>(AEM) </a:t>
            </a:r>
            <a:r>
              <a:rPr lang="en-US" sz="5400" dirty="0">
                <a:latin typeface="Helvetica"/>
              </a:rPr>
              <a:t/>
            </a:r>
            <a:br>
              <a:rPr lang="en-US" sz="5400" dirty="0">
                <a:latin typeface="Helvetica"/>
              </a:rPr>
            </a:br>
            <a:r>
              <a:rPr lang="en-US" sz="5400" dirty="0">
                <a:latin typeface="Helvetica"/>
                <a:cs typeface="Helvetica"/>
              </a:rPr>
              <a:t>Accessible Educational Materials</a:t>
            </a:r>
          </a:p>
        </p:txBody>
      </p:sp>
    </p:spTree>
    <p:extLst>
      <p:ext uri="{BB962C8B-B14F-4D97-AF65-F5344CB8AC3E}">
        <p14:creationId xmlns:p14="http://schemas.microsoft.com/office/powerpoint/2010/main" val="1384084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B88DD-A96B-50FC-D2FB-0EDC1A6C44E2}"/>
              </a:ext>
            </a:extLst>
          </p:cNvPr>
          <p:cNvSpPr>
            <a:spLocks noGrp="1"/>
          </p:cNvSpPr>
          <p:nvPr>
            <p:ph type="title"/>
          </p:nvPr>
        </p:nvSpPr>
        <p:spPr/>
        <p:txBody>
          <a:bodyPr/>
          <a:lstStyle/>
          <a:p>
            <a:r>
              <a:rPr lang="en-US" dirty="0">
                <a:latin typeface="Helvetica" pitchFamily="2" charset="0"/>
              </a:rPr>
              <a:t>Accessibility</a:t>
            </a:r>
            <a:r>
              <a:rPr lang="en-US" dirty="0"/>
              <a:t/>
            </a:r>
            <a:br>
              <a:rPr lang="en-US" dirty="0"/>
            </a:br>
            <a:r>
              <a:rPr lang="en-US" sz="3600" dirty="0">
                <a:latin typeface="Avenir Book" panose="02000503020000020003" pitchFamily="2" charset="0"/>
              </a:rPr>
              <a:t>Occurs when…</a:t>
            </a:r>
          </a:p>
        </p:txBody>
      </p:sp>
      <p:sp>
        <p:nvSpPr>
          <p:cNvPr id="6" name="Rectangle 5">
            <a:extLst>
              <a:ext uri="{FF2B5EF4-FFF2-40B4-BE49-F238E27FC236}">
                <a16:creationId xmlns:a16="http://schemas.microsoft.com/office/drawing/2014/main" id="{09A856FA-26A0-E051-C40D-FFA123C05BC5}"/>
              </a:ext>
            </a:extLst>
          </p:cNvPr>
          <p:cNvSpPr/>
          <p:nvPr/>
        </p:nvSpPr>
        <p:spPr>
          <a:xfrm>
            <a:off x="2285999" y="2373367"/>
            <a:ext cx="8928681" cy="83127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Helvetica" pitchFamily="2" charset="0"/>
              </a:rPr>
              <a:t>A person with a disability can…</a:t>
            </a:r>
          </a:p>
        </p:txBody>
      </p:sp>
      <p:sp>
        <p:nvSpPr>
          <p:cNvPr id="12" name="Rectangle 11">
            <a:extLst>
              <a:ext uri="{FF2B5EF4-FFF2-40B4-BE49-F238E27FC236}">
                <a16:creationId xmlns:a16="http://schemas.microsoft.com/office/drawing/2014/main" id="{CDA7D369-FBEE-8B88-4E3D-DA72F5127AEB}"/>
              </a:ext>
            </a:extLst>
          </p:cNvPr>
          <p:cNvSpPr/>
          <p:nvPr/>
        </p:nvSpPr>
        <p:spPr>
          <a:xfrm>
            <a:off x="2286001" y="3334609"/>
            <a:ext cx="4371975" cy="1485899"/>
          </a:xfrm>
          <a:prstGeom prst="rect">
            <a:avLst/>
          </a:prstGeom>
          <a:solidFill>
            <a:srgbClr val="E4F0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Helvetica" pitchFamily="2" charset="0"/>
              </a:rPr>
              <a:t>Acquire</a:t>
            </a:r>
            <a:r>
              <a:rPr lang="en-US" sz="2000" dirty="0">
                <a:solidFill>
                  <a:schemeClr val="tx1"/>
                </a:solidFill>
                <a:latin typeface="Helvetica" pitchFamily="2" charset="0"/>
              </a:rPr>
              <a:t> the same information </a:t>
            </a:r>
          </a:p>
          <a:p>
            <a:r>
              <a:rPr lang="en-US" sz="2400" b="1" dirty="0">
                <a:solidFill>
                  <a:schemeClr val="tx1"/>
                </a:solidFill>
                <a:latin typeface="Helvetica" pitchFamily="2" charset="0"/>
              </a:rPr>
              <a:t>Engage</a:t>
            </a:r>
            <a:r>
              <a:rPr lang="en-US" sz="2000" dirty="0">
                <a:solidFill>
                  <a:schemeClr val="tx1"/>
                </a:solidFill>
                <a:latin typeface="Helvetica" pitchFamily="2" charset="0"/>
              </a:rPr>
              <a:t> in the same interactions</a:t>
            </a:r>
          </a:p>
          <a:p>
            <a:r>
              <a:rPr lang="en-US" sz="2400" b="1" dirty="0">
                <a:solidFill>
                  <a:schemeClr val="tx1"/>
                </a:solidFill>
                <a:latin typeface="Helvetica" pitchFamily="2" charset="0"/>
              </a:rPr>
              <a:t>Enjoy</a:t>
            </a:r>
            <a:r>
              <a:rPr lang="en-US" sz="2000" dirty="0">
                <a:solidFill>
                  <a:schemeClr val="tx1"/>
                </a:solidFill>
                <a:latin typeface="Helvetica" pitchFamily="2" charset="0"/>
              </a:rPr>
              <a:t> the same services</a:t>
            </a:r>
          </a:p>
        </p:txBody>
      </p:sp>
      <p:sp>
        <p:nvSpPr>
          <p:cNvPr id="13" name="Rectangle 12">
            <a:extLst>
              <a:ext uri="{FF2B5EF4-FFF2-40B4-BE49-F238E27FC236}">
                <a16:creationId xmlns:a16="http://schemas.microsoft.com/office/drawing/2014/main" id="{5E7700B6-E852-C475-2D67-DFC554C92D7A}"/>
              </a:ext>
            </a:extLst>
          </p:cNvPr>
          <p:cNvSpPr/>
          <p:nvPr/>
        </p:nvSpPr>
        <p:spPr>
          <a:xfrm>
            <a:off x="6842706" y="3320782"/>
            <a:ext cx="4371975" cy="1485899"/>
          </a:xfrm>
          <a:prstGeom prst="rect">
            <a:avLst/>
          </a:prstGeom>
          <a:solidFill>
            <a:srgbClr val="C9DF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Helvetica" pitchFamily="2" charset="0"/>
              </a:rPr>
              <a:t>In an equally effective, equally integrated manner, with substantially equivalent ease of use</a:t>
            </a:r>
          </a:p>
        </p:txBody>
      </p:sp>
      <p:sp>
        <p:nvSpPr>
          <p:cNvPr id="15" name="Rectangle 14">
            <a:extLst>
              <a:ext uri="{FF2B5EF4-FFF2-40B4-BE49-F238E27FC236}">
                <a16:creationId xmlns:a16="http://schemas.microsoft.com/office/drawing/2014/main" id="{52B33EA3-DB16-DFE1-550F-FDA912B5A588}"/>
              </a:ext>
            </a:extLst>
          </p:cNvPr>
          <p:cNvSpPr/>
          <p:nvPr/>
        </p:nvSpPr>
        <p:spPr>
          <a:xfrm>
            <a:off x="2286000" y="4934507"/>
            <a:ext cx="8928681" cy="914400"/>
          </a:xfrm>
          <a:prstGeom prst="rect">
            <a:avLst/>
          </a:prstGeom>
          <a:solidFill>
            <a:srgbClr val="D2D9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Helvetica" pitchFamily="2" charset="0"/>
              </a:rPr>
              <a:t>…as a person without a disability</a:t>
            </a:r>
          </a:p>
        </p:txBody>
      </p:sp>
      <p:sp>
        <p:nvSpPr>
          <p:cNvPr id="3" name="TextBox 2"/>
          <p:cNvSpPr txBox="1"/>
          <p:nvPr/>
        </p:nvSpPr>
        <p:spPr>
          <a:xfrm>
            <a:off x="1750142" y="6253316"/>
            <a:ext cx="9655277" cy="646331"/>
          </a:xfrm>
          <a:prstGeom prst="rect">
            <a:avLst/>
          </a:prstGeom>
          <a:noFill/>
        </p:spPr>
        <p:txBody>
          <a:bodyPr wrap="square" rtlCol="0">
            <a:spAutoFit/>
          </a:bodyPr>
          <a:lstStyle/>
          <a:p>
            <a:r>
              <a:rPr lang="en-US" dirty="0"/>
              <a:t>Source: </a:t>
            </a:r>
            <a:r>
              <a:rPr lang="en-US" dirty="0">
                <a:hlinkClick r:id="rId3"/>
              </a:rPr>
              <a:t>Cast-National Center on Accessible Educational Materials, /What is Accessibility</a:t>
            </a:r>
            <a:r>
              <a:rPr lang="en-US" dirty="0" smtClean="0"/>
              <a:t>?, </a:t>
            </a:r>
            <a:r>
              <a:rPr lang="en-US" dirty="0"/>
              <a:t>2/29/24</a:t>
            </a:r>
            <a:endParaRPr lang="en-US" dirty="0"/>
          </a:p>
        </p:txBody>
      </p:sp>
    </p:spTree>
    <p:extLst>
      <p:ext uri="{BB962C8B-B14F-4D97-AF65-F5344CB8AC3E}">
        <p14:creationId xmlns:p14="http://schemas.microsoft.com/office/powerpoint/2010/main" val="3502581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5F24EED-2388-6A2A-CC26-4D54E53BE108}"/>
              </a:ext>
            </a:extLst>
          </p:cNvPr>
          <p:cNvSpPr>
            <a:spLocks noChangeAspect="1"/>
          </p:cNvSpPr>
          <p:nvPr/>
        </p:nvSpPr>
        <p:spPr>
          <a:xfrm>
            <a:off x="1004888" y="628650"/>
            <a:ext cx="4572000" cy="4572000"/>
          </a:xfrm>
          <a:prstGeom prst="ellipse">
            <a:avLst/>
          </a:prstGeom>
          <a:solidFill>
            <a:srgbClr val="E4F0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pitchFamily="2" charset="0"/>
              </a:rPr>
              <a:t>Assistive Technology</a:t>
            </a:r>
          </a:p>
        </p:txBody>
      </p:sp>
      <p:pic>
        <p:nvPicPr>
          <p:cNvPr id="10" name="Graphic 9" descr="Add with solid fill">
            <a:extLst>
              <a:ext uri="{FF2B5EF4-FFF2-40B4-BE49-F238E27FC236}">
                <a16:creationId xmlns:a16="http://schemas.microsoft.com/office/drawing/2014/main" id="{25C67104-ABA8-14F9-BA06-08A79940C38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653088" y="2514600"/>
            <a:ext cx="914400" cy="914400"/>
          </a:xfrm>
          <a:prstGeom prst="rect">
            <a:avLst/>
          </a:prstGeom>
        </p:spPr>
      </p:pic>
      <p:sp>
        <p:nvSpPr>
          <p:cNvPr id="8" name="Oval 7">
            <a:extLst>
              <a:ext uri="{FF2B5EF4-FFF2-40B4-BE49-F238E27FC236}">
                <a16:creationId xmlns:a16="http://schemas.microsoft.com/office/drawing/2014/main" id="{F7A4DEF2-D7C1-61F2-2F04-BA2EEFAE36D5}"/>
              </a:ext>
            </a:extLst>
          </p:cNvPr>
          <p:cNvSpPr>
            <a:spLocks noChangeAspect="1"/>
          </p:cNvSpPr>
          <p:nvPr/>
        </p:nvSpPr>
        <p:spPr>
          <a:xfrm>
            <a:off x="6615112" y="578642"/>
            <a:ext cx="4572000" cy="4572000"/>
          </a:xfrm>
          <a:prstGeom prst="ellipse">
            <a:avLst/>
          </a:prstGeom>
          <a:solidFill>
            <a:srgbClr val="C9DF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pitchFamily="2" charset="0"/>
              </a:rPr>
              <a:t>Accessible Educational Materials</a:t>
            </a:r>
          </a:p>
        </p:txBody>
      </p:sp>
      <p:sp>
        <p:nvSpPr>
          <p:cNvPr id="11" name="Equal 10" descr="Equal sign&#10;">
            <a:extLst>
              <a:ext uri="{FF2B5EF4-FFF2-40B4-BE49-F238E27FC236}">
                <a16:creationId xmlns:a16="http://schemas.microsoft.com/office/drawing/2014/main" id="{8DB18DBF-434A-14C5-50A8-BFDE92D53D33}"/>
              </a:ext>
            </a:extLst>
          </p:cNvPr>
          <p:cNvSpPr/>
          <p:nvPr/>
        </p:nvSpPr>
        <p:spPr>
          <a:xfrm>
            <a:off x="11187112" y="2621983"/>
            <a:ext cx="914400" cy="914400"/>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E698D70-8119-8062-3B15-AB1F103D060B}"/>
              </a:ext>
            </a:extLst>
          </p:cNvPr>
          <p:cNvSpPr>
            <a:spLocks noGrp="1"/>
          </p:cNvSpPr>
          <p:nvPr>
            <p:ph type="title"/>
          </p:nvPr>
        </p:nvSpPr>
        <p:spPr>
          <a:xfrm>
            <a:off x="1766888" y="5343525"/>
            <a:ext cx="9601200" cy="1343026"/>
          </a:xfrm>
          <a:solidFill>
            <a:srgbClr val="D2D9F6"/>
          </a:solidFill>
          <a:ln w="38100">
            <a:solidFill>
              <a:schemeClr val="accent1">
                <a:shade val="15000"/>
              </a:schemeClr>
            </a:solidFill>
          </a:ln>
        </p:spPr>
        <p:txBody>
          <a:bodyPr/>
          <a:lstStyle/>
          <a:p>
            <a:pPr algn="ctr">
              <a:lnSpc>
                <a:spcPct val="150000"/>
              </a:lnSpc>
            </a:pPr>
            <a:r>
              <a:rPr lang="en-US" b="1" dirty="0">
                <a:latin typeface="Helvetica" pitchFamily="2" charset="0"/>
              </a:rPr>
              <a:t>ACCESSIBILITY</a:t>
            </a:r>
          </a:p>
        </p:txBody>
      </p:sp>
    </p:spTree>
    <p:extLst>
      <p:ext uri="{BB962C8B-B14F-4D97-AF65-F5344CB8AC3E}">
        <p14:creationId xmlns:p14="http://schemas.microsoft.com/office/powerpoint/2010/main" val="2998769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B5F2-217E-D6FA-91D2-D596DE52C2D7}"/>
              </a:ext>
            </a:extLst>
          </p:cNvPr>
          <p:cNvSpPr>
            <a:spLocks noGrp="1"/>
          </p:cNvSpPr>
          <p:nvPr>
            <p:ph type="title"/>
          </p:nvPr>
        </p:nvSpPr>
        <p:spPr/>
        <p:txBody>
          <a:bodyPr/>
          <a:lstStyle/>
          <a:p>
            <a:r>
              <a:rPr lang="en-US">
                <a:latin typeface="Helvetica" pitchFamily="2" charset="0"/>
              </a:rPr>
              <a:t>Assistive Technology (AT)</a:t>
            </a:r>
          </a:p>
        </p:txBody>
      </p:sp>
      <p:sp>
        <p:nvSpPr>
          <p:cNvPr id="3" name="Content Placeholder 2">
            <a:extLst>
              <a:ext uri="{FF2B5EF4-FFF2-40B4-BE49-F238E27FC236}">
                <a16:creationId xmlns:a16="http://schemas.microsoft.com/office/drawing/2014/main" id="{F79B1833-2F78-7C0C-7704-A322B10F058B}"/>
              </a:ext>
            </a:extLst>
          </p:cNvPr>
          <p:cNvSpPr>
            <a:spLocks noGrp="1"/>
          </p:cNvSpPr>
          <p:nvPr>
            <p:ph idx="1"/>
          </p:nvPr>
        </p:nvSpPr>
        <p:spPr>
          <a:xfrm>
            <a:off x="1371600" y="2070340"/>
            <a:ext cx="9601200" cy="3581400"/>
          </a:xfrm>
        </p:spPr>
        <p:txBody>
          <a:bodyPr vert="horz" lIns="91440" tIns="45720" rIns="91440" bIns="45720" rtlCol="0" anchor="t">
            <a:normAutofit/>
          </a:bodyPr>
          <a:lstStyle/>
          <a:p>
            <a:pPr marL="0" indent="0">
              <a:buNone/>
            </a:pPr>
            <a:r>
              <a:rPr lang="en-US" sz="3200">
                <a:solidFill>
                  <a:schemeClr val="tx1"/>
                </a:solidFill>
                <a:latin typeface="Helvetica"/>
                <a:cs typeface="Helvetica"/>
              </a:rPr>
              <a:t>Is </a:t>
            </a:r>
            <a:r>
              <a:rPr lang="en-US" sz="3200" b="0" i="0">
                <a:solidFill>
                  <a:schemeClr val="tx1"/>
                </a:solidFill>
                <a:effectLst/>
                <a:latin typeface="Helvetica"/>
                <a:cs typeface="Helvetica"/>
              </a:rPr>
              <a:t>any item, piece of equipment, or product system, whether acquired commercially off the shelf, modified, or customized, that is used to increase, maintain, or improve functional capabilities of a child with a disability</a:t>
            </a:r>
            <a:r>
              <a:rPr lang="en-US" sz="3200" b="0" i="0">
                <a:solidFill>
                  <a:schemeClr val="tx1"/>
                </a:solidFill>
                <a:effectLst/>
                <a:latin typeface="Open Sans"/>
                <a:ea typeface="Open Sans"/>
                <a:cs typeface="Open Sans"/>
              </a:rPr>
              <a:t>.</a:t>
            </a:r>
            <a:endParaRPr lang="en-US" sz="3200">
              <a:solidFill>
                <a:schemeClr val="tx1"/>
              </a:solidFill>
              <a:latin typeface="Open Sans"/>
              <a:ea typeface="Open Sans"/>
              <a:cs typeface="Open Sans"/>
            </a:endParaRPr>
          </a:p>
        </p:txBody>
      </p:sp>
      <p:sp>
        <p:nvSpPr>
          <p:cNvPr id="5" name="TextBox 4"/>
          <p:cNvSpPr txBox="1"/>
          <p:nvPr/>
        </p:nvSpPr>
        <p:spPr>
          <a:xfrm>
            <a:off x="1371600" y="5102942"/>
            <a:ext cx="8293510" cy="369332"/>
          </a:xfrm>
          <a:prstGeom prst="rect">
            <a:avLst/>
          </a:prstGeom>
          <a:noFill/>
        </p:spPr>
        <p:txBody>
          <a:bodyPr wrap="square" rtlCol="0">
            <a:spAutoFit/>
          </a:bodyPr>
          <a:lstStyle/>
          <a:p>
            <a:r>
              <a:rPr lang="en-US" dirty="0"/>
              <a:t>Source: </a:t>
            </a:r>
            <a:r>
              <a:rPr lang="en-US" dirty="0">
                <a:hlinkClick r:id="rId3"/>
              </a:rPr>
              <a:t>IDEA/ Section 1401</a:t>
            </a:r>
            <a:r>
              <a:rPr lang="en-US" dirty="0"/>
              <a:t>, </a:t>
            </a:r>
            <a:r>
              <a:rPr lang="en-US" dirty="0" smtClean="0"/>
              <a:t>2/29/24</a:t>
            </a:r>
            <a:endParaRPr lang="en-US" dirty="0"/>
          </a:p>
        </p:txBody>
      </p:sp>
    </p:spTree>
    <p:extLst>
      <p:ext uri="{BB962C8B-B14F-4D97-AF65-F5344CB8AC3E}">
        <p14:creationId xmlns:p14="http://schemas.microsoft.com/office/powerpoint/2010/main" val="2992389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C38AA9-3AB4-A422-F3B7-757FC2C6E5A9}"/>
              </a:ext>
            </a:extLst>
          </p:cNvPr>
          <p:cNvSpPr>
            <a:spLocks noGrp="1"/>
          </p:cNvSpPr>
          <p:nvPr>
            <p:ph type="title"/>
          </p:nvPr>
        </p:nvSpPr>
        <p:spPr>
          <a:xfrm>
            <a:off x="914400" y="440906"/>
            <a:ext cx="9917501" cy="881036"/>
          </a:xfrm>
        </p:spPr>
        <p:txBody>
          <a:bodyPr>
            <a:normAutofit/>
          </a:bodyPr>
          <a:lstStyle/>
          <a:p>
            <a:r>
              <a:rPr lang="en-US">
                <a:latin typeface="Helvetica"/>
                <a:cs typeface="Helvetica"/>
              </a:rPr>
              <a:t>(AEM) Accessible Education Materials</a:t>
            </a:r>
          </a:p>
        </p:txBody>
      </p:sp>
      <p:sp>
        <p:nvSpPr>
          <p:cNvPr id="4" name="TextBox 3">
            <a:extLst>
              <a:ext uri="{FF2B5EF4-FFF2-40B4-BE49-F238E27FC236}">
                <a16:creationId xmlns:a16="http://schemas.microsoft.com/office/drawing/2014/main" id="{F56D3C32-2F07-4EAF-23C5-0C12B1FF8545}"/>
              </a:ext>
            </a:extLst>
          </p:cNvPr>
          <p:cNvSpPr txBox="1"/>
          <p:nvPr/>
        </p:nvSpPr>
        <p:spPr>
          <a:xfrm>
            <a:off x="914400" y="1497492"/>
            <a:ext cx="11277600" cy="4708981"/>
          </a:xfrm>
          <a:prstGeom prst="rect">
            <a:avLst/>
          </a:prstGeom>
          <a:noFill/>
        </p:spPr>
        <p:txBody>
          <a:bodyPr wrap="square" lIns="91440" tIns="45720" rIns="91440" bIns="45720" anchor="t">
            <a:spAutoFit/>
          </a:bodyPr>
          <a:lstStyle/>
          <a:p>
            <a:r>
              <a:rPr lang="en-US" sz="3000" dirty="0">
                <a:latin typeface="Helvetica"/>
                <a:cs typeface="Helvetica"/>
              </a:rPr>
              <a:t>A</a:t>
            </a:r>
            <a:r>
              <a:rPr lang="en-US" sz="3000" b="0" i="0" dirty="0">
                <a:effectLst/>
                <a:latin typeface="Helvetica"/>
                <a:cs typeface="Helvetica"/>
              </a:rPr>
              <a:t>re print and technology-based educational materials, including print and electronic textbooks and related core materials and technologies that are designed or enhanced in a way that makes them usable across the widest range of learner variability, regardless of format (e.g. print, digital, graphic, audio, video) or features. People with disabilities may experience barriers to the use of printed materials, digital materials, and technologies. Examples where barriers might occur include textbooks, digital documents, websites, apps, learning delivery systems, and electronic devices.</a:t>
            </a:r>
            <a:endParaRPr lang="en-US" sz="3000" dirty="0">
              <a:latin typeface="Helvetica"/>
              <a:cs typeface="Helvetica"/>
            </a:endParaRPr>
          </a:p>
        </p:txBody>
      </p:sp>
      <p:sp>
        <p:nvSpPr>
          <p:cNvPr id="2" name="TextBox 1"/>
          <p:cNvSpPr txBox="1"/>
          <p:nvPr/>
        </p:nvSpPr>
        <p:spPr>
          <a:xfrm>
            <a:off x="914400" y="6206473"/>
            <a:ext cx="10264877" cy="646331"/>
          </a:xfrm>
          <a:prstGeom prst="rect">
            <a:avLst/>
          </a:prstGeom>
          <a:noFill/>
        </p:spPr>
        <p:txBody>
          <a:bodyPr wrap="square" rtlCol="0">
            <a:spAutoFit/>
          </a:bodyPr>
          <a:lstStyle/>
          <a:p>
            <a:r>
              <a:rPr lang="en-US" dirty="0"/>
              <a:t>Source: </a:t>
            </a:r>
            <a:r>
              <a:rPr lang="en-US" dirty="0">
                <a:hlinkClick r:id="rId3"/>
              </a:rPr>
              <a:t>dese.mo.gov.-Missouri Department of Elementary &amp; Secondary Education, /Assistive Technology, </a:t>
            </a:r>
            <a:r>
              <a:rPr lang="en-US" dirty="0" smtClean="0"/>
              <a:t>2/29/24</a:t>
            </a:r>
            <a:endParaRPr lang="en-US" dirty="0"/>
          </a:p>
        </p:txBody>
      </p:sp>
    </p:spTree>
    <p:extLst>
      <p:ext uri="{BB962C8B-B14F-4D97-AF65-F5344CB8AC3E}">
        <p14:creationId xmlns:p14="http://schemas.microsoft.com/office/powerpoint/2010/main" val="3470083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Crop</Template>
  <TotalTime>18</TotalTime>
  <Words>597</Words>
  <Application>Microsoft Office PowerPoint</Application>
  <PresentationFormat>Widescreen</PresentationFormat>
  <Paragraphs>85</Paragraphs>
  <Slides>14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Arial</vt:lpstr>
      <vt:lpstr>Avenir Book</vt:lpstr>
      <vt:lpstr>Avenir Next LT Pro</vt:lpstr>
      <vt:lpstr>Franklin Gothic Book</vt:lpstr>
      <vt:lpstr>Helvetica</vt:lpstr>
      <vt:lpstr>Open Sans</vt:lpstr>
      <vt:lpstr>Wingdings</vt:lpstr>
      <vt:lpstr>Crop</vt:lpstr>
      <vt:lpstr>AEM and IEP Discussions</vt:lpstr>
      <vt:lpstr>Welcome &amp; Introductions</vt:lpstr>
      <vt:lpstr>Getting to Know Each Other</vt:lpstr>
      <vt:lpstr>Learning Objectives Participants will...</vt:lpstr>
      <vt:lpstr>(AEM)  Accessible Educational Materials</vt:lpstr>
      <vt:lpstr>Accessibility Occurs when…</vt:lpstr>
      <vt:lpstr>ACCESSIBILITY</vt:lpstr>
      <vt:lpstr>Assistive Technology (AT)</vt:lpstr>
      <vt:lpstr>(AEM) Accessible Education Materials</vt:lpstr>
      <vt:lpstr>ACCESSIBILITY </vt:lpstr>
      <vt:lpstr>NKC AEM Journey</vt:lpstr>
      <vt:lpstr>NKC Next Steps in our AEM Journey</vt:lpstr>
      <vt:lpstr>Discussion and Sharing </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AEM and IEP Discussions</dc:title>
  <dc:creator>Lisa Meyer</dc:creator>
  <cp:lastModifiedBy>Eileen Belton</cp:lastModifiedBy>
  <cp:revision>7</cp:revision>
  <dcterms:created xsi:type="dcterms:W3CDTF">2024-02-28T15:58:49Z</dcterms:created>
  <dcterms:modified xsi:type="dcterms:W3CDTF">2024-03-15T15:05:15Z</dcterms:modified>
</cp:coreProperties>
</file>