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4" r:id="rId3"/>
    <p:sldId id="260" r:id="rId4"/>
    <p:sldId id="261" r:id="rId5"/>
    <p:sldId id="265" r:id="rId6"/>
    <p:sldId id="26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2426" autoAdjust="0"/>
  </p:normalViewPr>
  <p:slideViewPr>
    <p:cSldViewPr snapToGrid="0">
      <p:cViewPr varScale="1">
        <p:scale>
          <a:sx n="63" d="100"/>
          <a:sy n="63" d="100"/>
        </p:scale>
        <p:origin x="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BBE1-25FF-4B57-B50F-AA04E4486FB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1315F-2F00-4776-A59F-BFA0AE2C3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Colors are used in social media posts, printed material, banners, website images and design</a:t>
            </a:r>
            <a:r>
              <a:rPr lang="en-US" baseline="0" dirty="0"/>
              <a:t> and more.</a:t>
            </a:r>
            <a:endParaRPr lang="en-US" dirty="0"/>
          </a:p>
          <a:p>
            <a:r>
              <a:rPr lang="en-US" dirty="0"/>
              <a:t>This site demonstrated color</a:t>
            </a:r>
            <a:r>
              <a:rPr lang="en-US" baseline="0" dirty="0"/>
              <a:t> blindness and what can be seen by the user: https://www.theverge.com/23650428/colorblindness-design-ui-accessibility-wordle?fbclid=IwAR0ub3qhtZzvUh0SIIZgZS_Me6QVsVxLgJu6kxsoejVRxeTLxUVirpGSODo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315F-2F00-4776-A59F-BFA0AE2C3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77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2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5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8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3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7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9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7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colorpicker.com/en" TargetMode="External"/><Relationship Id="rId3" Type="http://schemas.openxmlformats.org/officeDocument/2006/relationships/hyperlink" Target="https://www.tpgi.com/color-contrast-checker/" TargetMode="External"/><Relationship Id="rId7" Type="http://schemas.openxmlformats.org/officeDocument/2006/relationships/hyperlink" Target="https://venngage.com/tools/accessible-color-palette-generator" TargetMode="External"/><Relationship Id="rId2" Type="http://schemas.openxmlformats.org/officeDocument/2006/relationships/hyperlink" Target="https://toolness.github.io/accessible-color-matri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im.org/articles/contrast/" TargetMode="External"/><Relationship Id="rId5" Type="http://schemas.openxmlformats.org/officeDocument/2006/relationships/hyperlink" Target="https://www.w3.org/WAI/WCAG22/Understanding/use-of-color" TargetMode="External"/><Relationship Id="rId4" Type="http://schemas.openxmlformats.org/officeDocument/2006/relationships/hyperlink" Target="https://www.canva.com/colors/color-palet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9030" y="924127"/>
            <a:ext cx="10758792" cy="30642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Accessible Color Palette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9030" y="3988340"/>
            <a:ext cx="8548204" cy="2031460"/>
          </a:xfrm>
        </p:spPr>
        <p:txBody>
          <a:bodyPr>
            <a:normAutofit/>
          </a:bodyPr>
          <a:lstStyle/>
          <a:p>
            <a:r>
              <a:rPr lang="it-IT" sz="2800" dirty="0"/>
              <a:t>Lainie strange</a:t>
            </a:r>
            <a:br>
              <a:rPr lang="it-IT" sz="2800" dirty="0"/>
            </a:br>
            <a:r>
              <a:rPr lang="it-IT" sz="2400" dirty="0"/>
              <a:t>State of MO-ITSD</a:t>
            </a:r>
          </a:p>
        </p:txBody>
      </p:sp>
    </p:spTree>
    <p:extLst>
      <p:ext uri="{BB962C8B-B14F-4D97-AF65-F5344CB8AC3E}">
        <p14:creationId xmlns:p14="http://schemas.microsoft.com/office/powerpoint/2010/main" val="24332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GAAD Study</a:t>
            </a:r>
          </a:p>
        </p:txBody>
      </p:sp>
      <p:pic>
        <p:nvPicPr>
          <p:cNvPr id="4" name="Content Placeholder 3" descr="Causes of the most common accessibility failuers.   Low contrast text is at 86.3%, Missing Image alt text is a 66%, Empty liks is at 59.9%, 53.8% was for missing form input labels, 28.7% was for empty button and 285 was for missing the document language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3" y="2110034"/>
            <a:ext cx="9137650" cy="37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249" y="-103094"/>
            <a:ext cx="11661290" cy="1371600"/>
          </a:xfrm>
        </p:spPr>
        <p:txBody>
          <a:bodyPr/>
          <a:lstStyle/>
          <a:p>
            <a:r>
              <a:rPr lang="en-US" dirty="0"/>
              <a:t>WCAG Color Success Criterion  1.4.3: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Level AA</a:t>
            </a:r>
          </a:p>
          <a:p>
            <a:pPr lvl="1"/>
            <a:r>
              <a:rPr lang="en-US" dirty="0"/>
              <a:t>4.5:1 text vs. background</a:t>
            </a:r>
          </a:p>
          <a:p>
            <a:pPr lvl="1"/>
            <a:r>
              <a:rPr lang="en-US" dirty="0"/>
              <a:t>Large text 3:1 (at least 18 point or 14 point bold )</a:t>
            </a:r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Incidental </a:t>
            </a:r>
          </a:p>
          <a:p>
            <a:pPr lvl="1"/>
            <a:r>
              <a:rPr lang="en-US" dirty="0"/>
              <a:t>Logotypes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Level AAA</a:t>
            </a:r>
          </a:p>
          <a:p>
            <a:pPr lvl="1"/>
            <a:r>
              <a:rPr lang="en-US" dirty="0"/>
              <a:t>7:1 text vs. background</a:t>
            </a:r>
          </a:p>
          <a:p>
            <a:pPr lvl="1"/>
            <a:r>
              <a:rPr lang="en-US" dirty="0"/>
              <a:t>Large text 4.5:1</a:t>
            </a:r>
          </a:p>
          <a:p>
            <a:endParaRPr lang="en-US" dirty="0"/>
          </a:p>
        </p:txBody>
      </p:sp>
      <p:pic>
        <p:nvPicPr>
          <p:cNvPr id="5" name="Picture 4" descr="Color contrast results suing the WebAim Color Contrast checker.   It shoulds an example of 4.5:1 using a blue font and white backgroun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49" y="3763842"/>
            <a:ext cx="6614047" cy="3094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5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97" y="0"/>
            <a:ext cx="9146383" cy="1371600"/>
          </a:xfrm>
        </p:spPr>
        <p:txBody>
          <a:bodyPr/>
          <a:lstStyle/>
          <a:p>
            <a:r>
              <a:rPr lang="en-US" dirty="0"/>
              <a:t>Where is Color Contrast Criteria Applied?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63874" y="1700603"/>
            <a:ext cx="9136770" cy="4114801"/>
          </a:xfrm>
        </p:spPr>
        <p:txBody>
          <a:bodyPr/>
          <a:lstStyle/>
          <a:p>
            <a:r>
              <a:rPr lang="en-US" dirty="0"/>
              <a:t>Electronic Documents : PDFs, PowerPoint including charts</a:t>
            </a:r>
          </a:p>
          <a:p>
            <a:r>
              <a:rPr lang="en-US" dirty="0"/>
              <a:t>Websites, Apps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Email and Email Newsletters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Social media post showing pottery and a 60% off sale sign."/>
          <p:cNvPicPr>
            <a:picLocks noChangeAspect="1"/>
          </p:cNvPicPr>
          <p:nvPr/>
        </p:nvPicPr>
        <p:blipFill rotWithShape="1">
          <a:blip r:embed="rId4"/>
          <a:srcRect l="46893" t="15606" r="13668" b="8974"/>
          <a:stretch/>
        </p:blipFill>
        <p:spPr>
          <a:xfrm rot="21325017">
            <a:off x="573979" y="3795245"/>
            <a:ext cx="1522215" cy="2753826"/>
          </a:xfrm>
          <a:prstGeom prst="rect">
            <a:avLst/>
          </a:prstGeom>
        </p:spPr>
      </p:pic>
      <p:pic>
        <p:nvPicPr>
          <p:cNvPr id="4" name="Picture 3" descr="Laptop screen showing a photo of a woman and yellow font words over her face saying capsule collection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635" y="4065347"/>
            <a:ext cx="4038825" cy="2566020"/>
          </a:xfrm>
          <a:prstGeom prst="rect">
            <a:avLst/>
          </a:prstGeom>
        </p:spPr>
      </p:pic>
      <p:pic>
        <p:nvPicPr>
          <p:cNvPr id="5" name="Picture 4" descr="Save the date March 2023 for new collection launch date! This is in the center of photos of fashion."/>
          <p:cNvPicPr>
            <a:picLocks noChangeAspect="1"/>
          </p:cNvPicPr>
          <p:nvPr/>
        </p:nvPicPr>
        <p:blipFill rotWithShape="1">
          <a:blip r:embed="rId6"/>
          <a:srcRect l="-326" r="7199"/>
          <a:stretch/>
        </p:blipFill>
        <p:spPr>
          <a:xfrm rot="403293">
            <a:off x="7903948" y="3767221"/>
            <a:ext cx="3907949" cy="2809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3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colors chosen?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Premade templates</a:t>
            </a:r>
          </a:p>
          <a:p>
            <a:r>
              <a:rPr lang="en-US" dirty="0"/>
              <a:t>Brand colors</a:t>
            </a:r>
          </a:p>
          <a:p>
            <a:r>
              <a:rPr lang="en-US" dirty="0"/>
              <a:t>Team Decisions</a:t>
            </a:r>
          </a:p>
          <a:p>
            <a:r>
              <a:rPr lang="en-US" dirty="0"/>
              <a:t>Contracted illustrator</a:t>
            </a:r>
          </a:p>
          <a:p>
            <a:r>
              <a:rPr lang="en-US" dirty="0"/>
              <a:t>Just happens!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80660" y="2961940"/>
            <a:ext cx="4420751" cy="1182444"/>
          </a:xfrm>
        </p:spPr>
        <p:txBody>
          <a:bodyPr/>
          <a:lstStyle/>
          <a:p>
            <a:r>
              <a:rPr lang="en-US" dirty="0"/>
              <a:t>Introduce Contrast standards</a:t>
            </a:r>
          </a:p>
        </p:txBody>
      </p:sp>
    </p:spTree>
    <p:extLst>
      <p:ext uri="{BB962C8B-B14F-4D97-AF65-F5344CB8AC3E}">
        <p14:creationId xmlns:p14="http://schemas.microsoft.com/office/powerpoint/2010/main" val="21818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You can Use!</a:t>
            </a:r>
          </a:p>
        </p:txBody>
      </p:sp>
    </p:spTree>
    <p:extLst>
      <p:ext uri="{BB962C8B-B14F-4D97-AF65-F5344CB8AC3E}">
        <p14:creationId xmlns:p14="http://schemas.microsoft.com/office/powerpoint/2010/main" val="12405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Accessible Color Palette</a:t>
            </a:r>
            <a:endParaRPr lang="en-US" dirty="0"/>
          </a:p>
          <a:p>
            <a:r>
              <a:rPr lang="en-US" dirty="0">
                <a:hlinkClick r:id="rId3"/>
              </a:rPr>
              <a:t>Color contrast checker with color grabber option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>
                <a:hlinkClick r:id="rId4"/>
              </a:rPr>
              <a:t>Helpful premade color palettes</a:t>
            </a:r>
            <a:endParaRPr lang="en-US" dirty="0"/>
          </a:p>
          <a:p>
            <a:r>
              <a:rPr lang="en-US" dirty="0">
                <a:hlinkClick r:id="rId5"/>
              </a:rPr>
              <a:t>WCAG Standard on color contrast</a:t>
            </a:r>
            <a:endParaRPr lang="en-US" dirty="0"/>
          </a:p>
          <a:p>
            <a:r>
              <a:rPr lang="en-US" dirty="0" err="1">
                <a:hlinkClick r:id="rId6"/>
              </a:rPr>
              <a:t>WebAIM</a:t>
            </a:r>
            <a:r>
              <a:rPr lang="en-US" dirty="0">
                <a:hlinkClick r:id="rId6"/>
              </a:rPr>
              <a:t> – Understanding Color standards and contrast ratios</a:t>
            </a:r>
            <a:endParaRPr lang="en-US" dirty="0"/>
          </a:p>
          <a:p>
            <a:r>
              <a:rPr lang="en-US" dirty="0" err="1">
                <a:hlinkClick r:id="rId7"/>
              </a:rPr>
              <a:t>Venngage</a:t>
            </a:r>
            <a:r>
              <a:rPr lang="en-US" dirty="0">
                <a:hlinkClick r:id="rId7"/>
              </a:rPr>
              <a:t> Color Palette generator</a:t>
            </a:r>
            <a:endParaRPr lang="en-US" dirty="0"/>
          </a:p>
          <a:p>
            <a:r>
              <a:rPr lang="en-US" dirty="0">
                <a:hlinkClick r:id="rId8"/>
              </a:rPr>
              <a:t>Photo Color </a:t>
            </a:r>
            <a:r>
              <a:rPr lang="en-US" dirty="0" err="1">
                <a:hlinkClick r:id="rId8"/>
              </a:rPr>
              <a:t>Analyser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Custom 4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F4"/>
      </a:accent6>
      <a:hlink>
        <a:srgbClr val="FFFF00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174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Digital Blue Tunnel 16x9</vt:lpstr>
      <vt:lpstr>Accessible Color Palette</vt:lpstr>
      <vt:lpstr>GAAD Study</vt:lpstr>
      <vt:lpstr>WCAG Color Success Criterion  1.4.3: Contrast</vt:lpstr>
      <vt:lpstr>Where is Color Contrast Criteria Applied?</vt:lpstr>
      <vt:lpstr>How are colors chosen?</vt:lpstr>
      <vt:lpstr>Tools You can Use!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Color Palette</dc:title>
  <dc:creator>Eileen Belton</dc:creator>
  <cp:lastModifiedBy>Eileen Belton</cp:lastModifiedBy>
  <cp:revision>43</cp:revision>
  <dcterms:created xsi:type="dcterms:W3CDTF">2023-04-12T17:21:11Z</dcterms:created>
  <dcterms:modified xsi:type="dcterms:W3CDTF">2024-03-20T11:22:27Z</dcterms:modified>
</cp:coreProperties>
</file>