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ctiveX/activeX1.xml" ContentType="application/vnd.ms-office.activeX+xml"/>
  <Override PartName="/ppt/notesSlides/notesSlide21.xml" ContentType="application/vnd.openxmlformats-officedocument.presentationml.notesSlide+xml"/>
  <Override PartName="/ppt/activeX/activeX2.xml" ContentType="application/vnd.ms-office.activeX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ctiveX/activeX3.xml" ContentType="application/vnd.ms-office.activeX+xml"/>
  <Override PartName="/ppt/notesSlides/notesSlide24.xml" ContentType="application/vnd.openxmlformats-officedocument.presentationml.notesSlide+xml"/>
  <Override PartName="/ppt/activeX/activeX4.xml" ContentType="application/vnd.ms-office.activeX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1" r:id="rId20"/>
    <p:sldId id="305" r:id="rId21"/>
    <p:sldId id="295" r:id="rId22"/>
    <p:sldId id="296" r:id="rId23"/>
    <p:sldId id="291" r:id="rId24"/>
    <p:sldId id="297" r:id="rId25"/>
    <p:sldId id="293" r:id="rId26"/>
    <p:sldId id="285" r:id="rId27"/>
    <p:sldId id="286" r:id="rId28"/>
    <p:sldId id="287" r:id="rId29"/>
    <p:sldId id="288" r:id="rId30"/>
    <p:sldId id="289" r:id="rId31"/>
    <p:sldId id="294" r:id="rId32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87"/>
    <a:srgbClr val="00C000"/>
    <a:srgbClr val="0D5BDC"/>
    <a:srgbClr val="0078D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5BF8AB-6F58-4FBB-BB86-E5FA8784AFBB}">
  <a:tblStyle styleId="{415BF8AB-6F58-4FBB-BB86-E5FA8784AF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5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119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bc99cf82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bc99cf829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Scout -Joy </a:t>
            </a:r>
            <a:r>
              <a:rPr lang="en-US" dirty="0" err="1" smtClean="0"/>
              <a:t>Zabala</a:t>
            </a:r>
            <a:r>
              <a:rPr lang="en-US" dirty="0" smtClean="0"/>
              <a:t>, one model of many available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bc99cf8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bc99cf829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Scout use example of red </a:t>
            </a:r>
            <a:r>
              <a:rPr lang="en-US" dirty="0" err="1" smtClean="0"/>
              <a:t>rollator</a:t>
            </a:r>
            <a:r>
              <a:rPr lang="en-US" dirty="0" smtClean="0"/>
              <a:t>??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bc99cf82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bc99cf829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</a:t>
            </a:r>
          </a:p>
          <a:p>
            <a:pPr marL="0" indent="0">
              <a:buNone/>
            </a:pPr>
            <a:r>
              <a:rPr lang="en-US" dirty="0"/>
              <a:t>If a person is working in a warehouse, more concrete examples.  Physical space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bc99cf8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bc99cf829_0_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9503a941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9503a941b_0_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scout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b8dd6861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6b8dd6861d_0_5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Scout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b8dd6861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6b8dd6861d_0_5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Scout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6b8dd6861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6b8dd6861d_0_6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bc99cf8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bbc99cf829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</a:t>
            </a:r>
          </a:p>
          <a:p>
            <a:pPr marL="0" indent="0">
              <a:buNone/>
            </a:pPr>
            <a:r>
              <a:rPr lang="en-US" dirty="0"/>
              <a:t>Training: long process, only </a:t>
            </a:r>
            <a:r>
              <a:rPr lang="en-US" dirty="0" err="1"/>
              <a:t>youtube</a:t>
            </a:r>
            <a:r>
              <a:rPr lang="en-US" dirty="0"/>
              <a:t> videos? High tech device, is there a course?</a:t>
            </a:r>
          </a:p>
          <a:p>
            <a:pPr marL="0" indent="0">
              <a:buNone/>
            </a:pPr>
            <a:r>
              <a:rPr lang="en-US" dirty="0"/>
              <a:t>Scout follow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this is a reminder/handout slide and explain what is coming next</a:t>
            </a:r>
          </a:p>
          <a:p>
            <a:r>
              <a:rPr lang="en-US" dirty="0" smtClean="0"/>
              <a:t>Pass devices to a neighbor??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4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937850a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937850aeb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 intro</a:t>
            </a:r>
          </a:p>
          <a:p>
            <a:pPr marL="0" indent="0">
              <a:buNone/>
            </a:pPr>
            <a:r>
              <a:rPr lang="en-US" dirty="0"/>
              <a:t>Scout intro set framework and outline what’s going to happen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c119877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bc1198776a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Mary: Introduce and define </a:t>
            </a:r>
          </a:p>
          <a:p>
            <a:pPr marL="0" indent="0">
              <a:buNone/>
            </a:pPr>
            <a:r>
              <a:rPr lang="en-US" dirty="0"/>
              <a:t>What we are going to do?, how we are going to do it.</a:t>
            </a:r>
          </a:p>
        </p:txBody>
      </p:sp>
    </p:spTree>
    <p:extLst>
      <p:ext uri="{BB962C8B-B14F-4D97-AF65-F5344CB8AC3E}">
        <p14:creationId xmlns:p14="http://schemas.microsoft.com/office/powerpoint/2010/main" val="3633168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Scout talking, and then tools and pass it down</a:t>
            </a:r>
          </a:p>
          <a:p>
            <a:r>
              <a:rPr lang="en-US" dirty="0"/>
              <a:t>Mary typing and we do have chocolate…</a:t>
            </a:r>
          </a:p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01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Scout talk</a:t>
            </a:r>
          </a:p>
          <a:p>
            <a:r>
              <a:rPr lang="en-US" dirty="0"/>
              <a:t>Mary type</a:t>
            </a:r>
          </a:p>
        </p:txBody>
      </p:sp>
    </p:spTree>
    <p:extLst>
      <p:ext uri="{BB962C8B-B14F-4D97-AF65-F5344CB8AC3E}">
        <p14:creationId xmlns:p14="http://schemas.microsoft.com/office/powerpoint/2010/main" val="2743738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Scout: define dyslexia/</a:t>
            </a:r>
            <a:r>
              <a:rPr lang="en-US" dirty="0" err="1"/>
              <a:t>scren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03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Scout talk</a:t>
            </a:r>
          </a:p>
          <a:p>
            <a:r>
              <a:rPr lang="en-US" dirty="0"/>
              <a:t>Mary type</a:t>
            </a:r>
          </a:p>
        </p:txBody>
      </p:sp>
    </p:spTree>
    <p:extLst>
      <p:ext uri="{BB962C8B-B14F-4D97-AF65-F5344CB8AC3E}">
        <p14:creationId xmlns:p14="http://schemas.microsoft.com/office/powerpoint/2010/main" val="2506212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6937850ae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6937850aeb_0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Scout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a72afd2a4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6a72afd2a4_4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6a72afd2a4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6a72afd2a4_4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6937850ae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6937850aeb_0_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Scout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6a949bee2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6a949bee25_1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</a:t>
            </a:r>
          </a:p>
          <a:p>
            <a:pPr marL="0" indent="0">
              <a:buNone/>
            </a:pPr>
            <a:r>
              <a:rPr lang="en-US" dirty="0"/>
              <a:t>Review Sett, reach out to our supports to more supports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b8dd686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b8dd6861d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Scout 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6a949bee2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6a949bee25_1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92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b8dd6861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b8dd6861d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b8dd6861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b8dd6861d_0_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Scout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c99cf82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bc99cf829_0_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Scout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bc99cf82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bc99cf829_0_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</a:t>
            </a:r>
          </a:p>
          <a:p>
            <a:pPr marL="0" indent="0">
              <a:buNone/>
            </a:pPr>
            <a:r>
              <a:rPr lang="en-US" dirty="0"/>
              <a:t>Where is the Barrier?  Let’s consider AT to address the barriers identified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b8dd6861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b8dd6861d_0_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b8dd6861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b8dd6861d_0_4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Mary- sounds huge, how do we begin this part of process, we want to break this down.  </a:t>
            </a:r>
          </a:p>
          <a:p>
            <a:pPr marL="0" indent="0">
              <a:buNone/>
            </a:pPr>
            <a:r>
              <a:rPr lang="en-US" dirty="0"/>
              <a:t>How do we know what to explore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5D83-4620-4097-A6B5-D33CD3D4A64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849E-7F19-47E3-988B-518876FE6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1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ingchild.harvard.edu/science/key-concepts/executive-function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yslexiaida.org/dyslexia-basic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hampsteadandfrognaltutors.org.uk/dyslexia-guid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Lifecoursetools/playlist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sksamie.com/" TargetMode="External"/><Relationship Id="rId5" Type="http://schemas.openxmlformats.org/officeDocument/2006/relationships/hyperlink" Target="https://www.closingthegap.com/resource-directory/" TargetMode="External"/><Relationship Id="rId4" Type="http://schemas.openxmlformats.org/officeDocument/2006/relationships/hyperlink" Target="https://at.mo.gov/device-demonstration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potential.net/attoolbo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soar.cf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formancehealth.ca/" TargetMode="External"/><Relationship Id="rId3" Type="http://schemas.openxmlformats.org/officeDocument/2006/relationships/hyperlink" Target="http://www.diglo.com/" TargetMode="External"/><Relationship Id="rId7" Type="http://schemas.openxmlformats.org/officeDocument/2006/relationships/hyperlink" Target="https://www.rehabmart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dependentliving.com/" TargetMode="External"/><Relationship Id="rId5" Type="http://schemas.openxmlformats.org/officeDocument/2006/relationships/hyperlink" Target="https://www.maxiaids.com/" TargetMode="External"/><Relationship Id="rId4" Type="http://schemas.openxmlformats.org/officeDocument/2006/relationships/hyperlink" Target="lssproducts.com/" TargetMode="External"/><Relationship Id="rId9" Type="http://schemas.openxmlformats.org/officeDocument/2006/relationships/hyperlink" Target="https://teltex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merry@mo-at.or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mailto:mary.ross@vr.dese.mo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3944" y="256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Connecting the Dots: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AT and Employment</a:t>
            </a:r>
            <a:endParaRPr sz="4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95880" y="4094125"/>
            <a:ext cx="464411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Mary Ross and Scout Merry</a:t>
            </a:r>
            <a:endParaRPr dirty="0"/>
          </a:p>
        </p:txBody>
      </p:sp>
      <p:pic>
        <p:nvPicPr>
          <p:cNvPr id="3" name="Picture 2" descr="push pins with string connecti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994" y="2309375"/>
            <a:ext cx="4386154" cy="23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 Framework</a:t>
            </a:r>
            <a:endParaRPr/>
          </a:p>
        </p:txBody>
      </p:sp>
      <p:pic>
        <p:nvPicPr>
          <p:cNvPr id="125" name="Google Shape;125;p22" descr="4 tiles labeled student, environment, tasks and too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25" y="1163350"/>
            <a:ext cx="764195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Person</a:t>
            </a:r>
            <a:endParaRPr/>
          </a:p>
        </p:txBody>
      </p:sp>
      <p:pic>
        <p:nvPicPr>
          <p:cNvPr id="131" name="Google Shape;131;p23" descr="tile labeled student"/>
          <p:cNvPicPr preferRelativeResize="0"/>
          <p:nvPr/>
        </p:nvPicPr>
        <p:blipFill rotWithShape="1">
          <a:blip r:embed="rId3">
            <a:alphaModFix/>
          </a:blip>
          <a:srcRect r="73662"/>
          <a:stretch/>
        </p:blipFill>
        <p:spPr>
          <a:xfrm>
            <a:off x="783400" y="1202625"/>
            <a:ext cx="19955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3433350" y="1723225"/>
            <a:ext cx="48162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Individual or Person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What are their strengths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What are their limitations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Can also include likes and dislikes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Environment</a:t>
            </a:r>
            <a:endParaRPr/>
          </a:p>
        </p:txBody>
      </p:sp>
      <p:pic>
        <p:nvPicPr>
          <p:cNvPr id="138" name="Google Shape;138;p24" descr="tile labeled environment"/>
          <p:cNvPicPr preferRelativeResize="0"/>
          <p:nvPr/>
        </p:nvPicPr>
        <p:blipFill rotWithShape="1">
          <a:blip r:embed="rId3">
            <a:alphaModFix/>
          </a:blip>
          <a:srcRect l="25920" r="49998"/>
          <a:stretch/>
        </p:blipFill>
        <p:spPr>
          <a:xfrm>
            <a:off x="2731775" y="1163350"/>
            <a:ext cx="184022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4768325" y="1631600"/>
            <a:ext cx="4266600" cy="29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Environment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What is the work or school environment like?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What particular barriers or supports does this environment provide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Tasks</a:t>
            </a:r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684925" y="1579250"/>
            <a:ext cx="36384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Tasks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What tasks must our person perform to be successful?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This can be everything from getting ready (ADL’s) to clocking out or doing homework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145" name="Google Shape;145;p25" descr="tile labeled tasks"/>
          <p:cNvPicPr preferRelativeResize="0"/>
          <p:nvPr/>
        </p:nvPicPr>
        <p:blipFill rotWithShape="1">
          <a:blip r:embed="rId3">
            <a:alphaModFix/>
          </a:blip>
          <a:srcRect l="49998" r="25854"/>
          <a:stretch/>
        </p:blipFill>
        <p:spPr>
          <a:xfrm>
            <a:off x="4572000" y="1163350"/>
            <a:ext cx="18453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finally, the Tools</a:t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972850" y="1592350"/>
            <a:ext cx="4842600" cy="30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Tools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Now we can look at specific supports that may assist with the limitations for the tasks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Each previous piece has helped us narrow the scope of possible tools.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Identifying supports does not mean they will be successful. Our individual must trial the device and be willing and able to use it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52" name="Google Shape;152;p26" descr="tile labeled tools"/>
          <p:cNvPicPr preferRelativeResize="0"/>
          <p:nvPr/>
        </p:nvPicPr>
        <p:blipFill rotWithShape="1">
          <a:blip r:embed="rId3">
            <a:alphaModFix/>
          </a:blip>
          <a:srcRect l="73462" t="-3429" b="3429"/>
          <a:stretch/>
        </p:blipFill>
        <p:spPr>
          <a:xfrm>
            <a:off x="6365025" y="1163350"/>
            <a:ext cx="202795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189470" y="445025"/>
            <a:ext cx="88474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Three Step Process for Getting Started with AT-Implementation</a:t>
            </a:r>
            <a:endParaRPr sz="2400" dirty="0"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2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Consideration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Exploration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Implementation</a:t>
            </a:r>
            <a:endParaRPr b="1" dirty="0"/>
          </a:p>
        </p:txBody>
      </p:sp>
      <p:pic>
        <p:nvPicPr>
          <p:cNvPr id="160" name="Google Shape;160;p27" descr="cartoon person with question mark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299" y="961424"/>
            <a:ext cx="1082650" cy="2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 descr="cartoon person with gea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9450" y="1864718"/>
            <a:ext cx="1045625" cy="218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 descr="cartoon person with exclamation poin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2475" y="2815950"/>
            <a:ext cx="1121433" cy="22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Implementation?!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 just learned about this device and now I have to train someone!?!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the person is unsuccessful will it be my fault?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 can barely use my smartphone!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Implementation - Who is responsible for what?</a:t>
            </a:r>
            <a:endParaRPr dirty="0"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define the pieces before we start doing our puzzle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75" name="Google Shape;175;p29" descr="4 people each holding a large puzzle piece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000" y="2001498"/>
            <a:ext cx="4781574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(possible) pieces…are there others?</a:t>
            </a:r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Training-define and assign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Charging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Updating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Follow up-what does this look like?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Replacement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Supervising usage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Keeping track of device</a:t>
            </a:r>
            <a:endParaRPr dirty="0"/>
          </a:p>
        </p:txBody>
      </p:sp>
      <p:pic>
        <p:nvPicPr>
          <p:cNvPr id="2" name="Picture 1" descr="completed puzzle 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186" y="1739576"/>
            <a:ext cx="272415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Framework for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832" y="2016369"/>
            <a:ext cx="16032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Consideration</a:t>
            </a:r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r>
              <a:rPr lang="en-US" dirty="0"/>
              <a:t>Exploration</a:t>
            </a:r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r>
              <a:rPr lang="en-US" dirty="0"/>
              <a:t>Implementation</a:t>
            </a:r>
          </a:p>
        </p:txBody>
      </p:sp>
      <p:pic>
        <p:nvPicPr>
          <p:cNvPr id="5" name="Content Placeholder 4" descr="3 cartoon people images with question mark, gears and exclamation mark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07630" y="1347829"/>
            <a:ext cx="2186920" cy="2405612"/>
          </a:xfrm>
          <a:prstGeom prst="rect">
            <a:avLst/>
          </a:prstGeom>
        </p:spPr>
      </p:pic>
      <p:sp>
        <p:nvSpPr>
          <p:cNvPr id="7" name="Plus 6" descr="plus sign"/>
          <p:cNvSpPr/>
          <p:nvPr/>
        </p:nvSpPr>
        <p:spPr>
          <a:xfrm>
            <a:off x="4267200" y="2653291"/>
            <a:ext cx="609600" cy="665147"/>
          </a:xfrm>
          <a:prstGeom prst="mathPlu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Google Shape;131;p23" descr="tile labeled student"/>
          <p:cNvPicPr preferRelativeResize="0"/>
          <p:nvPr/>
        </p:nvPicPr>
        <p:blipFill rotWithShape="1">
          <a:blip r:embed="rId4">
            <a:alphaModFix/>
          </a:blip>
          <a:srcRect r="73662"/>
          <a:stretch/>
        </p:blipFill>
        <p:spPr>
          <a:xfrm>
            <a:off x="5134467" y="1231444"/>
            <a:ext cx="993151" cy="182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Bent Arrow 15" descr="down arrow"/>
          <p:cNvSpPr/>
          <p:nvPr/>
        </p:nvSpPr>
        <p:spPr>
          <a:xfrm rot="5400000">
            <a:off x="6111292" y="1491278"/>
            <a:ext cx="502617" cy="38150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Google Shape;138;p24" descr="tile labeled environment"/>
          <p:cNvPicPr preferRelativeResize="0"/>
          <p:nvPr/>
        </p:nvPicPr>
        <p:blipFill rotWithShape="1">
          <a:blip r:embed="rId4">
            <a:alphaModFix/>
          </a:blip>
          <a:srcRect l="25920" r="49998"/>
          <a:stretch/>
        </p:blipFill>
        <p:spPr>
          <a:xfrm>
            <a:off x="6171848" y="1933339"/>
            <a:ext cx="887549" cy="182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5;p25" descr="tile labeled tasks"/>
          <p:cNvPicPr preferRelativeResize="0"/>
          <p:nvPr/>
        </p:nvPicPr>
        <p:blipFill rotWithShape="1">
          <a:blip r:embed="rId4">
            <a:alphaModFix/>
          </a:blip>
          <a:srcRect l="49998" r="25854"/>
          <a:stretch/>
        </p:blipFill>
        <p:spPr>
          <a:xfrm>
            <a:off x="7092854" y="1933339"/>
            <a:ext cx="901586" cy="18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Bent Arrow 17" descr="down arrow"/>
          <p:cNvSpPr/>
          <p:nvPr/>
        </p:nvSpPr>
        <p:spPr>
          <a:xfrm rot="5400000">
            <a:off x="7967341" y="2254656"/>
            <a:ext cx="502617" cy="38150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oogle Shape;152;p26" descr="tile labeled tools"/>
          <p:cNvPicPr preferRelativeResize="0"/>
          <p:nvPr/>
        </p:nvPicPr>
        <p:blipFill rotWithShape="1">
          <a:blip r:embed="rId4">
            <a:alphaModFix/>
          </a:blip>
          <a:srcRect l="73462" t="-3429" b="3429"/>
          <a:stretch/>
        </p:blipFill>
        <p:spPr>
          <a:xfrm>
            <a:off x="7994440" y="2653291"/>
            <a:ext cx="1037381" cy="1847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 for Joining Us!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8673" y="1287226"/>
            <a:ext cx="2736821" cy="3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Mary Ross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Assistant Director of Rehabilitation Technology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Vocational Rehabilitation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Picture 1" descr="cat wearing sunglasses">
            <a:extLst>
              <a:ext uri="{FF2B5EF4-FFF2-40B4-BE49-F238E27FC236}">
                <a16:creationId xmlns:a16="http://schemas.microsoft.com/office/drawing/2014/main" id="{B15E6537-B704-C028-41F6-F6C0678F3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9726">
            <a:off x="1209224" y="2948439"/>
            <a:ext cx="2586920" cy="1723236"/>
          </a:xfrm>
          <a:prstGeom prst="rect">
            <a:avLst/>
          </a:prstGeom>
        </p:spPr>
      </p:pic>
      <p:pic>
        <p:nvPicPr>
          <p:cNvPr id="5" name="Picture 4" descr="drawing of man on bicyc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110" y="339401"/>
            <a:ext cx="1789762" cy="2074117"/>
          </a:xfrm>
          <a:prstGeom prst="rect">
            <a:avLst/>
          </a:prstGeom>
        </p:spPr>
      </p:pic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152474"/>
            <a:ext cx="3999900" cy="35750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/>
              <a:t>Scout Merry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/>
              <a:t>Program Coordinator 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/>
              <a:t>MO Assistive Technology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 used to think I was passionate about assistive technology (but) this is not about the technology, this is about people’s lives. 	Joy Zabala	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D5BDC"/>
                </a:solidFill>
              </a:rPr>
              <a:t>Brain Injury/Executive Function</a:t>
            </a:r>
            <a:endParaRPr dirty="0">
              <a:solidFill>
                <a:srgbClr val="0D5BDC"/>
              </a:solidFill>
            </a:endParaRPr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Definition</a:t>
            </a:r>
            <a:r>
              <a:rPr lang="en-US" sz="1600" dirty="0"/>
              <a:t>: </a:t>
            </a:r>
            <a:r>
              <a:rPr lang="en-US" sz="1600" i="1" dirty="0"/>
              <a:t>“</a:t>
            </a:r>
            <a:r>
              <a:rPr lang="en-US" sz="1600" b="1" i="1" dirty="0">
                <a:solidFill>
                  <a:srgbClr val="3A3A3A"/>
                </a:solidFill>
                <a:effectLst/>
                <a:latin typeface="proxima-nova"/>
              </a:rPr>
              <a:t>Executive function and self-regulation</a:t>
            </a:r>
            <a:r>
              <a:rPr lang="en-US" sz="1600" b="0" i="1" dirty="0">
                <a:solidFill>
                  <a:srgbClr val="3A3A3A"/>
                </a:solidFill>
                <a:effectLst/>
                <a:latin typeface="proxima-nova"/>
              </a:rPr>
              <a:t> skills are the mental processes that enable us to plan, focus attention, remember instructions, and juggle multiple tasks successfully.” </a:t>
            </a:r>
            <a:r>
              <a:rPr lang="en-US" b="0" i="0" dirty="0">
                <a:solidFill>
                  <a:srgbClr val="3A3A3A"/>
                </a:solidFill>
                <a:effectLst/>
                <a:latin typeface="proxima-nova"/>
                <a:hlinkClick r:id="rId3"/>
              </a:rPr>
              <a:t>Executive Function and Self-Regulation</a:t>
            </a:r>
            <a:endParaRPr lang="en-US" b="0" i="0" dirty="0">
              <a:solidFill>
                <a:srgbClr val="3A3A3A"/>
              </a:solidFill>
              <a:effectLst/>
              <a:latin typeface="proxima-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/>
              <a:t>What might be a struggle for people living with BI or EF?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Picture 3" descr="image of brain with lobes labe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00" y="1708068"/>
            <a:ext cx="2250670" cy="19737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91469" y="1152475"/>
            <a:ext cx="2282973" cy="3416400"/>
          </a:xfrm>
        </p:spPr>
        <p:txBody>
          <a:bodyPr/>
          <a:lstStyle/>
          <a:p>
            <a:pPr marL="139700" indent="0">
              <a:buNone/>
            </a:pPr>
            <a:r>
              <a:rPr lang="en-US" dirty="0" smtClean="0"/>
              <a:t>Frontal Lobe is responsible for much of the executive functioning of the brain 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 smtClean="0"/>
              <a:t>These functions include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Attention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Working Memory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Planning, organizing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Forethought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Impulse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779" y="24504"/>
            <a:ext cx="6259697" cy="572700"/>
          </a:xfrm>
        </p:spPr>
        <p:txBody>
          <a:bodyPr>
            <a:normAutofit fontScale="90000"/>
          </a:bodyPr>
          <a:lstStyle/>
          <a:p>
            <a:r>
              <a:rPr lang="en" sz="2000" dirty="0">
                <a:solidFill>
                  <a:schemeClr val="accent1">
                    <a:lumMod val="75000"/>
                  </a:schemeClr>
                </a:solidFill>
              </a:rPr>
              <a:t>Brain Injury/Executive Function Lists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: Folded Corner 2" descr="blue square">
            <a:extLst>
              <a:ext uri="{FF2B5EF4-FFF2-40B4-BE49-F238E27FC236}">
                <a16:creationId xmlns:a16="http://schemas.microsoft.com/office/drawing/2014/main" id="{13351CD1-2D66-AEA7-487E-CECBB8877F24}"/>
              </a:ext>
            </a:extLst>
          </p:cNvPr>
          <p:cNvSpPr/>
          <p:nvPr/>
        </p:nvSpPr>
        <p:spPr>
          <a:xfrm>
            <a:off x="457271" y="203269"/>
            <a:ext cx="1485699" cy="1331028"/>
          </a:xfrm>
          <a:prstGeom prst="foldedCorner">
            <a:avLst/>
          </a:prstGeom>
          <a:solidFill>
            <a:srgbClr val="0078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Folded Corner 7" descr="blue square">
            <a:extLst>
              <a:ext uri="{FF2B5EF4-FFF2-40B4-BE49-F238E27FC236}">
                <a16:creationId xmlns:a16="http://schemas.microsoft.com/office/drawing/2014/main" id="{1CF3608D-D666-4AA5-E86D-A05774200DDB}"/>
              </a:ext>
            </a:extLst>
          </p:cNvPr>
          <p:cNvSpPr/>
          <p:nvPr/>
        </p:nvSpPr>
        <p:spPr>
          <a:xfrm>
            <a:off x="493689" y="2171816"/>
            <a:ext cx="1570855" cy="1398692"/>
          </a:xfrm>
          <a:prstGeom prst="foldedCorner">
            <a:avLst/>
          </a:prstGeom>
          <a:solidFill>
            <a:srgbClr val="0078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Folded Corner 8" descr="blue square">
            <a:extLst>
              <a:ext uri="{FF2B5EF4-FFF2-40B4-BE49-F238E27FC236}">
                <a16:creationId xmlns:a16="http://schemas.microsoft.com/office/drawing/2014/main" id="{77EE95FD-FA15-1F7E-BAFC-1715913417E7}"/>
              </a:ext>
            </a:extLst>
          </p:cNvPr>
          <p:cNvSpPr/>
          <p:nvPr/>
        </p:nvSpPr>
        <p:spPr>
          <a:xfrm>
            <a:off x="2678613" y="719461"/>
            <a:ext cx="1636212" cy="1396461"/>
          </a:xfrm>
          <a:prstGeom prst="foldedCorner">
            <a:avLst/>
          </a:prstGeom>
          <a:solidFill>
            <a:srgbClr val="0078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Folded Corner 11" descr="blue square">
            <a:extLst>
              <a:ext uri="{FF2B5EF4-FFF2-40B4-BE49-F238E27FC236}">
                <a16:creationId xmlns:a16="http://schemas.microsoft.com/office/drawing/2014/main" id="{C1005D21-5D8F-ED68-7F4B-B09540A4DAAF}"/>
              </a:ext>
            </a:extLst>
          </p:cNvPr>
          <p:cNvSpPr/>
          <p:nvPr/>
        </p:nvSpPr>
        <p:spPr>
          <a:xfrm>
            <a:off x="2063602" y="3544021"/>
            <a:ext cx="1420091" cy="1328011"/>
          </a:xfrm>
          <a:prstGeom prst="foldedCorner">
            <a:avLst/>
          </a:prstGeom>
          <a:solidFill>
            <a:srgbClr val="0078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ectangle: Folded Corner 5" descr="blue square">
            <a:extLst>
              <a:ext uri="{FF2B5EF4-FFF2-40B4-BE49-F238E27FC236}">
                <a16:creationId xmlns:a16="http://schemas.microsoft.com/office/drawing/2014/main" id="{CCC8D048-E674-F42F-06A3-E047FD198E0D}"/>
              </a:ext>
            </a:extLst>
          </p:cNvPr>
          <p:cNvSpPr/>
          <p:nvPr/>
        </p:nvSpPr>
        <p:spPr>
          <a:xfrm>
            <a:off x="3681081" y="2511424"/>
            <a:ext cx="1712450" cy="1541217"/>
          </a:xfrm>
          <a:prstGeom prst="foldedCorner">
            <a:avLst/>
          </a:prstGeom>
          <a:solidFill>
            <a:srgbClr val="0078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Folded Corner 9" descr="blue square">
            <a:extLst>
              <a:ext uri="{FF2B5EF4-FFF2-40B4-BE49-F238E27FC236}">
                <a16:creationId xmlns:a16="http://schemas.microsoft.com/office/drawing/2014/main" id="{FB55691B-B11A-8081-DD76-ED70FD5182F5}"/>
              </a:ext>
            </a:extLst>
          </p:cNvPr>
          <p:cNvSpPr/>
          <p:nvPr/>
        </p:nvSpPr>
        <p:spPr>
          <a:xfrm>
            <a:off x="4846693" y="617550"/>
            <a:ext cx="1611756" cy="1417419"/>
          </a:xfrm>
          <a:prstGeom prst="foldedCorner">
            <a:avLst/>
          </a:prstGeom>
          <a:solidFill>
            <a:srgbClr val="0078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Folded Corner 10" descr="blue square">
            <a:extLst>
              <a:ext uri="{FF2B5EF4-FFF2-40B4-BE49-F238E27FC236}">
                <a16:creationId xmlns:a16="http://schemas.microsoft.com/office/drawing/2014/main" id="{8614C6CD-0CBC-77ED-8D23-740782409783}"/>
              </a:ext>
            </a:extLst>
          </p:cNvPr>
          <p:cNvSpPr/>
          <p:nvPr/>
        </p:nvSpPr>
        <p:spPr>
          <a:xfrm>
            <a:off x="6774540" y="775355"/>
            <a:ext cx="1636212" cy="1396461"/>
          </a:xfrm>
          <a:prstGeom prst="foldedCorner">
            <a:avLst/>
          </a:prstGeom>
          <a:solidFill>
            <a:srgbClr val="0078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92" r:id="rId2" imgW="3581280" imgH="2695680"/>
        </mc:Choice>
        <mc:Fallback>
          <p:control r:id="rId2" imgW="3581280" imgH="2695680">
            <p:pic>
              <p:nvPicPr>
                <p:cNvPr id="14" name="TextBox6" descr="empty text box">
                  <a:extLst>
                    <a:ext uri="{FF2B5EF4-FFF2-40B4-BE49-F238E27FC236}">
                      <a16:creationId xmlns:a16="http://schemas.microsoft.com/office/drawing/2014/main" id="{A97D459D-B41E-E65D-CBDD-DE9515BE50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6400" y="2307431"/>
                  <a:ext cx="3579018" cy="26955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978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0DDF-FDE7-C484-6A83-A7B5EB2C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4049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Hearing Loss</a:t>
            </a:r>
          </a:p>
        </p:txBody>
      </p:sp>
      <p:sp>
        <p:nvSpPr>
          <p:cNvPr id="3" name="Rectangle: Folded Corner 2" descr="red square">
            <a:extLst>
              <a:ext uri="{FF2B5EF4-FFF2-40B4-BE49-F238E27FC236}">
                <a16:creationId xmlns:a16="http://schemas.microsoft.com/office/drawing/2014/main" id="{13351CD1-2D66-AEA7-487E-CECBB8877F24}"/>
              </a:ext>
            </a:extLst>
          </p:cNvPr>
          <p:cNvSpPr/>
          <p:nvPr/>
        </p:nvSpPr>
        <p:spPr>
          <a:xfrm>
            <a:off x="311699" y="1017725"/>
            <a:ext cx="1609969" cy="1700914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Folded Corner 7" descr="red square">
            <a:extLst>
              <a:ext uri="{FF2B5EF4-FFF2-40B4-BE49-F238E27FC236}">
                <a16:creationId xmlns:a16="http://schemas.microsoft.com/office/drawing/2014/main" id="{1CF3608D-D666-4AA5-E86D-A05774200DDB}"/>
              </a:ext>
            </a:extLst>
          </p:cNvPr>
          <p:cNvSpPr/>
          <p:nvPr/>
        </p:nvSpPr>
        <p:spPr>
          <a:xfrm>
            <a:off x="392513" y="3179150"/>
            <a:ext cx="1772934" cy="1538416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Folded Corner 11" descr="red square">
            <a:extLst>
              <a:ext uri="{FF2B5EF4-FFF2-40B4-BE49-F238E27FC236}">
                <a16:creationId xmlns:a16="http://schemas.microsoft.com/office/drawing/2014/main" id="{C1005D21-5D8F-ED68-7F4B-B09540A4DAAF}"/>
              </a:ext>
            </a:extLst>
          </p:cNvPr>
          <p:cNvSpPr/>
          <p:nvPr/>
        </p:nvSpPr>
        <p:spPr>
          <a:xfrm>
            <a:off x="3028684" y="432589"/>
            <a:ext cx="1678216" cy="1700914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: Folded Corner 6" descr="red square">
            <a:extLst>
              <a:ext uri="{FF2B5EF4-FFF2-40B4-BE49-F238E27FC236}">
                <a16:creationId xmlns:a16="http://schemas.microsoft.com/office/drawing/2014/main" id="{E81FD9F8-76CE-7303-D4B8-FCEF6259C1D9}"/>
              </a:ext>
            </a:extLst>
          </p:cNvPr>
          <p:cNvSpPr/>
          <p:nvPr/>
        </p:nvSpPr>
        <p:spPr>
          <a:xfrm>
            <a:off x="2272245" y="2575112"/>
            <a:ext cx="1678216" cy="1538416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Folded Corner 4" descr="red square">
            <a:extLst>
              <a:ext uri="{FF2B5EF4-FFF2-40B4-BE49-F238E27FC236}">
                <a16:creationId xmlns:a16="http://schemas.microsoft.com/office/drawing/2014/main" id="{C810946A-ED93-7481-2C0A-1ED801E312E3}"/>
              </a:ext>
            </a:extLst>
          </p:cNvPr>
          <p:cNvSpPr/>
          <p:nvPr/>
        </p:nvSpPr>
        <p:spPr>
          <a:xfrm>
            <a:off x="4176806" y="2931780"/>
            <a:ext cx="1650471" cy="1544170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Folded Corner 5" descr="red square">
            <a:extLst>
              <a:ext uri="{FF2B5EF4-FFF2-40B4-BE49-F238E27FC236}">
                <a16:creationId xmlns:a16="http://schemas.microsoft.com/office/drawing/2014/main" id="{CCC8D048-E674-F42F-06A3-E047FD198E0D}"/>
              </a:ext>
            </a:extLst>
          </p:cNvPr>
          <p:cNvSpPr/>
          <p:nvPr/>
        </p:nvSpPr>
        <p:spPr>
          <a:xfrm>
            <a:off x="6501377" y="591341"/>
            <a:ext cx="1678217" cy="154216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08" r:id="rId2" imgW="3171960" imgH="2705040"/>
        </mc:Choice>
        <mc:Fallback>
          <p:control r:id="rId2" imgW="3171960" imgH="2705040">
            <p:pic>
              <p:nvPicPr>
                <p:cNvPr id="14" name="TextBox6" descr="empty text box">
                  <a:extLst>
                    <a:ext uri="{FF2B5EF4-FFF2-40B4-BE49-F238E27FC236}">
                      <a16:creationId xmlns:a16="http://schemas.microsoft.com/office/drawing/2014/main" id="{A97D459D-B41E-E65D-CBDD-DE9515BE50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16641" y="2279819"/>
                  <a:ext cx="3170209" cy="270175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721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4045988" cy="572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What Dyslexia can look like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045988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Definition: </a:t>
            </a:r>
            <a:r>
              <a:rPr lang="en-US" b="0" i="1" dirty="0">
                <a:solidFill>
                  <a:srgbClr val="5A5A5A"/>
                </a:solidFill>
                <a:effectLst/>
                <a:latin typeface="Open Sans" panose="020B0606030504020204" pitchFamily="34" charset="0"/>
              </a:rPr>
              <a:t>Dyslexia is a language-based learning disability. Dyslexia refers to a cluster of symptoms, which result in people having difficulties with specific language skills, particularly reading. </a:t>
            </a:r>
            <a:endParaRPr lang="en-US" i="1" dirty="0"/>
          </a:p>
          <a:p>
            <a:pPr marL="114300" indent="0">
              <a:buNone/>
            </a:pPr>
            <a:endParaRPr lang="en-US" dirty="0">
              <a:hlinkClick r:id="rId3"/>
            </a:endParaRPr>
          </a:p>
          <a:p>
            <a:pPr marL="114300" indent="0">
              <a:buNone/>
            </a:pPr>
            <a:r>
              <a:rPr lang="en-US" sz="1600" dirty="0" smtClean="0">
                <a:hlinkClick r:id="rId3"/>
              </a:rPr>
              <a:t>dyslexia basics</a:t>
            </a: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 smtClean="0">
                <a:hlinkClick r:id="rId4"/>
              </a:rPr>
              <a:t>dyslexia guide</a:t>
            </a:r>
            <a:endParaRPr lang="en" sz="16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 descr="images of 4 different ways dyslexia can effect how a person sees tex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130" y="445025"/>
            <a:ext cx="4176530" cy="44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0DDF-FDE7-C484-6A83-A7B5EB2C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19" y="195444"/>
            <a:ext cx="2631950" cy="572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Dyslexia</a:t>
            </a:r>
          </a:p>
        </p:txBody>
      </p:sp>
      <p:sp>
        <p:nvSpPr>
          <p:cNvPr id="3" name="Rectangle: Folded Corner 2" descr="green square">
            <a:extLst>
              <a:ext uri="{FF2B5EF4-FFF2-40B4-BE49-F238E27FC236}">
                <a16:creationId xmlns:a16="http://schemas.microsoft.com/office/drawing/2014/main" id="{13351CD1-2D66-AEA7-487E-CECBB8877F24}"/>
              </a:ext>
            </a:extLst>
          </p:cNvPr>
          <p:cNvSpPr/>
          <p:nvPr/>
        </p:nvSpPr>
        <p:spPr>
          <a:xfrm>
            <a:off x="311699" y="1017724"/>
            <a:ext cx="1844863" cy="1554025"/>
          </a:xfrm>
          <a:prstGeom prst="foldedCorner">
            <a:avLst/>
          </a:prstGeom>
          <a:solidFill>
            <a:srgbClr val="00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Rectangle: Folded Corner 7" descr="green square">
            <a:extLst>
              <a:ext uri="{FF2B5EF4-FFF2-40B4-BE49-F238E27FC236}">
                <a16:creationId xmlns:a16="http://schemas.microsoft.com/office/drawing/2014/main" id="{1CF3608D-D666-4AA5-E86D-A05774200DDB}"/>
              </a:ext>
            </a:extLst>
          </p:cNvPr>
          <p:cNvSpPr/>
          <p:nvPr/>
        </p:nvSpPr>
        <p:spPr>
          <a:xfrm>
            <a:off x="392512" y="3179150"/>
            <a:ext cx="1764049" cy="1538416"/>
          </a:xfrm>
          <a:prstGeom prst="foldedCorner">
            <a:avLst/>
          </a:prstGeom>
          <a:solidFill>
            <a:srgbClr val="00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Folded Corner 6" descr="green square">
            <a:extLst>
              <a:ext uri="{FF2B5EF4-FFF2-40B4-BE49-F238E27FC236}">
                <a16:creationId xmlns:a16="http://schemas.microsoft.com/office/drawing/2014/main" id="{E81FD9F8-76CE-7303-D4B8-FCEF6259C1D9}"/>
              </a:ext>
            </a:extLst>
          </p:cNvPr>
          <p:cNvSpPr/>
          <p:nvPr/>
        </p:nvSpPr>
        <p:spPr>
          <a:xfrm>
            <a:off x="2419537" y="2517798"/>
            <a:ext cx="1609538" cy="1538416"/>
          </a:xfrm>
          <a:prstGeom prst="foldedCorner">
            <a:avLst/>
          </a:prstGeom>
          <a:solidFill>
            <a:srgbClr val="00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Folded Corner 11" descr="green square">
            <a:extLst>
              <a:ext uri="{FF2B5EF4-FFF2-40B4-BE49-F238E27FC236}">
                <a16:creationId xmlns:a16="http://schemas.microsoft.com/office/drawing/2014/main" id="{C1005D21-5D8F-ED68-7F4B-B09540A4DAAF}"/>
              </a:ext>
            </a:extLst>
          </p:cNvPr>
          <p:cNvSpPr/>
          <p:nvPr/>
        </p:nvSpPr>
        <p:spPr>
          <a:xfrm>
            <a:off x="3678889" y="420962"/>
            <a:ext cx="1844863" cy="1542163"/>
          </a:xfrm>
          <a:prstGeom prst="foldedCorner">
            <a:avLst/>
          </a:prstGeom>
          <a:solidFill>
            <a:srgbClr val="00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Rectangle: Folded Corner 4" descr="green square">
            <a:extLst>
              <a:ext uri="{FF2B5EF4-FFF2-40B4-BE49-F238E27FC236}">
                <a16:creationId xmlns:a16="http://schemas.microsoft.com/office/drawing/2014/main" id="{C810946A-ED93-7481-2C0A-1ED801E312E3}"/>
              </a:ext>
            </a:extLst>
          </p:cNvPr>
          <p:cNvSpPr/>
          <p:nvPr/>
        </p:nvSpPr>
        <p:spPr>
          <a:xfrm>
            <a:off x="4176806" y="2931780"/>
            <a:ext cx="1717062" cy="1544170"/>
          </a:xfrm>
          <a:prstGeom prst="foldedCorner">
            <a:avLst/>
          </a:prstGeom>
          <a:solidFill>
            <a:srgbClr val="00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Folded Corner 5" descr="green square">
            <a:extLst>
              <a:ext uri="{FF2B5EF4-FFF2-40B4-BE49-F238E27FC236}">
                <a16:creationId xmlns:a16="http://schemas.microsoft.com/office/drawing/2014/main" id="{CCC8D048-E674-F42F-06A3-E047FD198E0D}"/>
              </a:ext>
            </a:extLst>
          </p:cNvPr>
          <p:cNvSpPr/>
          <p:nvPr/>
        </p:nvSpPr>
        <p:spPr>
          <a:xfrm>
            <a:off x="6319043" y="423353"/>
            <a:ext cx="1917701" cy="1598328"/>
          </a:xfrm>
          <a:prstGeom prst="foldedCorner">
            <a:avLst/>
          </a:prstGeom>
          <a:solidFill>
            <a:srgbClr val="00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32" r:id="rId2" imgW="3124080" imgH="2800440"/>
        </mc:Choice>
        <mc:Fallback>
          <p:control r:id="rId2" imgW="3124080" imgH="2800440">
            <p:pic>
              <p:nvPicPr>
                <p:cNvPr id="14" name="TextBox6" descr="empty text box">
                  <a:extLst>
                    <a:ext uri="{FF2B5EF4-FFF2-40B4-BE49-F238E27FC236}">
                      <a16:creationId xmlns:a16="http://schemas.microsoft.com/office/drawing/2014/main" id="{A97D459D-B41E-E65D-CBDD-DE9515BE50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19800" y="2122126"/>
                  <a:ext cx="3124200" cy="279948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611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5045046" cy="57270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" dirty="0"/>
              <a:t>Arthritis  Fine Motor  Grip Strength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0" name="TextBox6" r:id="rId2" imgW="7130880" imgH="3594240"/>
        </mc:Choice>
        <mc:Fallback>
          <p:control name="TextBox6" r:id="rId2" imgW="7130880" imgH="3594240">
            <p:pic>
              <p:nvPicPr>
                <p:cNvPr id="6" name="TextBox6" descr="Empty text box">
                  <a:extLst>
                    <a:ext uri="{FF2B5EF4-FFF2-40B4-BE49-F238E27FC236}">
                      <a16:creationId xmlns:a16="http://schemas.microsoft.com/office/drawing/2014/main" id="{A97D459D-B41E-E65D-CBDD-DE9515BE50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4007" y="1200920"/>
                  <a:ext cx="7127476" cy="358937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619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>
            <a:spLocks noGrp="1"/>
          </p:cNvSpPr>
          <p:nvPr>
            <p:ph type="title"/>
          </p:nvPr>
        </p:nvSpPr>
        <p:spPr>
          <a:xfrm>
            <a:off x="311700" y="294225"/>
            <a:ext cx="8520600" cy="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options for enhancing personal and professional growth of AT knowledge</a:t>
            </a:r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body" idx="1"/>
          </p:nvPr>
        </p:nvSpPr>
        <p:spPr>
          <a:xfrm>
            <a:off x="311700" y="1344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>
              <a:buNone/>
            </a:pPr>
            <a:r>
              <a:rPr lang="en" dirty="0"/>
              <a:t>No Wrong Door series 	</a:t>
            </a:r>
            <a:r>
              <a:rPr lang="en-US" dirty="0">
                <a:hlinkClick r:id="rId3"/>
              </a:rPr>
              <a:t>No Wrong Door Playlist access</a:t>
            </a:r>
            <a:r>
              <a:rPr lang="en-US" dirty="0"/>
              <a:t> </a:t>
            </a:r>
            <a:endParaRPr dirty="0"/>
          </a:p>
          <a:p>
            <a:pPr marL="0" lvl="0" indent="0">
              <a:spcBef>
                <a:spcPts val="1200"/>
              </a:spcBef>
              <a:buNone/>
            </a:pPr>
            <a:r>
              <a:rPr lang="en" dirty="0"/>
              <a:t>Demo Centers add our page link	</a:t>
            </a:r>
            <a:r>
              <a:rPr lang="en-US" dirty="0">
                <a:hlinkClick r:id="rId4"/>
              </a:rPr>
              <a:t>MO Demonstration Centers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You Tube videos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Manufacturer videos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Closing the Gap resources 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CTG Resource Directory</a:t>
            </a:r>
            <a:endParaRPr dirty="0"/>
          </a:p>
          <a:p>
            <a:pPr marL="0" lvl="0" indent="0">
              <a:spcBef>
                <a:spcPts val="1200"/>
              </a:spcBef>
              <a:buNone/>
            </a:pPr>
            <a:r>
              <a:rPr lang="en" dirty="0"/>
              <a:t>Ask Samie info - “On Demand Assessment” 	</a:t>
            </a:r>
            <a:r>
              <a:rPr lang="en-US" dirty="0">
                <a:hlinkClick r:id="rId6"/>
              </a:rPr>
              <a:t>Ask </a:t>
            </a:r>
            <a:r>
              <a:rPr lang="en-US" dirty="0" err="1">
                <a:hlinkClick r:id="rId6"/>
              </a:rPr>
              <a:t>Samie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Email or Zoom </a:t>
            </a:r>
            <a:r>
              <a:rPr lang="en" dirty="0"/>
              <a:t>meetings with MO AT staff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>
            <a:spLocks noGrp="1"/>
          </p:cNvSpPr>
          <p:nvPr>
            <p:ph type="title"/>
          </p:nvPr>
        </p:nvSpPr>
        <p:spPr>
          <a:xfrm>
            <a:off x="290434" y="14677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hlinkClick r:id="rId3"/>
              </a:rPr>
              <a:t>Tools for Learning Differences, ADHD, and Executive Functioning Challenges</a:t>
            </a:r>
            <a:endParaRPr sz="1900" dirty="0"/>
          </a:p>
        </p:txBody>
      </p:sp>
      <p:pic>
        <p:nvPicPr>
          <p:cNvPr id="272" name="Google Shape;272;p43" descr="screenshot of page from tech potential toolbox showing platform compatability of some reading tool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34" y="570612"/>
            <a:ext cx="8619272" cy="457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/>
              </a:rPr>
              <a:t>Ask Jan - SOAR</a:t>
            </a:r>
            <a:r>
              <a:rPr lang="en" dirty="0"/>
              <a:t>.. </a:t>
            </a:r>
            <a:r>
              <a:rPr lang="en" sz="2466" dirty="0"/>
              <a:t>Searchable Online Accommodation Resource</a:t>
            </a:r>
            <a:endParaRPr sz="2466" dirty="0"/>
          </a:p>
        </p:txBody>
      </p:sp>
      <p:pic>
        <p:nvPicPr>
          <p:cNvPr id="279" name="Google Shape;279;p44" descr="Screenshot of SOAR page on JAN websit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645" y="1017726"/>
            <a:ext cx="7332955" cy="401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Vendor Resources</a:t>
            </a:r>
            <a:endParaRPr dirty="0"/>
          </a:p>
        </p:txBody>
      </p:sp>
      <p:graphicFrame>
        <p:nvGraphicFramePr>
          <p:cNvPr id="286" name="Google Shape;286;p45" descr="graph of some AT vendors"/>
          <p:cNvGraphicFramePr/>
          <p:nvPr>
            <p:extLst>
              <p:ext uri="{D42A27DB-BD31-4B8C-83A1-F6EECF244321}">
                <p14:modId xmlns:p14="http://schemas.microsoft.com/office/powerpoint/2010/main" val="585420092"/>
              </p:ext>
            </p:extLst>
          </p:nvPr>
        </p:nvGraphicFramePr>
        <p:xfrm>
          <a:off x="478465" y="1190850"/>
          <a:ext cx="7445710" cy="3552448"/>
        </p:xfrm>
        <a:graphic>
          <a:graphicData uri="http://schemas.openxmlformats.org/drawingml/2006/table">
            <a:tbl>
              <a:tblPr firstRow="1">
                <a:noFill/>
                <a:tableStyleId>{415BF8AB-6F58-4FBB-BB86-E5FA8784AFBB}</a:tableStyleId>
              </a:tblPr>
              <a:tblGrid>
                <a:gridCol w="2481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9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0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Vendor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smtClean="0"/>
                        <a:t>Website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solidFill>
                      <a:srgbClr val="0066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General</a:t>
                      </a:r>
                      <a:r>
                        <a:rPr lang="en-US" b="1" baseline="0" dirty="0"/>
                        <a:t> offering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hlinkClick r:id="rId3"/>
                        </a:rPr>
                        <a:t>Diglo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rgbClr val="0066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Hearing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4" action="ppaction://hlinkfile"/>
                        </a:rPr>
                        <a:t>LS&amp;S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91425" marR="91425" marT="91425" marB="91425">
                    <a:solidFill>
                      <a:srgbClr val="0066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Vision</a:t>
                      </a:r>
                      <a:r>
                        <a:rPr lang="en-US" baseline="0" dirty="0"/>
                        <a:t> and hearing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hlinkClick r:id="rId5"/>
                        </a:rPr>
                        <a:t>Maxiaids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rgbClr val="0066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General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0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6"/>
                        </a:rPr>
                        <a:t>Independent Living Aids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25" marR="91425" marT="91425" marB="91425">
                    <a:solidFill>
                      <a:srgbClr val="0066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General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0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7"/>
                        </a:rPr>
                        <a:t>Rehab</a:t>
                      </a:r>
                      <a:r>
                        <a:rPr lang="en-US" baseline="0" dirty="0">
                          <a:hlinkClick r:id="rId7"/>
                        </a:rPr>
                        <a:t> Mart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rgbClr val="0066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Physical access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0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8"/>
                        </a:rPr>
                        <a:t>Performance</a:t>
                      </a:r>
                      <a:r>
                        <a:rPr lang="en-US" baseline="0" dirty="0">
                          <a:hlinkClick r:id="rId8"/>
                        </a:rPr>
                        <a:t> Health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91425" marR="91425" marT="91425" marB="91425">
                    <a:solidFill>
                      <a:srgbClr val="0066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Physical</a:t>
                      </a:r>
                      <a:r>
                        <a:rPr lang="en-US" baseline="0" dirty="0"/>
                        <a:t> access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0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hlinkClick r:id="rId9"/>
                        </a:rPr>
                        <a:t>Teltex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rgbClr val="0066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Hearing and more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is…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1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…any device, no matter where or how you get it, that is used to increase, maintain, or improve the functional capabilities of people with disabilities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 descr="Assistive Technology labeled umbrella with devices and dervices under 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275" y="1359625"/>
            <a:ext cx="2077451" cy="263508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5806750" y="1152475"/>
            <a:ext cx="302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…any service that helps with selecting, acquiring, or  using an assistive technology device.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Before Getting Help	</a:t>
            </a:r>
            <a:endParaRPr dirty="0"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Remember to:</a:t>
            </a:r>
          </a:p>
          <a:p>
            <a:pPr marL="285750" indent="-285750">
              <a:spcBef>
                <a:spcPts val="1200"/>
              </a:spcBef>
            </a:pPr>
            <a:r>
              <a:rPr lang="en" dirty="0"/>
              <a:t>have some discussions with your client/consumer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 smtClean="0"/>
              <a:t>Use the frameworks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 smtClean="0"/>
              <a:t>A</a:t>
            </a:r>
            <a:r>
              <a:rPr lang="en" dirty="0"/>
              <a:t>sk what worked or did not work in the past</a:t>
            </a:r>
          </a:p>
          <a:p>
            <a:pPr marL="285750" indent="-285750">
              <a:spcBef>
                <a:spcPts val="1200"/>
              </a:spcBef>
            </a:pPr>
            <a:r>
              <a:rPr lang="en" dirty="0"/>
              <a:t>Brainstorm together on what might be a good solution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T</a:t>
            </a:r>
            <a:r>
              <a:rPr lang="en" dirty="0"/>
              <a:t>hen reach out for more support!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or Comments?	</a:t>
            </a:r>
            <a:br>
              <a:rPr lang="en" dirty="0"/>
            </a:br>
            <a:endParaRPr dirty="0"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/>
              <a:t>How to contact us!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Scout Merry, MO AT  </a:t>
            </a:r>
            <a:r>
              <a:rPr lang="en-US" dirty="0">
                <a:hlinkClick r:id="rId3"/>
              </a:rPr>
              <a:t>smerry@mo-at.org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Mary Ross, MO VR    </a:t>
            </a:r>
            <a:r>
              <a:rPr lang="en-US" dirty="0">
                <a:hlinkClick r:id="rId4"/>
              </a:rPr>
              <a:t>mary.ross@vr.dese.mo.gov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2" name="Picture 1" descr="thank you image with hands holding the letters">
            <a:extLst>
              <a:ext uri="{FF2B5EF4-FFF2-40B4-BE49-F238E27FC236}">
                <a16:creationId xmlns:a16="http://schemas.microsoft.com/office/drawing/2014/main" id="{D36BF94F-ACBE-1534-2271-3C1E2DDC5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1408">
            <a:off x="4304716" y="1104418"/>
            <a:ext cx="4428495" cy="18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Continuum </a:t>
            </a:r>
            <a:endParaRPr/>
          </a:p>
        </p:txBody>
      </p:sp>
      <p:pic>
        <p:nvPicPr>
          <p:cNvPr id="76" name="Google Shape;76;p16" descr="image of 4 batteries with increasing char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7" cy="181316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311700" y="2983300"/>
            <a:ext cx="1996500" cy="1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CC0000"/>
                </a:solidFill>
              </a:rPr>
              <a:t>Accommodations:</a:t>
            </a:r>
            <a:endParaRPr sz="1600" b="1" dirty="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Simple modifications, 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ready to use affordable tools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2443175" y="2983300"/>
            <a:ext cx="1996500" cy="17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CC0000"/>
                </a:solidFill>
              </a:rPr>
              <a:t>Low or Light Tech:</a:t>
            </a:r>
            <a:endParaRPr sz="16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Less sophisticated, easy to learn, readily available, affordable tools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866025" y="2983300"/>
            <a:ext cx="1786800" cy="1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CC0000"/>
                </a:solidFill>
              </a:rPr>
              <a:t>Medium Tech:</a:t>
            </a:r>
            <a:endParaRPr sz="1800" b="1" dirty="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May cost more, requires some training, relatively complicated mechanical devices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7180600" y="2983294"/>
            <a:ext cx="1651500" cy="212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CC0000"/>
                </a:solidFill>
              </a:rPr>
              <a:t>High Tech:</a:t>
            </a:r>
            <a:endParaRPr sz="1800" b="1" dirty="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</a:rPr>
              <a:t>Advanced,often expensive electronic/digital devices that may require specific training and ongoing support</a:t>
            </a:r>
            <a:endParaRPr sz="13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15330" y="445025"/>
            <a:ext cx="88309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Three Step Process for Getting Started with AT-Consideration</a:t>
            </a:r>
            <a:endParaRPr sz="2400"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2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Consideration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Exploration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Implementation</a:t>
            </a:r>
            <a:endParaRPr dirty="0"/>
          </a:p>
        </p:txBody>
      </p:sp>
      <p:pic>
        <p:nvPicPr>
          <p:cNvPr id="88" name="Google Shape;88;p17" descr="cartoon person with question mark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887" y="927807"/>
            <a:ext cx="1082650" cy="2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 descr="cartoon person with gea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9450" y="1864718"/>
            <a:ext cx="1045625" cy="218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descr="cartoon person with exclamation poin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2475" y="2815950"/>
            <a:ext cx="1121433" cy="22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Assistive Technology for Everyone in Every Case?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often should we consider AT for employment or education?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Whose job is it to figure out when to consider AT?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Consideration</a:t>
            </a:r>
            <a:endParaRPr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11713" y="108818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there a barrier to your individual performing any of the tasks needed to be successful in their job or educational setting? 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dirty="0"/>
              <a:t>Getting ready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dirty="0"/>
              <a:t>Transportation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dirty="0"/>
              <a:t>Essential functions 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dirty="0"/>
              <a:t>Peripheral functions (staying on task, using the bathroom etc)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b="1" dirty="0"/>
              <a:t>Let’s consider AT!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Three Step Process for Getting Started with AT-Exploration</a:t>
            </a:r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2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Exploration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</a:t>
            </a:r>
            <a:endParaRPr/>
          </a:p>
        </p:txBody>
      </p:sp>
      <p:pic>
        <p:nvPicPr>
          <p:cNvPr id="110" name="Google Shape;110;p20" descr="cartoon person with question mark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299" y="961424"/>
            <a:ext cx="1082650" cy="23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 descr="cartoon person with gea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9450" y="1864718"/>
            <a:ext cx="1045625" cy="218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 descr="cartoon person with exclamation poin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2475" y="2815950"/>
            <a:ext cx="1121433" cy="22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Journey of Exploration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Exploration sounds like a long journey, how do we start?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are we supposed to know what is unfamiliar to us?</a:t>
            </a:r>
            <a:endParaRPr/>
          </a:p>
        </p:txBody>
      </p:sp>
      <p:pic>
        <p:nvPicPr>
          <p:cNvPr id="119" name="Google Shape;119;p21" descr="Person staring at an unfurling pat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213" y="3052013"/>
            <a:ext cx="288607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Custom 31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7296"/>
      </a:hlink>
      <a:folHlink>
        <a:srgbClr val="0072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1038</Words>
  <Application>Microsoft Office PowerPoint</Application>
  <PresentationFormat>On-screen Show (16:9)</PresentationFormat>
  <Paragraphs>228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Open Sans</vt:lpstr>
      <vt:lpstr>proxima-nova</vt:lpstr>
      <vt:lpstr>Simple Light</vt:lpstr>
      <vt:lpstr>Connecting the Dots:  AT and Employment</vt:lpstr>
      <vt:lpstr>Thanks for Joining Us!</vt:lpstr>
      <vt:lpstr>AT is…</vt:lpstr>
      <vt:lpstr>The Continuum </vt:lpstr>
      <vt:lpstr>Three Step Process for Getting Started with AT-Consideration</vt:lpstr>
      <vt:lpstr>Is Assistive Technology for Everyone in Every Case?</vt:lpstr>
      <vt:lpstr>Consideration</vt:lpstr>
      <vt:lpstr>Three Step Process for Getting Started with AT-Exploration</vt:lpstr>
      <vt:lpstr>The Journey of Exploration</vt:lpstr>
      <vt:lpstr>SETT Framework</vt:lpstr>
      <vt:lpstr>The Person</vt:lpstr>
      <vt:lpstr>The Environment</vt:lpstr>
      <vt:lpstr>The Tasks</vt:lpstr>
      <vt:lpstr>And finally, the Tools</vt:lpstr>
      <vt:lpstr>Three Step Process for Getting Started with AT-Implementation</vt:lpstr>
      <vt:lpstr>Implementation?!</vt:lpstr>
      <vt:lpstr>Implementation - Who is responsible for what?</vt:lpstr>
      <vt:lpstr>The (possible) pieces…are there others?</vt:lpstr>
      <vt:lpstr>Framework for Success</vt:lpstr>
      <vt:lpstr>Brain Injury/Executive Function</vt:lpstr>
      <vt:lpstr>Brain Injury/Executive Function Lists </vt:lpstr>
      <vt:lpstr>Hearing Loss</vt:lpstr>
      <vt:lpstr>What Dyslexia can look like</vt:lpstr>
      <vt:lpstr>Dyslexia</vt:lpstr>
      <vt:lpstr>Arthritis  Fine Motor  Grip Strength</vt:lpstr>
      <vt:lpstr>Learn options for enhancing personal and professional growth of AT knowledge</vt:lpstr>
      <vt:lpstr>Tools for Learning Differences, ADHD, and Executive Functioning Challenges</vt:lpstr>
      <vt:lpstr>Ask Jan - SOAR.. Searchable Online Accommodation Resource</vt:lpstr>
      <vt:lpstr>Vendor Resources</vt:lpstr>
      <vt:lpstr>Before Getting Help </vt:lpstr>
      <vt:lpstr>Questions or Comments?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the Dots:  AT and Employment</dc:title>
  <dc:creator>Scout Merry</dc:creator>
  <cp:lastModifiedBy>Eileen Belton</cp:lastModifiedBy>
  <cp:revision>91</cp:revision>
  <cp:lastPrinted>2024-03-27T15:40:27Z</cp:lastPrinted>
  <dcterms:modified xsi:type="dcterms:W3CDTF">2024-04-01T16:45:04Z</dcterms:modified>
</cp:coreProperties>
</file>