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70" r:id="rId4"/>
    <p:sldId id="261" r:id="rId5"/>
    <p:sldId id="262" r:id="rId6"/>
    <p:sldId id="263" r:id="rId7"/>
    <p:sldId id="264" r:id="rId8"/>
    <p:sldId id="268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5F355-9359-704D-9962-FAB954A98E3C}" v="13" dt="2024-02-29T20:03:38.976"/>
    <p1510:client id="{2F6BE56F-A5CB-449F-AF9A-4CAE341DA04A}" v="72" dt="2024-03-01T19:49:4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/>
    <p:restoredTop sz="94717"/>
  </p:normalViewPr>
  <p:slideViewPr>
    <p:cSldViewPr snapToGrid="0">
      <p:cViewPr varScale="1">
        <p:scale>
          <a:sx n="48" d="100"/>
          <a:sy n="48" d="100"/>
        </p:scale>
        <p:origin x="5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AE78-93AB-1B44-B319-B4668DC66F7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B5524-1B77-3544-99C9-51BE3362C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B5524-1B77-3544-99C9-51BE3362C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7867-B002-152A-2AD1-FED869FB3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8AC4F-88EC-A722-C4AF-BCB342F18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39C44-4CBE-8730-89EC-FAF8EBBE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3DF3-A014-B44B-BEB1-213D500F9349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4ECAF-D584-8FB5-B593-5D3115D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ED23-C549-6890-5410-1E35E5C3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C692-FC70-0D24-ED2A-5948597C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85492-D2A2-0375-4B5D-D40E09C9C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D6BE-CBC4-1579-03B1-01239334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E320-803E-0843-84E1-B9055F8B00CE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AAA8-118E-F4ED-B3F7-971A866A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4933-A4E8-4784-1C9E-CF74CF37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52768-4CC2-5D58-C3DE-DC91B09DF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78399-4BA4-31D9-C1C3-CF0BBDF93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D4FE-9377-33BE-F99E-8BF2B0D4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AF51-E88F-244D-9D9C-B4A7FD265E85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72006-78DA-C8F4-DAD0-202D16B5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2F6C0-2255-C2DC-E5B9-F3F11FD4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8093-2C87-A8B1-538C-9FDED72D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CE492-8261-6B87-CC38-048BAF428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9A1A2-3E10-4833-3ADC-951DE58D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D924-7BBC-994B-93D8-3984D36F72C8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B0D1-3028-E9BE-FB3D-4BBFDF78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82A38-8184-C9A5-CFFA-FBF7F021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6DEA-3955-26D4-ED59-AD81D16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0631D-1C73-2804-0BF0-FFA82F862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A8D89-AF5B-B61D-D3ED-D7995475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0184-317D-D847-B0AD-E1FAB9FB0F7C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9887-9C3A-7291-CDD3-25C5E5B0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9DF82-218C-DFB7-E902-A682A444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6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55CA-13AC-F8AB-6EA2-B7BF846E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6CB4-93F2-C5BB-6ADC-087824FB1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388CD-BD06-65FB-D617-6807D8A1E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E962A-FC26-789A-40D8-47CD60CD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DDD0-05E4-BD4F-8B71-370AD5B777F6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8BED2-EC4C-3056-795E-59A0FFB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A5429-E206-A1E3-B899-8FB73497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5512-7CA2-3D3F-D7FA-D37CECF3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6DCBE-21FC-85E6-54E3-80276AD21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8FD7-0110-54C8-CE86-F4837E44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144D3-CEA2-1B10-1BFC-FC2F46D14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6309B-0DBC-B919-5FAC-7BE542CEC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7AB49-B268-785D-CEBC-8C9278CE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BEE-38F9-4E4A-8417-F193C6E38219}" type="datetime1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137F6-58AD-6833-0544-7C72529A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BAAEE-B403-2C14-2B9A-0B360A33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4E60-C531-D5B2-78A2-877C8E58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0FC19-7F25-BBC5-BD76-7DDAE258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30BD-18FB-1545-A387-B0248E22456E}" type="datetime1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EE02-02F3-AD89-5337-380DC876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B3410-0205-F8FD-3A51-FE4A3B83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BFBAB-9B5C-D641-491A-B7D25513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9AC1-25FA-0643-895B-A17393A4426E}" type="datetime1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A3BCE-6ABF-D0B6-35B3-5DE7D455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C8881-58D9-4B88-64BD-3792BB7D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8E2D-EE5C-6676-5D08-D80C770C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A362-83B7-4D09-54E3-4B475CE13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75E86-FB6E-6F0B-5A48-1CCE677E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0BBD3-2747-AE60-AF99-B9513156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C2F3-B3CB-DE4C-9E73-9CEF64823480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08309-1450-7AD0-0A01-8E8EEFD3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2F2B-9FF0-47D9-2875-A791918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4629-58D5-9B2C-4297-5368F440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97584-2B6E-4683-3957-515C82DD5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11104-1D6A-104D-1B68-ABD13C55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DE28-70B4-14DD-B2F5-53B79A85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609-2887-AD46-BF44-CC110F3B88FA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7C50F-BFE0-5CFF-5272-35837C8B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2AC63-F986-AD51-093F-A6734B2A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595FD-3F2B-F2A9-1373-9814D248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61FD-05F5-200A-6D19-EEA7E0D4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C1F6-3C12-ECAE-C8C7-FDE05D44D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6F3DE-DACD-8A44-B191-C1354173B39A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4DB22-252C-7482-AF0D-DBA8BBA6A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A121-B930-29C9-71D5-B3AD898D4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5CB3FF-E46A-1143-AC50-E05F257DD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.org/impact/universal-design-for-learning-udl" TargetMode="External"/><Relationship Id="rId2" Type="http://schemas.openxmlformats.org/officeDocument/2006/relationships/hyperlink" Target="https://www.apple.com/accessibil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nNlyhnWWg78ivm-PCJeEnjIUiJVOEtj_" TargetMode="External"/><Relationship Id="rId5" Type="http://schemas.openxmlformats.org/officeDocument/2006/relationships/hyperlink" Target="https://www.youtube.com/playlist?list=PLnNlyhnWWg7_Rm1zRao4wsCqrSuQKwMrA" TargetMode="External"/><Relationship Id="rId4" Type="http://schemas.openxmlformats.org/officeDocument/2006/relationships/hyperlink" Target="https://www.youtube.com/playlist?list=PLIl2EzNYri0cLtSlZowttih25VnSvWIT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mailto:llisa.meyer@nkcschool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8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st.org/impact/universal-design-for-learning-ud" TargetMode="External"/><Relationship Id="rId3" Type="http://schemas.openxmlformats.org/officeDocument/2006/relationships/image" Target="https://www.cast.org/binaries/content/gallery/castm/our-work/brain-affective-networks.png/brain-affective-networks.png/aem%3Amedium" TargetMode="External"/><Relationship Id="rId7" Type="http://schemas.openxmlformats.org/officeDocument/2006/relationships/image" Target="https://www.cast.org/binaries/content/gallery/castm/our-work/brain-strategic-networks.png/brain-strategic-networks.png/aem%3Amediu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https://www.cast.org/binaries/content/gallery/castm/our-work/brain-recognition-networks.png/brain-recognition-networks.png/aem%3Amedium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apple.com/guide/mac-help/get-started-with-accessibility-features-mh35884/ma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apple.com/guide/ipad/get-started-with-accessibility-features-ipad9a2465f9/17.0/ipados/17.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C0E5-91E7-A4C0-3934-4D08EDB0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947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Exploring Apple Built-In Accessibility Features</a:t>
            </a:r>
          </a:p>
        </p:txBody>
      </p:sp>
      <p:pic>
        <p:nvPicPr>
          <p:cNvPr id="6" name="Picture 5" descr="Apple accessibility icon&#10;&#10;">
            <a:extLst>
              <a:ext uri="{FF2B5EF4-FFF2-40B4-BE49-F238E27FC236}">
                <a16:creationId xmlns:a16="http://schemas.microsoft.com/office/drawing/2014/main" id="{10F3D612-A5C5-E415-7BD3-A50079426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57" b="95652" l="5023" r="96804">
                        <a14:foregroundMark x1="48402" y1="28696" x2="49315" y2="26087"/>
                        <a14:foregroundMark x1="24658" y1="35652" x2="33790" y2="36087"/>
                        <a14:foregroundMark x1="33790" y1="36087" x2="42466" y2="35652"/>
                        <a14:foregroundMark x1="42466" y1="35652" x2="60731" y2="36087"/>
                        <a14:foregroundMark x1="60731" y1="36087" x2="69406" y2="35652"/>
                        <a14:foregroundMark x1="69406" y1="35652" x2="73059" y2="34783"/>
                        <a14:foregroundMark x1="9132" y1="33478" x2="9132" y2="42609"/>
                        <a14:foregroundMark x1="9132" y1="42609" x2="25114" y2="83913"/>
                        <a14:foregroundMark x1="25114" y1="83913" x2="31050" y2="86957"/>
                        <a14:foregroundMark x1="5936" y1="66522" x2="5023" y2="49565"/>
                        <a14:foregroundMark x1="5023" y1="49565" x2="9589" y2="32174"/>
                        <a14:foregroundMark x1="9589" y1="32174" x2="24658" y2="20000"/>
                        <a14:foregroundMark x1="24658" y1="20000" x2="27397" y2="18696"/>
                        <a14:foregroundMark x1="33790" y1="9565" x2="52968" y2="10000"/>
                        <a14:foregroundMark x1="52968" y1="10000" x2="49772" y2="7391"/>
                        <a14:foregroundMark x1="87215" y1="34783" x2="87671" y2="70435"/>
                        <a14:foregroundMark x1="87671" y1="70435" x2="91324" y2="63043"/>
                        <a14:foregroundMark x1="91324" y1="63043" x2="90411" y2="39130"/>
                        <a14:foregroundMark x1="92237" y1="38696" x2="93607" y2="57391"/>
                        <a14:foregroundMark x1="93607" y1="57391" x2="94977" y2="49130"/>
                        <a14:foregroundMark x1="94977" y1="49130" x2="93151" y2="40435"/>
                        <a14:foregroundMark x1="95434" y1="46087" x2="96347" y2="53913"/>
                        <a14:foregroundMark x1="96347" y1="53913" x2="96347" y2="45652"/>
                        <a14:foregroundMark x1="96347" y1="45652" x2="96804" y2="44783"/>
                        <a14:foregroundMark x1="25571" y1="91304" x2="42922" y2="92174"/>
                        <a14:foregroundMark x1="42922" y1="92174" x2="60274" y2="90870"/>
                        <a14:foregroundMark x1="60274" y1="90870" x2="67123" y2="91739"/>
                        <a14:foregroundMark x1="43379" y1="96087" x2="51598" y2="95652"/>
                        <a14:foregroundMark x1="51598" y1="95652" x2="52055" y2="95652"/>
                        <a14:foregroundMark x1="46119" y1="29130" x2="47489" y2="26522"/>
                        <a14:foregroundMark x1="48402" y1="25217" x2="49315" y2="26957"/>
                        <a14:foregroundMark x1="45205" y1="42609" x2="58447" y2="67826"/>
                        <a14:foregroundMark x1="43836" y1="53478" x2="42922" y2="70000"/>
                        <a14:foregroundMark x1="42922" y1="70000" x2="40639" y2="76522"/>
                        <a14:foregroundMark x1="54338" y1="67826" x2="58447" y2="76957"/>
                        <a14:foregroundMark x1="46575" y1="36087" x2="65297" y2="34348"/>
                        <a14:foregroundMark x1="57078" y1="35217" x2="47032" y2="34783"/>
                        <a14:foregroundMark x1="43836" y1="34348" x2="34247" y2="34783"/>
                        <a14:foregroundMark x1="32877" y1="34783" x2="26484" y2="34348"/>
                        <a14:foregroundMark x1="68950" y1="34783" x2="60731" y2="34783"/>
                        <a14:foregroundMark x1="37443" y1="35652" x2="37443" y2="33913"/>
                        <a14:foregroundMark x1="36986" y1="34783" x2="45205" y2="34348"/>
                        <a14:foregroundMark x1="39269" y1="34348" x2="43836" y2="34783"/>
                        <a14:foregroundMark x1="36530" y1="34348" x2="45205" y2="33913"/>
                        <a14:foregroundMark x1="45205" y1="33913" x2="45205" y2="33913"/>
                        <a14:foregroundMark x1="43836" y1="34783" x2="52511" y2="33913"/>
                        <a14:foregroundMark x1="52511" y1="33913" x2="54338" y2="3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972" y="2881079"/>
            <a:ext cx="3074055" cy="32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01ED4-233D-AB39-6988-FE96593BC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15B1-08E2-E38A-D8A8-815A8A0B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232352"/>
            <a:ext cx="10515600" cy="11639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C4126-0E1A-7B23-E8A5-87FA499E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28" y="1560080"/>
            <a:ext cx="11283042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  <a:hlinkClick r:id="rId2"/>
              </a:rPr>
              <a:t>Apple 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  <a:hlinkClick r:id="rId2"/>
              </a:rPr>
              <a:t>Accessibility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  <a:hlinkClick r:id="rId3"/>
              </a:rPr>
              <a:t>CAST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  <a:hlinkClick r:id="rId4"/>
              </a:rPr>
              <a:t>Apple Support YouTube Accessibility </a:t>
            </a:r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  <a:hlinkClick r:id="rId4"/>
              </a:rPr>
              <a:t>Videos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NKC Instructional Technology YouTube Channel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Helvetica"/>
                <a:cs typeface="Helvetica"/>
                <a:hlinkClick r:id="rId5"/>
              </a:rPr>
              <a:t>Accessibility Features for the iPad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  <a:hlinkClick r:id="rId6"/>
              </a:rPr>
              <a:t>Accessibility </a:t>
            </a:r>
            <a:r>
              <a:rPr lang="en-US" dirty="0">
                <a:solidFill>
                  <a:schemeClr val="bg1"/>
                </a:solidFill>
                <a:latin typeface="Helvetica"/>
                <a:cs typeface="Helvetica"/>
                <a:hlinkClick r:id="rId6"/>
              </a:rPr>
              <a:t>Features for the Mac</a:t>
            </a:r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34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0B45-C354-A2F2-4553-107115C9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02F3-82B0-638A-D7C2-BF98043A9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Lisa Meyer-Instructional Coordinator for Technology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 North Kansas City Schools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Email Contact Information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lisa.meyer@nkcschools.org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Phone Contact Information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(816) 321-5731</a:t>
            </a:r>
          </a:p>
          <a:p>
            <a:pPr lvl="1"/>
            <a:endParaRPr lang="en-US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pple Memoji of presenter, Lisa Meyer&#10;&#10;">
            <a:extLst>
              <a:ext uri="{FF2B5EF4-FFF2-40B4-BE49-F238E27FC236}">
                <a16:creationId xmlns:a16="http://schemas.microsoft.com/office/drawing/2014/main" id="{D99907B2-B59E-069E-5FA0-D3CAB166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868" y="1650603"/>
            <a:ext cx="3161832" cy="47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blue question marks&#10;&#10;">
            <a:extLst>
              <a:ext uri="{FF2B5EF4-FFF2-40B4-BE49-F238E27FC236}">
                <a16:creationId xmlns:a16="http://schemas.microsoft.com/office/drawing/2014/main" id="{B09CBCC2-FDEB-790C-51FE-7C394A086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8035"/>
          <a:stretch/>
        </p:blipFill>
        <p:spPr>
          <a:xfrm>
            <a:off x="21" y="278743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F195-0108-A4EC-465B-E758FC1C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8" y="5457290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Getting to Know Each Other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FEA35-FC32-EBA5-CB29-3751CE915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0" y="6219445"/>
            <a:ext cx="7315199" cy="58437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Who’s in the room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9B0DF-279F-4DFA-3682-CA12DDBD9DB2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pngimg.com/download/3818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C92A-3775-B459-8588-A22EFDCB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6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Benefits of Apple Accessibility </a:t>
            </a:r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0A45-9C4A-03F2-C2DA-0FBEA221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8365"/>
            <a:ext cx="10515600" cy="48449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Built into Apple devices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Minimizes need for additional software or equipment.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Exceptions…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Works with many Assistive Technology apps and equipment.</a:t>
            </a:r>
          </a:p>
          <a:p>
            <a:pPr lvl="1"/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Promotes (UDL) Universal Design for Learning approach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Accommodates needs and abilities for all students.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Breaks down barriers in learning  process.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Provides flexibility and student voice and choice in learning process.</a:t>
            </a:r>
          </a:p>
          <a:p>
            <a:pPr lvl="1"/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Enhances teaching and learning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Allows for differentiation (content, process, product and environment).</a:t>
            </a:r>
          </a:p>
        </p:txBody>
      </p:sp>
    </p:spTree>
    <p:extLst>
      <p:ext uri="{BB962C8B-B14F-4D97-AF65-F5344CB8AC3E}">
        <p14:creationId xmlns:p14="http://schemas.microsoft.com/office/powerpoint/2010/main" val="4015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BC45-7D82-6379-3EAF-9F69A8F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42248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Universal Design for Learning</a:t>
            </a:r>
          </a:p>
        </p:txBody>
      </p:sp>
      <p:pic>
        <p:nvPicPr>
          <p:cNvPr id="1025" name="Picture 3" descr="Illustration of the brain with the affective networks (the WHY of learning) at the center of the brain highlighted in green">
            <a:extLst>
              <a:ext uri="{FF2B5EF4-FFF2-40B4-BE49-F238E27FC236}">
                <a16:creationId xmlns:a16="http://schemas.microsoft.com/office/drawing/2014/main" id="{16B9C2D5-7FA9-2D25-1ED8-F98AA1F3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1" y="2653600"/>
            <a:ext cx="3881554" cy="21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Illustration of the brain with the recognition networks (the WHAT of learning) at the back of the brain highlighted in purple">
            <a:extLst>
              <a:ext uri="{FF2B5EF4-FFF2-40B4-BE49-F238E27FC236}">
                <a16:creationId xmlns:a16="http://schemas.microsoft.com/office/drawing/2014/main" id="{C48B1C8F-A243-2EB4-6411-DEC55028A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66" y="2653599"/>
            <a:ext cx="3822910" cy="21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" descr="Illustration of the brain with the strategic networks (the HOW of learning) at the front of the brain highlighted in blue">
            <a:extLst>
              <a:ext uri="{FF2B5EF4-FFF2-40B4-BE49-F238E27FC236}">
                <a16:creationId xmlns:a16="http://schemas.microsoft.com/office/drawing/2014/main" id="{CC3004B1-2C8F-E0A4-7405-E848AF53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67" y="2653598"/>
            <a:ext cx="3822912" cy="21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88" y="5422232"/>
            <a:ext cx="1037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  <a:hlinkClick r:id="rId8"/>
              </a:rPr>
              <a:t>Source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: Cast /About Universal Design for </a:t>
            </a:r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Learning,</a:t>
            </a:r>
            <a:r>
              <a:rPr lang="en-US" dirty="0" smtClean="0">
                <a:solidFill>
                  <a:srgbClr val="467886"/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2/27/2024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CF9B-C086-EF30-6490-C49EF57E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348796"/>
            <a:ext cx="1158784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Getting Started with Accessibility Features on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4471-A34B-ABF2-2FBA-B5773BDB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1841954"/>
            <a:ext cx="10515600" cy="35954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Vision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Hearing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Motor 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Speech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General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313" y="5171768"/>
            <a:ext cx="1067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  <a:hlinkClick r:id="rId2"/>
              </a:rPr>
              <a:t>Source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: Apple Support</a:t>
            </a:r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2/27/2024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62C8C-90BA-8580-4A2A-28587820C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0F73-B5E1-42E4-4902-F39ADC8C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226"/>
            <a:ext cx="117348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Getting Started with Accessibility Features on iPad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51E8-061B-01B6-F698-5BE93DAD8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447"/>
            <a:ext cx="10515600" cy="3513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Vision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Mobility 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Hearing 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Speech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Cognitive</a:t>
            </a: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794" y="5380265"/>
            <a:ext cx="1125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  <a:hlinkClick r:id="rId2"/>
              </a:rPr>
              <a:t>Source: </a:t>
            </a:r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 Apple Support, 2/27/2024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58F37-F4F4-2CBA-418A-8430341A8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C68B-42F8-3796-8B4A-1919EC46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Apple Native Apps that Support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F12F-538B-D12A-1B32-5B171D0E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92"/>
            <a:ext cx="10515600" cy="52251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Safari on all Apple devices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Reader View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Removes distractions and assists with focus.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Customizes background and font.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Shortcuts on all Apple devices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Accessibility Assistant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 Creates a summary of accessibility features and resources based on needs.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Files on iPad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Autofill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Fill out and add signatures to documents.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Magnifier on iPad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Zoom in on objects near you.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Detection Mode and customization.</a:t>
            </a:r>
          </a:p>
        </p:txBody>
      </p:sp>
    </p:spTree>
    <p:extLst>
      <p:ext uri="{BB962C8B-B14F-4D97-AF65-F5344CB8AC3E}">
        <p14:creationId xmlns:p14="http://schemas.microsoft.com/office/powerpoint/2010/main" val="36955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538-6155-C666-B97B-F2278D4E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Let’s Explore and Share…</a:t>
            </a:r>
          </a:p>
        </p:txBody>
      </p:sp>
    </p:spTree>
    <p:extLst>
      <p:ext uri="{BB962C8B-B14F-4D97-AF65-F5344CB8AC3E}">
        <p14:creationId xmlns:p14="http://schemas.microsoft.com/office/powerpoint/2010/main" val="21412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28DF6"/>
      </a:hlink>
      <a:folHlink>
        <a:srgbClr val="528DF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281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Avenir Book</vt:lpstr>
      <vt:lpstr>Helvetica</vt:lpstr>
      <vt:lpstr>Wingdings</vt:lpstr>
      <vt:lpstr>Office Theme</vt:lpstr>
      <vt:lpstr>Exploring Apple Built-In Accessibility Features</vt:lpstr>
      <vt:lpstr>Welcome!</vt:lpstr>
      <vt:lpstr>Getting to Know Each Other </vt:lpstr>
      <vt:lpstr>Benefits of Apple Accessibility Features</vt:lpstr>
      <vt:lpstr>Universal Design for Learning</vt:lpstr>
      <vt:lpstr>Getting Started with Accessibility Features on Mac</vt:lpstr>
      <vt:lpstr>Getting Started with Accessibility Features on iPad</vt:lpstr>
      <vt:lpstr>Apple Native Apps that Support Accessibility</vt:lpstr>
      <vt:lpstr>Let’s Explore and Share…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Apple Built-In Accessibility Features</dc:title>
  <dc:creator>Lisa Meyer</dc:creator>
  <cp:lastModifiedBy>Eileen Belton</cp:lastModifiedBy>
  <cp:revision>33</cp:revision>
  <cp:lastPrinted>2024-02-29T19:10:11Z</cp:lastPrinted>
  <dcterms:created xsi:type="dcterms:W3CDTF">2024-02-26T17:04:14Z</dcterms:created>
  <dcterms:modified xsi:type="dcterms:W3CDTF">2024-03-15T18:39:25Z</dcterms:modified>
</cp:coreProperties>
</file>