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45" r:id="rId1"/>
  </p:sldMasterIdLst>
  <p:notesMasterIdLst>
    <p:notesMasterId r:id="rId11"/>
  </p:notesMasterIdLst>
  <p:sldIdLst>
    <p:sldId id="300" r:id="rId2"/>
    <p:sldId id="303" r:id="rId3"/>
    <p:sldId id="296" r:id="rId4"/>
    <p:sldId id="302" r:id="rId5"/>
    <p:sldId id="299" r:id="rId6"/>
    <p:sldId id="304" r:id="rId7"/>
    <p:sldId id="305" r:id="rId8"/>
    <p:sldId id="298" r:id="rId9"/>
    <p:sldId id="30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Wingdings 2" panose="05020102010507070707" pitchFamily="18" charset="2"/>
      <p:regular r:id="rId20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65"/>
    <a:srgbClr val="EAB28C"/>
    <a:srgbClr val="D5C5A7"/>
    <a:srgbClr val="F5EDDD"/>
    <a:srgbClr val="D2B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879" autoAdjust="0"/>
  </p:normalViewPr>
  <p:slideViewPr>
    <p:cSldViewPr snapToGrid="0">
      <p:cViewPr varScale="1">
        <p:scale>
          <a:sx n="65" d="100"/>
          <a:sy n="65" d="100"/>
        </p:scale>
        <p:origin x="1315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FD826B-53A4-448B-8F1D-0DAA5541618B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A6B670-8850-4E8C-85C2-2FED55F5D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6B37AD-0CC1-4D37-9AC0-04D5F286173C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2F19B-F1B6-4AEB-9A31-985BA0B74D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0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 &gt; Options &gt; Accessibility, 1. Make sure “Keep accessibility checker running while I work” is checked.  Auto-generate alt text is unchecked.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6B670-8850-4E8C-85C2-2FED55F5DC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17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412AD-868B-4B5F-B934-5AA0B0E985B0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 userDrawn="1"/>
        </p:nvGraphicFramePr>
        <p:xfrm>
          <a:off x="10075863" y="2311400"/>
          <a:ext cx="2116137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917460" imgH="4495238" progId="">
                  <p:embed/>
                </p:oleObj>
              </mc:Choice>
              <mc:Fallback>
                <p:oleObj r:id="rId2" imgW="5917460" imgH="4495238" progId="">
                  <p:embed/>
                  <p:pic>
                    <p:nvPicPr>
                      <p:cNvPr id="20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5863" y="2311400"/>
                        <a:ext cx="2116137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52"/>
          <a:stretch>
            <a:fillRect/>
          </a:stretch>
        </p:blipFill>
        <p:spPr bwMode="auto">
          <a:xfrm>
            <a:off x="0" y="2311400"/>
            <a:ext cx="20018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5DDB-87C4-475D-BB35-919588BA9367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BD5BA-01AE-419F-9A94-02FEFD663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0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47688"/>
            <a:ext cx="101409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33F1F-78D0-4152-BACD-5BA9F1FBBCCD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C7B9-D398-4F12-99AF-68E7B3A1C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57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619A9-D33E-43B3-878E-AEAC318F540D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DDFD-4F46-471E-B829-E77BA6724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920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8842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04488" y="2928938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FE13C-0BA8-43A4-A6CE-E172EDE6BDA9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51FB-E2B7-4B5B-9552-DD90C864F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7908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073E-7D08-424A-AF6C-7CC45EECA7B6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0288-3A44-47B8-B7A9-013FC8A6B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460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39DA-31E9-4F16-A1E8-108B6464AC66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F287-D362-4E84-9056-178A14288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824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079B-B65A-4A29-857C-F40C3BEE8CCB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AD8-68F9-4CF9-953B-567927C9E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017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1F82-2818-42DA-B836-28467F3D2FC5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2B16-26A9-4E08-BF20-CAA4F9539E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5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04E1-C1C2-4288-ABEC-966B1AAB49EA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AF567-7D6C-4665-9C0D-6F01C2580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6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052"/>
          <a:stretch>
            <a:fillRect/>
          </a:stretch>
        </p:blipFill>
        <p:spPr bwMode="auto">
          <a:xfrm>
            <a:off x="0" y="0"/>
            <a:ext cx="200183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7"/>
          <p:cNvGraphicFramePr>
            <a:graphicFrameLocks noChangeAspect="1"/>
          </p:cNvGraphicFramePr>
          <p:nvPr userDrawn="1"/>
        </p:nvGraphicFramePr>
        <p:xfrm>
          <a:off x="10075863" y="0"/>
          <a:ext cx="2116137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917460" imgH="4495238" progId="">
                  <p:embed/>
                </p:oleObj>
              </mc:Choice>
              <mc:Fallback>
                <p:oleObj r:id="rId3" imgW="5917460" imgH="4495238" progId="">
                  <p:embed/>
                  <p:pic>
                    <p:nvPicPr>
                      <p:cNvPr id="30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5863" y="0"/>
                        <a:ext cx="2116137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2409-79B6-46EF-9E33-9657357506A2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Accessibility 101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D405-852D-47AB-BC4B-869AE35A2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9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 userDrawn="1"/>
        </p:nvGraphicFramePr>
        <p:xfrm>
          <a:off x="10075863" y="2311400"/>
          <a:ext cx="2116137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917460" imgH="4495238" progId="">
                  <p:embed/>
                </p:oleObj>
              </mc:Choice>
              <mc:Fallback>
                <p:oleObj r:id="rId2" imgW="5917460" imgH="4495238" progId="">
                  <p:embed/>
                  <p:pic>
                    <p:nvPicPr>
                      <p:cNvPr id="40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5863" y="2311400"/>
                        <a:ext cx="2116137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52"/>
          <a:stretch>
            <a:fillRect/>
          </a:stretch>
        </p:blipFill>
        <p:spPr bwMode="auto">
          <a:xfrm>
            <a:off x="0" y="2311400"/>
            <a:ext cx="20018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09F9-6491-48E7-AA65-F9BFEACC3322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8547-4CB9-4172-81F2-0B3E6C570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5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52"/>
          <a:stretch>
            <a:fillRect/>
          </a:stretch>
        </p:blipFill>
        <p:spPr bwMode="auto">
          <a:xfrm>
            <a:off x="0" y="0"/>
            <a:ext cx="200183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7"/>
          <p:cNvGraphicFramePr>
            <a:graphicFrameLocks noChangeAspect="1"/>
          </p:cNvGraphicFramePr>
          <p:nvPr userDrawn="1"/>
        </p:nvGraphicFramePr>
        <p:xfrm>
          <a:off x="10075863" y="0"/>
          <a:ext cx="2116137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917460" imgH="4495238" progId="">
                  <p:embed/>
                </p:oleObj>
              </mc:Choice>
              <mc:Fallback>
                <p:oleObj r:id="rId3" imgW="5917460" imgH="4495238" progId="">
                  <p:embed/>
                  <p:pic>
                    <p:nvPicPr>
                      <p:cNvPr id="51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5863" y="0"/>
                        <a:ext cx="2116137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1B60-7A34-40D9-899F-34AECE854044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9F578-FD9C-4E19-87DA-2EF3C91A2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6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5138"/>
            <a:ext cx="5087938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735138"/>
            <a:ext cx="508952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52"/>
          <a:stretch>
            <a:fillRect/>
          </a:stretch>
        </p:blipFill>
        <p:spPr bwMode="auto">
          <a:xfrm>
            <a:off x="0" y="0"/>
            <a:ext cx="200183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 userDrawn="1"/>
        </p:nvGraphicFramePr>
        <p:xfrm>
          <a:off x="10075863" y="0"/>
          <a:ext cx="2116137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917460" imgH="4495238" progId="">
                  <p:embed/>
                </p:oleObj>
              </mc:Choice>
              <mc:Fallback>
                <p:oleObj r:id="rId4" imgW="5917460" imgH="4495238" progId="">
                  <p:embed/>
                  <p:pic>
                    <p:nvPicPr>
                      <p:cNvPr id="61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5863" y="0"/>
                        <a:ext cx="2116137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98743-18A3-412F-87A2-5220C7ABA758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7AFF-1C37-4F99-8AEB-BF874D736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5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52"/>
          <a:stretch>
            <a:fillRect/>
          </a:stretch>
        </p:blipFill>
        <p:spPr bwMode="auto">
          <a:xfrm>
            <a:off x="0" y="0"/>
            <a:ext cx="200183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7"/>
          <p:cNvGraphicFramePr>
            <a:graphicFrameLocks noChangeAspect="1"/>
          </p:cNvGraphicFramePr>
          <p:nvPr userDrawn="1"/>
        </p:nvGraphicFramePr>
        <p:xfrm>
          <a:off x="10075863" y="0"/>
          <a:ext cx="2116137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917460" imgH="4495238" progId="">
                  <p:embed/>
                </p:oleObj>
              </mc:Choice>
              <mc:Fallback>
                <p:oleObj r:id="rId3" imgW="5917460" imgH="4495238" progId="">
                  <p:embed/>
                  <p:pic>
                    <p:nvPicPr>
                      <p:cNvPr id="71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5863" y="0"/>
                        <a:ext cx="2116137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914400" y="2062163"/>
            <a:ext cx="10431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Insert title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3795" y="2668555"/>
            <a:ext cx="10353762" cy="312264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levelc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5C83-B2E3-4330-A8F8-1DB9B23729FB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17D4-6DC5-4AB3-ABEC-DDB60BF6F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5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B6AB-E8B7-46A5-9EB3-CBA51F9AB6A7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DDC72-4346-4A17-9487-29FC096FF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9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6FD4B-D0CC-4FB7-8389-59E21714835F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0FDDC-39A8-4DC8-B9A8-621E29910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3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09600"/>
            <a:ext cx="3584575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A718-246D-4CEA-A36C-FC919BC16687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B1EC-B8D3-4FB8-8A90-9370E08DF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223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DFC896E-7918-4029-A126-92CE80802E5F}" type="datetimeFigureOut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Accessibility 101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3D0F5C0-FDB1-43ED-92E0-E4ED47465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1963"/>
            <a:ext cx="10353675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anose="020B0603020202020204" pitchFamily="34" charset="0"/>
          <a:cs typeface="Trebuchet M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t.mo.gov/wp-content/uploads/word-365-accessibility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t.mo.gov/it-access/" TargetMode="External"/><Relationship Id="rId4" Type="http://schemas.openxmlformats.org/officeDocument/2006/relationships/hyperlink" Target="https://learn.microsoft.com/en-us/training/modules/accessible-content-m365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ainie.strange@oa.mo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Microsoft Word 365 Accessibility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Word 365 Accessibility</a:t>
            </a:r>
          </a:p>
        </p:txBody>
      </p:sp>
      <p:sp>
        <p:nvSpPr>
          <p:cNvPr id="5" name="Subtitle 4" descr="Lainie Strange&#10;Web Accessibility Specialist, OA-ITSD&#10;"/>
          <p:cNvSpPr>
            <a:spLocks noGrp="1"/>
          </p:cNvSpPr>
          <p:nvPr>
            <p:ph type="subTitle" idx="1"/>
          </p:nvPr>
        </p:nvSpPr>
        <p:spPr>
          <a:xfrm>
            <a:off x="1370693" y="4161757"/>
            <a:ext cx="9440034" cy="1049867"/>
          </a:xfrm>
        </p:spPr>
        <p:txBody>
          <a:bodyPr/>
          <a:lstStyle/>
          <a:p>
            <a:r>
              <a:rPr lang="en-US" sz="2800" dirty="0">
                <a:solidFill>
                  <a:srgbClr val="FFDA65"/>
                </a:solidFill>
              </a:rPr>
              <a:t>Lainie Strange</a:t>
            </a:r>
          </a:p>
          <a:p>
            <a:r>
              <a:rPr lang="en-US" i="1" dirty="0"/>
              <a:t>Web Accessibility Specialist, OA-ITSD</a:t>
            </a:r>
          </a:p>
        </p:txBody>
      </p:sp>
    </p:spTree>
    <p:extLst>
      <p:ext uri="{BB962C8B-B14F-4D97-AF65-F5344CB8AC3E}">
        <p14:creationId xmlns:p14="http://schemas.microsoft.com/office/powerpoint/2010/main" val="350812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The Key to an Accessible PDF?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 to an Accessible PDF?</a:t>
            </a:r>
          </a:p>
        </p:txBody>
      </p:sp>
      <p:sp>
        <p:nvSpPr>
          <p:cNvPr id="2" name="Content Placeholder 1" descr="An accessible source document! &#10;"/>
          <p:cNvSpPr>
            <a:spLocks noGrp="1"/>
          </p:cNvSpPr>
          <p:nvPr>
            <p:ph idx="1"/>
          </p:nvPr>
        </p:nvSpPr>
        <p:spPr>
          <a:xfrm>
            <a:off x="914400" y="2050474"/>
            <a:ext cx="10353675" cy="1330036"/>
          </a:xfrm>
        </p:spPr>
        <p:txBody>
          <a:bodyPr/>
          <a:lstStyle/>
          <a:p>
            <a:pPr marL="38100" indent="0" algn="ctr">
              <a:buNone/>
            </a:pPr>
            <a:r>
              <a:rPr lang="en-US" sz="2800" b="1" dirty="0">
                <a:solidFill>
                  <a:srgbClr val="FFC000"/>
                </a:solidFill>
              </a:rPr>
              <a:t>An accessible source document!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2738BE-B823-EC66-AACA-1A76ABBE0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028" y="3851421"/>
            <a:ext cx="1830012" cy="14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Word Accessibility Checklist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Word Accessibility Checklist</a:t>
            </a:r>
          </a:p>
        </p:txBody>
      </p:sp>
      <p:sp>
        <p:nvSpPr>
          <p:cNvPr id="2" name="Content Placeholder 1" descr="Heading Styles&#10;Set Document Properties&#10;Make Link Text Meaningful&#10;Lists&#10;Label Images Correctly&#10;Color Contrast&#10;Add Table Headers to Data Tables&#10;"/>
          <p:cNvSpPr>
            <a:spLocks noGrp="1"/>
          </p:cNvSpPr>
          <p:nvPr>
            <p:ph idx="1"/>
          </p:nvPr>
        </p:nvSpPr>
        <p:spPr>
          <a:xfrm>
            <a:off x="913795" y="1893455"/>
            <a:ext cx="10353762" cy="4590472"/>
          </a:xfrm>
        </p:spPr>
        <p:txBody>
          <a:bodyPr>
            <a:normAutofit fontScale="92500"/>
          </a:bodyPr>
          <a:lstStyle/>
          <a:p>
            <a:pPr indent="-306000" fontAlgn="auto">
              <a:buFont typeface="Wingdings 2" charset="2"/>
              <a:buChar char=""/>
              <a:defRPr/>
            </a:pPr>
            <a:r>
              <a:rPr lang="en-US" b="1" dirty="0">
                <a:effectLst/>
              </a:rPr>
              <a:t>Heading Styles</a:t>
            </a:r>
          </a:p>
          <a:p>
            <a:pPr indent="-306000" fontAlgn="auto">
              <a:buFont typeface="Wingdings 2" charset="2"/>
              <a:buChar char=""/>
              <a:defRPr/>
            </a:pPr>
            <a:r>
              <a:rPr lang="en-US" b="1" dirty="0">
                <a:effectLst/>
              </a:rPr>
              <a:t>Set Document Properties</a:t>
            </a:r>
          </a:p>
          <a:p>
            <a:pPr indent="-306000" fontAlgn="auto">
              <a:buFont typeface="Wingdings 2" charset="2"/>
              <a:buChar char=""/>
              <a:defRPr/>
            </a:pPr>
            <a:r>
              <a:rPr lang="en-US" b="1" dirty="0">
                <a:effectLst/>
              </a:rPr>
              <a:t>Make Link Text Meaningful</a:t>
            </a:r>
          </a:p>
          <a:p>
            <a:pPr indent="-306000" fontAlgn="auto">
              <a:buFont typeface="Wingdings 2" charset="2"/>
              <a:buChar char=""/>
              <a:defRPr/>
            </a:pPr>
            <a:r>
              <a:rPr lang="en-US" b="1" dirty="0">
                <a:effectLst/>
              </a:rPr>
              <a:t>Lists</a:t>
            </a:r>
          </a:p>
          <a:p>
            <a:pPr indent="-306000" fontAlgn="auto">
              <a:buFont typeface="Wingdings 2" charset="2"/>
              <a:buChar char=""/>
              <a:defRPr/>
            </a:pPr>
            <a:r>
              <a:rPr lang="en-US" b="1" dirty="0">
                <a:effectLst/>
              </a:rPr>
              <a:t>Label Images Correctly</a:t>
            </a:r>
          </a:p>
          <a:p>
            <a:pPr indent="-306000" fontAlgn="auto">
              <a:buFont typeface="Wingdings 2" charset="2"/>
              <a:buChar char=""/>
              <a:defRPr/>
            </a:pPr>
            <a:r>
              <a:rPr lang="en-US" b="1" dirty="0">
                <a:effectLst/>
              </a:rPr>
              <a:t>Color Contrast</a:t>
            </a:r>
          </a:p>
          <a:p>
            <a:pPr indent="-306000" fontAlgn="auto">
              <a:buFont typeface="Wingdings 2" charset="2"/>
              <a:buChar char=""/>
              <a:defRPr/>
            </a:pPr>
            <a:r>
              <a:rPr lang="en-US" b="1" dirty="0">
                <a:effectLst/>
              </a:rPr>
              <a:t>Add Table Headers to Data Tables</a:t>
            </a:r>
          </a:p>
          <a:p>
            <a:pPr indent="-306000" fontAlgn="auto">
              <a:buFont typeface="Wingdings 2" charset="2"/>
              <a:buChar char="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Will I Need to Review &#10;My PDF Documents?"/>
          <p:cNvSpPr>
            <a:spLocks noGrp="1"/>
          </p:cNvSpPr>
          <p:nvPr>
            <p:ph type="title"/>
          </p:nvPr>
        </p:nvSpPr>
        <p:spPr>
          <a:xfrm>
            <a:off x="508000" y="264160"/>
            <a:ext cx="11064240" cy="115824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Will I Need to Review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My PDF Documents?</a:t>
            </a:r>
            <a:endParaRPr lang="en-US" dirty="0"/>
          </a:p>
        </p:txBody>
      </p:sp>
      <p:sp>
        <p:nvSpPr>
          <p:cNvPr id="2" name="Content Placeholder 1" descr="PDFs converted from MS Word&#10;If accessibility has been built into the source document, little or no remediation is needed&#10;Auto-generated PDF documents as part of an app (i.e., receipt)&#10;Most likely need tagging, unless the developers have considered accessibility/purchased or built an accessible converter&#10;Scanned document&#10;Optical Character Recognition (OCR) and tagging is needed&#10;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43975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dirty="0">
                <a:effectLst/>
              </a:rPr>
              <a:t>PDFs converted from MS Word</a:t>
            </a:r>
          </a:p>
          <a:p>
            <a:pPr lvl="1"/>
            <a:r>
              <a:rPr lang="en-US" sz="2400" dirty="0">
                <a:effectLst/>
              </a:rPr>
              <a:t>If accessibility has been built into the source document, little or no remediation is needed</a:t>
            </a:r>
          </a:p>
          <a:p>
            <a:pPr lvl="0"/>
            <a:r>
              <a:rPr lang="en-US" sz="2800" dirty="0">
                <a:effectLst/>
              </a:rPr>
              <a:t>Auto-generated PDF documents as part of an app (i.e., receipt)</a:t>
            </a:r>
          </a:p>
          <a:p>
            <a:pPr lvl="1"/>
            <a:r>
              <a:rPr lang="en-US" sz="2400" dirty="0">
                <a:effectLst/>
              </a:rPr>
              <a:t>Most likely need tagging, unless the developers have considered accessibility/purchased or built an accessible converter</a:t>
            </a:r>
            <a:endParaRPr lang="en-US" sz="2400" dirty="0"/>
          </a:p>
          <a:p>
            <a:pPr lvl="0"/>
            <a:r>
              <a:rPr lang="en-US" sz="2800" dirty="0">
                <a:effectLst/>
              </a:rPr>
              <a:t>Scanned document</a:t>
            </a:r>
          </a:p>
          <a:p>
            <a:pPr lvl="1"/>
            <a:r>
              <a:rPr lang="en-US" sz="2400" dirty="0">
                <a:effectLst/>
              </a:rPr>
              <a:t>Optical Character Recognition (OCR) and tagging is needed</a:t>
            </a:r>
          </a:p>
          <a:p>
            <a:pPr lvl="1"/>
            <a:endParaRPr lang="en-US" sz="2400" dirty="0">
              <a:effectLst/>
            </a:endParaRPr>
          </a:p>
          <a:p>
            <a:pPr lvl="0"/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735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Dem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2" name="Content Placeholder 1" descr="Prepare settings in Word&#10;Walk-through exercise of remediating an inaccessible Word document&#10;How to properly convert to PDF&#10;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Prepare settings in Word</a:t>
            </a:r>
          </a:p>
          <a:p>
            <a:r>
              <a:rPr lang="en-US" sz="3200" dirty="0"/>
              <a:t>Walk-through exercise of remediating an inaccessible Word document</a:t>
            </a:r>
          </a:p>
          <a:p>
            <a:r>
              <a:rPr lang="en-US" sz="3200" dirty="0"/>
              <a:t>How to properly convert to PDF</a:t>
            </a:r>
          </a:p>
        </p:txBody>
      </p:sp>
    </p:spTree>
    <p:extLst>
      <p:ext uri="{BB962C8B-B14F-4D97-AF65-F5344CB8AC3E}">
        <p14:creationId xmlns:p14="http://schemas.microsoft.com/office/powerpoint/2010/main" val="67400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What the Checker Can Chec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Checker Can Check</a:t>
            </a:r>
          </a:p>
        </p:txBody>
      </p:sp>
      <p:sp>
        <p:nvSpPr>
          <p:cNvPr id="2" name="Content Placeholder 1" descr="Presence of alternative text in images (error)&#10;Data table has defined table header (error)&#10;If an image is inline with text (error)&#10;Text and background have sufficient contrast (warning)&#10;No split or merged cells (warning)&#10;Document uses heading styles (tip)&#10;"/>
          <p:cNvSpPr>
            <a:spLocks noGrp="1"/>
          </p:cNvSpPr>
          <p:nvPr>
            <p:ph idx="1"/>
          </p:nvPr>
        </p:nvSpPr>
        <p:spPr>
          <a:xfrm>
            <a:off x="914400" y="1731963"/>
            <a:ext cx="10353675" cy="483851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Presence of alternative text in images (error)</a:t>
            </a:r>
          </a:p>
          <a:p>
            <a:r>
              <a:rPr lang="en-US" sz="3200" dirty="0"/>
              <a:t>Data table has defined table header (error)</a:t>
            </a:r>
          </a:p>
          <a:p>
            <a:r>
              <a:rPr lang="en-US" sz="3200" dirty="0"/>
              <a:t>If an image is inline with text (error)</a:t>
            </a:r>
          </a:p>
          <a:p>
            <a:r>
              <a:rPr lang="en-US" sz="3200" dirty="0"/>
              <a:t>Text and background have sufficient contrast (warning)</a:t>
            </a:r>
          </a:p>
          <a:p>
            <a:r>
              <a:rPr lang="en-US" sz="3200" dirty="0"/>
              <a:t>No split or merged cells (warning)</a:t>
            </a:r>
          </a:p>
          <a:p>
            <a:r>
              <a:rPr lang="en-US" sz="3200" dirty="0"/>
              <a:t>Document uses heading styles (tip)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43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What the Checker Can’t Chec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Checker Can’t Check</a:t>
            </a:r>
          </a:p>
        </p:txBody>
      </p:sp>
      <p:sp>
        <p:nvSpPr>
          <p:cNvPr id="2" name="Content Placeholder 1" descr="Images with text have sufficient contrast &#10;Alt text is accurate&#10;Complex images have an alternative version&#10;Title set under Info&#10;Heading levels are in sequential order&#10;Lists are formatted correctly&#10;"/>
          <p:cNvSpPr>
            <a:spLocks noGrp="1"/>
          </p:cNvSpPr>
          <p:nvPr>
            <p:ph idx="1"/>
          </p:nvPr>
        </p:nvSpPr>
        <p:spPr>
          <a:xfrm>
            <a:off x="914400" y="1731963"/>
            <a:ext cx="10353675" cy="483851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Images with text have sufficient contrast </a:t>
            </a:r>
          </a:p>
          <a:p>
            <a:r>
              <a:rPr lang="en-US" sz="3200" dirty="0"/>
              <a:t>Alt text is accurate</a:t>
            </a:r>
          </a:p>
          <a:p>
            <a:r>
              <a:rPr lang="en-US" sz="3200" dirty="0"/>
              <a:t>Complex images have an alternative version</a:t>
            </a:r>
          </a:p>
          <a:p>
            <a:r>
              <a:rPr lang="en-US" sz="3200" dirty="0"/>
              <a:t>Title set under Info</a:t>
            </a:r>
          </a:p>
          <a:p>
            <a:r>
              <a:rPr lang="en-US" sz="3200" dirty="0"/>
              <a:t>Heading levels are in sequential order</a:t>
            </a:r>
          </a:p>
          <a:p>
            <a:r>
              <a:rPr lang="en-US" sz="3200" dirty="0"/>
              <a:t>Lists are formatted correctly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377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Resources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Resources</a:t>
            </a:r>
          </a:p>
        </p:txBody>
      </p:sp>
      <p:sp>
        <p:nvSpPr>
          <p:cNvPr id="2" name="Content Placeholder 1" descr="Microsoft Word Accessibility one-page quick guide: &#10;https://at.mo.gov/wp-content/uploads/word-365-accessibility.pdf&#10;Creating Accessible Content in Microsoft 365: https://learn.microsoft.com/en-us/training/modules/accessible-content-m365/ &#10;State of Missouri ICT Accessibility: &#10;https://at.mo.gov/it-access/  &#10;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 lnSpcReduction="10000"/>
          </a:bodyPr>
          <a:lstStyle/>
          <a:p>
            <a:pPr indent="-306000" fontAlgn="auto">
              <a:buFont typeface="Wingdings 2" charset="2"/>
              <a:buChar char=""/>
              <a:defRPr/>
            </a:pPr>
            <a:r>
              <a:rPr lang="en-US" dirty="0"/>
              <a:t>Microsoft Word Accessibility one-page quick guide: </a:t>
            </a:r>
            <a:br>
              <a:rPr lang="en-US" dirty="0"/>
            </a:br>
            <a:r>
              <a:rPr lang="en-US" dirty="0">
                <a:hlinkClick r:id="rId3"/>
              </a:rPr>
              <a:t>https://at.mo.gov/wp-content/uploads/word-365-accessibility.pdf</a:t>
            </a:r>
            <a:endParaRPr lang="en-US" dirty="0"/>
          </a:p>
          <a:p>
            <a:pPr indent="-306000" fontAlgn="auto">
              <a:buFont typeface="Wingdings 2" charset="2"/>
              <a:buChar char=""/>
              <a:defRPr/>
            </a:pPr>
            <a:r>
              <a:rPr lang="en-US" dirty="0"/>
              <a:t>Creating Accessible Content in Microsoft 365: </a:t>
            </a:r>
            <a:r>
              <a:rPr lang="en-US" dirty="0">
                <a:hlinkClick r:id="rId4"/>
              </a:rPr>
              <a:t>https://learn.microsoft.com/en-us/training/modules/accessible-content-m365/</a:t>
            </a:r>
            <a:r>
              <a:rPr lang="en-US" dirty="0"/>
              <a:t> </a:t>
            </a:r>
          </a:p>
          <a:p>
            <a:pPr indent="-306000" fontAlgn="auto">
              <a:buFont typeface="Wingdings 2" charset="2"/>
              <a:buChar char=""/>
              <a:defRPr/>
            </a:pPr>
            <a:r>
              <a:rPr lang="en-US" dirty="0"/>
              <a:t>State of Missouri ICT Accessibility: </a:t>
            </a:r>
            <a:br>
              <a:rPr lang="en-US" dirty="0"/>
            </a:br>
            <a:r>
              <a:rPr lang="en-US" dirty="0">
                <a:hlinkClick r:id="rId5"/>
              </a:rPr>
              <a:t>https://at.mo.gov/it-access/</a:t>
            </a:r>
            <a:r>
              <a:rPr lang="en-US" dirty="0"/>
              <a:t>  </a:t>
            </a:r>
          </a:p>
          <a:p>
            <a:pPr indent="-306000" fontAlgn="auto">
              <a:buFont typeface="Wingdings 2" charset="2"/>
              <a:buChar char=""/>
              <a:defRPr/>
            </a:pPr>
            <a:endParaRPr lang="en-US" dirty="0"/>
          </a:p>
          <a:p>
            <a:pPr indent="-306000" fontAlgn="auto">
              <a:buFont typeface="Wingdings 2" charset="2"/>
              <a:buChar char=""/>
              <a:defRPr/>
            </a:pPr>
            <a:endParaRPr lang="en-US" dirty="0"/>
          </a:p>
          <a:p>
            <a:pPr indent="-306000" fontAlgn="auto">
              <a:buFont typeface="Wingdings 2" charset="2"/>
              <a:buChar char="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Questions?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Box 3" descr="lainie.strange@oa.mo.gov &#10;"/>
          <p:cNvSpPr txBox="1"/>
          <p:nvPr/>
        </p:nvSpPr>
        <p:spPr>
          <a:xfrm flipH="1">
            <a:off x="-1" y="345439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lainie.strange@oa.mo.gov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623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16">
      <a:dk1>
        <a:srgbClr val="473A98"/>
      </a:dk1>
      <a:lt1>
        <a:sysClr val="window" lastClr="FFFFFF"/>
      </a:lt1>
      <a:dk2>
        <a:srgbClr val="3B307C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-101" id="{91ACE9EF-42F9-48C3-AB37-2E2F00499600}" vid="{2C512252-53B8-421F-9522-F7FFB2586E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34539</TotalTime>
  <Words>341</Words>
  <Application>Microsoft Office PowerPoint</Application>
  <PresentationFormat>Widescreen</PresentationFormat>
  <Paragraphs>50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Trebuchet MS</vt:lpstr>
      <vt:lpstr>Wingdings 2</vt:lpstr>
      <vt:lpstr>Calibri</vt:lpstr>
      <vt:lpstr>Slate</vt:lpstr>
      <vt:lpstr>Microsoft Word 365 Accessibility</vt:lpstr>
      <vt:lpstr>The Key to an Accessible PDF?</vt:lpstr>
      <vt:lpstr>Word Accessibility Checklist</vt:lpstr>
      <vt:lpstr>Will I Need to Review  My PDF Documents?</vt:lpstr>
      <vt:lpstr>Demo</vt:lpstr>
      <vt:lpstr>What the Checker Can Check</vt:lpstr>
      <vt:lpstr>What the Checker Can’t Check</vt:lpstr>
      <vt:lpstr>Resources</vt:lpstr>
      <vt:lpstr>Questions?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365 Accessibility</dc:title>
  <dc:creator>Strange, Lainie</dc:creator>
  <cp:lastModifiedBy>Strange, Lainie</cp:lastModifiedBy>
  <cp:revision>117</cp:revision>
  <dcterms:created xsi:type="dcterms:W3CDTF">2020-07-14T13:26:01Z</dcterms:created>
  <dcterms:modified xsi:type="dcterms:W3CDTF">2024-04-08T14:03:45Z</dcterms:modified>
</cp:coreProperties>
</file>