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Nunito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0" y="2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Alternate Title:  AEM in LMS for UDL &amp; AT Compatibility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b45602b38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b45602b382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b45602b382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b45602b382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Cathy?</a:t>
            </a:r>
            <a:r>
              <a:rPr lang="en" sz="400"/>
              <a:t> </a:t>
            </a:r>
            <a:r>
              <a:rPr lang="en" i="1">
                <a:solidFill>
                  <a:srgbClr val="595959"/>
                </a:solidFill>
              </a:rPr>
              <a:t>Check to see if this needs to be turned on at the institution level</a:t>
            </a:r>
            <a:endParaRPr sz="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b45602b382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b45602b382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b45602b38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b45602b38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b45602b38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b45602b38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b45602b382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b45602b382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6b8cf5696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6b8cf5696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b45602b382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b45602b382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b45602b382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b45602b382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b45602b382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b45602b382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c3407b5f4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c3407b5f4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b45602b382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b45602b382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b45602b382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b45602b382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6950ce78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6950ce78f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c3407b5f4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c3407b5f4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c3407b5f4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c3407b5f4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c3407b5f4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c3407b5f46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c3407b5f4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c3407b5f4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b45602b38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b45602b38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Cathy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b45602b38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b45602b38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b45602b38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b45602b382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was a note in here about an </a:t>
            </a:r>
            <a:r>
              <a:rPr lang="en" sz="300"/>
              <a:t> </a:t>
            </a:r>
            <a:r>
              <a:rPr lang="en">
                <a:solidFill>
                  <a:srgbClr val="595959"/>
                </a:solidFill>
              </a:rPr>
              <a:t>Embedded Google Slide (not sure what this was pertaining to)</a:t>
            </a:r>
            <a:r>
              <a:rPr lang="en" sz="1900">
                <a:solidFill>
                  <a:srgbClr val="595959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b8cf569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b8cf569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c3e02bdf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c3e02bdf2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b45602b38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b45602b38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em.cast.org/create/creating-accessible-document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ebaim.org/resources/contrastchecker/?fcolor=AF7B51&amp;bcolor=FFFFF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verlayfactsheet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em.cast.org/create/creating-accessible-document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or.instructure.com/resources/dc87cc28c18e48e2aba1dde7d9778837?shared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ast.instructure.com/courses/148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fhsd.instructure.com/courses/83726" TargetMode="External"/><Relationship Id="rId7" Type="http://schemas.openxmlformats.org/officeDocument/2006/relationships/hyperlink" Target="https://youtu.be/Dle97S6eIjs?feature=shared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ec.uoregon.edu/canvas-accessibility-considerations" TargetMode="External"/><Relationship Id="rId5" Type="http://schemas.openxmlformats.org/officeDocument/2006/relationships/hyperlink" Target="https://community.canvaslms.com/t5/Canvas-Basics-Guide/What-are-the-Canvas-accessibility-standards/ta-p/1564" TargetMode="External"/><Relationship Id="rId4" Type="http://schemas.openxmlformats.org/officeDocument/2006/relationships/hyperlink" Target="https://docs.google.com/document/d/1XUyW9Y-GtoyrvTW0WcbkxJ9SKnLqBV9Yf8wk6HPQI8s/edit#heading=h.lqetb2an0fzq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blackboard.com/Learn/Student/Ultra/Accessibilityhttps:/help.blackboard.com/Learn/Student/Ultra/Accessibility" TargetMode="External"/><Relationship Id="rId7" Type="http://schemas.openxmlformats.org/officeDocument/2006/relationships/hyperlink" Target="https://edu.google.com/intl/ALL_us/why-google/accessibility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cs.moodle.org/403/en/Accessibility" TargetMode="External"/><Relationship Id="rId5" Type="http://schemas.openxmlformats.org/officeDocument/2006/relationships/hyperlink" Target="https://uc.powerschool-docs.com/en/schoology/latest/immersive-reader" TargetMode="External"/><Relationship Id="rId4" Type="http://schemas.openxmlformats.org/officeDocument/2006/relationships/hyperlink" Target="https://uc.powerschool-docs.com/en/schoology/latest/accessibility-checker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ed.gov/idea/files/Myths-and-Facts-Surrounding-Assistive-Technology-Devices-01-22-2024.pdf" TargetMode="External"/><Relationship Id="rId3" Type="http://schemas.openxmlformats.org/officeDocument/2006/relationships/hyperlink" Target="https://aem.cast.org/binaries/content/assets/common/publications/aem/a-familys-guide-to-accessible-educational-materials-a11y.pdf" TargetMode="External"/><Relationship Id="rId7" Type="http://schemas.openxmlformats.org/officeDocument/2006/relationships/hyperlink" Target="https://sites.ed.gov/idea/files/DCL-on-Myths-and-Facts-Surrounding-Assistive-Technology-Devices-01-22-2024.pdf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ech.ed.gov/netp/" TargetMode="External"/><Relationship Id="rId11" Type="http://schemas.openxmlformats.org/officeDocument/2006/relationships/hyperlink" Target="https://support.microsoft.com/en-us/office/rules-for-the-accessibility-checker-651e08f2-0fc3-4e10-aaca-74b4a67101c1?ui=en-us&amp;rs=en-us&amp;ad=us" TargetMode="External"/><Relationship Id="rId5" Type="http://schemas.openxmlformats.org/officeDocument/2006/relationships/hyperlink" Target="https://sites.ed.gov/idea/idea-files/at-guidance/" TargetMode="External"/><Relationship Id="rId10" Type="http://schemas.openxmlformats.org/officeDocument/2006/relationships/hyperlink" Target="https://www.youtube.com/live/49Zxug5a7uw?feature=shared" TargetMode="External"/><Relationship Id="rId4" Type="http://schemas.openxmlformats.org/officeDocument/2006/relationships/hyperlink" Target="https://www.ed.gov/news/press-releases/us-department-education-releases-2024-national-educational-technology-plan" TargetMode="External"/><Relationship Id="rId9" Type="http://schemas.openxmlformats.org/officeDocument/2006/relationships/hyperlink" Target="https://cites.cast.org/get-started/policy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april.burton@fhsdschools.or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cathy.fortney@fhsdschools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em.cast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blackboard.com/Learn/Student/Ultra/Accessibilityhttps:/help.blackboard.com/Learn/Student/Ultra/Accessibilit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em.cast.org/learning-series/canvas-online-learning-serie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cast.org/impact/universal-design-for-learning-udl#:~:text=Universal%20Design%20for%20Learning%20" TargetMode="External"/><Relationship Id="rId4" Type="http://schemas.openxmlformats.org/officeDocument/2006/relationships/hyperlink" Target="https://aem.cast.org/create/designing-accessibility-pour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canvaslms.com/t5/Canvas-Basics-Guide/What-are-the-Canvas-accessibility-standards/ta-p/156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462100" y="1977175"/>
            <a:ext cx="8520600" cy="15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6756"/>
              <a:buFont typeface="Arial"/>
              <a:buNone/>
            </a:pPr>
            <a:r>
              <a:rPr lang="en" sz="4111">
                <a:solidFill>
                  <a:srgbClr val="444444"/>
                </a:solidFill>
                <a:highlight>
                  <a:srgbClr val="FFFFFF"/>
                </a:highlight>
              </a:rPr>
              <a:t>Empowering Inclusive Learning: Harness Your LMS* </a:t>
            </a:r>
            <a:endParaRPr sz="4111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6756"/>
              <a:buFont typeface="Arial"/>
              <a:buNone/>
            </a:pPr>
            <a:r>
              <a:rPr lang="en" sz="4111">
                <a:solidFill>
                  <a:srgbClr val="444444"/>
                </a:solidFill>
                <a:highlight>
                  <a:srgbClr val="FFFFFF"/>
                </a:highlight>
              </a:rPr>
              <a:t>for Accessibility </a:t>
            </a:r>
            <a:endParaRPr sz="4111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47142"/>
              <a:buFont typeface="Arial"/>
              <a:buNone/>
            </a:pPr>
            <a:r>
              <a:rPr lang="en" sz="2333">
                <a:solidFill>
                  <a:srgbClr val="444444"/>
                </a:solidFill>
                <a:highlight>
                  <a:srgbClr val="FFFFFF"/>
                </a:highlight>
              </a:rPr>
              <a:t>*Learning Management System</a:t>
            </a:r>
            <a:r>
              <a:rPr lang="en" sz="4444">
                <a:solidFill>
                  <a:srgbClr val="444444"/>
                </a:solidFill>
                <a:highlight>
                  <a:srgbClr val="FFFFFF"/>
                </a:highlight>
              </a:rPr>
              <a:t> </a:t>
            </a:r>
            <a:endParaRPr sz="4444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endParaRPr sz="1300"/>
          </a:p>
        </p:txBody>
      </p:sp>
      <p:sp>
        <p:nvSpPr>
          <p:cNvPr id="129" name="Google Shape;129;p13"/>
          <p:cNvSpPr txBox="1"/>
          <p:nvPr/>
        </p:nvSpPr>
        <p:spPr>
          <a:xfrm>
            <a:off x="3368100" y="3892450"/>
            <a:ext cx="2407800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Power Up 2024</a:t>
            </a:r>
            <a:endParaRPr sz="18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>
            <a:spLocks noGrp="1"/>
          </p:cNvSpPr>
          <p:nvPr>
            <p:ph type="title"/>
          </p:nvPr>
        </p:nvSpPr>
        <p:spPr>
          <a:xfrm>
            <a:off x="336375" y="362825"/>
            <a:ext cx="8252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Canvas Tool 1: Rich Content Editor (Style Tool, etc)  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88" name="Google Shape;188;p22"/>
          <p:cNvSpPr txBox="1">
            <a:spLocks noGrp="1"/>
          </p:cNvSpPr>
          <p:nvPr>
            <p:ph type="body" idx="1"/>
          </p:nvPr>
        </p:nvSpPr>
        <p:spPr>
          <a:xfrm>
            <a:off x="466500" y="11881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AEM Center Creating Accessible Documents using SLIDE</a:t>
            </a:r>
            <a:endParaRPr sz="2200">
              <a:solidFill>
                <a:srgbClr val="0000FF"/>
              </a:solidFill>
            </a:endParaRP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Styles (some auto formatting, but need to add)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Links (not automatically formatted correctly)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Images (not automatically prompted to add alt text)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Design (need to use outside tool like </a:t>
            </a:r>
            <a:r>
              <a:rPr lang="en" sz="2200" u="sng">
                <a:solidFill>
                  <a:schemeClr val="hlink"/>
                </a:solidFill>
                <a:hlinkClick r:id="rId4"/>
              </a:rPr>
              <a:t>WebAim Color Checker</a:t>
            </a:r>
            <a:r>
              <a:rPr lang="en" sz="2200"/>
              <a:t>)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Evaluation (end user checking) </a:t>
            </a: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/>
              <a:t>Note about tables, navigation  and some other tidbits… </a:t>
            </a:r>
            <a:endParaRPr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>
            <a:spLocks noGrp="1"/>
          </p:cNvSpPr>
          <p:nvPr>
            <p:ph type="title"/>
          </p:nvPr>
        </p:nvSpPr>
        <p:spPr>
          <a:xfrm>
            <a:off x="678950" y="5424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Canvas Tool 2: Immersive Reader  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94" name="Google Shape;194;p23"/>
          <p:cNvSpPr txBox="1">
            <a:spLocks noGrp="1"/>
          </p:cNvSpPr>
          <p:nvPr>
            <p:ph type="body" idx="1"/>
          </p:nvPr>
        </p:nvSpPr>
        <p:spPr>
          <a:xfrm>
            <a:off x="678950" y="1497000"/>
            <a:ext cx="8049300" cy="29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5211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66"/>
              <a:buChar char="●"/>
            </a:pPr>
            <a:r>
              <a:rPr lang="en" sz="2466"/>
              <a:t>Tool that is interactive with content that is within Canvas</a:t>
            </a:r>
            <a:endParaRPr sz="2466"/>
          </a:p>
          <a:p>
            <a:pPr marL="457200" lvl="0" indent="-385211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66"/>
              <a:buChar char="●"/>
            </a:pPr>
            <a:r>
              <a:rPr lang="en" sz="2466"/>
              <a:t>Does not work on attachments or pages the redirect outside of Canvas</a:t>
            </a:r>
            <a:endParaRPr sz="2466"/>
          </a:p>
          <a:p>
            <a:pPr marL="457200" lvl="0" indent="-385211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66"/>
              <a:buChar char="●"/>
            </a:pPr>
            <a:r>
              <a:rPr lang="en" sz="2466"/>
              <a:t>Features: </a:t>
            </a:r>
            <a:endParaRPr sz="2466"/>
          </a:p>
          <a:p>
            <a:pPr marL="914400" lvl="1" indent="-37421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93"/>
              <a:buChar char="○"/>
            </a:pPr>
            <a:r>
              <a:rPr lang="en" sz="2293"/>
              <a:t>Translation </a:t>
            </a:r>
            <a:endParaRPr sz="2293"/>
          </a:p>
          <a:p>
            <a:pPr marL="914400" lvl="1" indent="-37421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93"/>
              <a:buChar char="○"/>
            </a:pPr>
            <a:r>
              <a:rPr lang="en" sz="2293"/>
              <a:t>Dyslexia Font </a:t>
            </a:r>
            <a:endParaRPr sz="2293"/>
          </a:p>
          <a:p>
            <a:pPr marL="914400" lvl="1" indent="-37421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93"/>
              <a:buChar char="○"/>
            </a:pPr>
            <a:r>
              <a:rPr lang="en" sz="2293"/>
              <a:t>Changing Colors/Contrast </a:t>
            </a:r>
            <a:endParaRPr sz="2293"/>
          </a:p>
          <a:p>
            <a:pPr marL="914400" lvl="1" indent="-37421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93"/>
              <a:buChar char="○"/>
            </a:pPr>
            <a:r>
              <a:rPr lang="en" sz="2293"/>
              <a:t>Text to Speech</a:t>
            </a:r>
            <a:endParaRPr sz="2293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1602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 txBox="1">
            <a:spLocks noGrp="1"/>
          </p:cNvSpPr>
          <p:nvPr>
            <p:ph type="title"/>
          </p:nvPr>
        </p:nvSpPr>
        <p:spPr>
          <a:xfrm>
            <a:off x="744875" y="6506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Canvas Tool 3: Embedded Documents or Media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200" name="Google Shape;200;p24"/>
          <p:cNvSpPr txBox="1">
            <a:spLocks noGrp="1"/>
          </p:cNvSpPr>
          <p:nvPr>
            <p:ph type="body" idx="1"/>
          </p:nvPr>
        </p:nvSpPr>
        <p:spPr>
          <a:xfrm>
            <a:off x="819150" y="1487700"/>
            <a:ext cx="7505700" cy="26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Examples: </a:t>
            </a:r>
            <a:endParaRPr sz="2500"/>
          </a:p>
          <a:p>
            <a:pPr marL="457200" lvl="0" indent="-374650" algn="l" rtl="0">
              <a:spcBef>
                <a:spcPts val="120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Videos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Documents</a:t>
            </a:r>
            <a:endParaRPr sz="23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Scanned documents must be use Optical Character Recognition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Ensuring use of SLIDE for document accessibility </a:t>
            </a:r>
            <a:endParaRPr sz="20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Slide Decks </a:t>
            </a:r>
            <a:endParaRPr sz="2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Canvas Tool 4: Captioning in Canvas Studio (Add-On)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206" name="Google Shape;206;p2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Note that Canvas Studio is a paid add-on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Other options for creating captioning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YouTube Captioning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Screencastify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>
            <a:spLocks noGrp="1"/>
          </p:cNvSpPr>
          <p:nvPr>
            <p:ph type="title"/>
          </p:nvPr>
        </p:nvSpPr>
        <p:spPr>
          <a:xfrm>
            <a:off x="819150" y="6506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Canvas Tool 5: Tech-Enhanced Assessments  (Add-On)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212" name="Google Shape;212;p26"/>
          <p:cNvSpPr txBox="1">
            <a:spLocks noGrp="1"/>
          </p:cNvSpPr>
          <p:nvPr>
            <p:ph type="body" idx="1"/>
          </p:nvPr>
        </p:nvSpPr>
        <p:spPr>
          <a:xfrm>
            <a:off x="311700" y="1800200"/>
            <a:ext cx="8520600" cy="27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MasteryConnect is an “add-on” used for assessment within Canvas </a:t>
            </a:r>
            <a:endParaRPr sz="20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Includes embedded accessibility tools</a:t>
            </a:r>
            <a:endParaRPr sz="18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Canvas Quizzes does not have this feature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What to do when we need to have a quiz read-aloud? </a:t>
            </a:r>
            <a:endParaRPr sz="2000"/>
          </a:p>
          <a:p>
            <a:pPr marL="9144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3rd party tools</a:t>
            </a:r>
            <a:endParaRPr sz="2000"/>
          </a:p>
          <a:p>
            <a:pPr marL="9144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Embedded audio file </a:t>
            </a:r>
            <a:endParaRPr sz="2000"/>
          </a:p>
          <a:p>
            <a:pPr marL="9144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Tools inherent to operating systems</a:t>
            </a: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"/>
          <p:cNvSpPr txBox="1">
            <a:spLocks noGrp="1"/>
          </p:cNvSpPr>
          <p:nvPr>
            <p:ph type="title"/>
          </p:nvPr>
        </p:nvSpPr>
        <p:spPr>
          <a:xfrm>
            <a:off x="549900" y="4185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Canvas Tool 6: Accessibility Checker in Canvas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218" name="Google Shape;218;p27"/>
          <p:cNvSpPr txBox="1">
            <a:spLocks noGrp="1"/>
          </p:cNvSpPr>
          <p:nvPr>
            <p:ph type="body" idx="1"/>
          </p:nvPr>
        </p:nvSpPr>
        <p:spPr>
          <a:xfrm>
            <a:off x="595400" y="1181325"/>
            <a:ext cx="7729500" cy="33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Within Canvas Platform itself</a:t>
            </a:r>
            <a:endParaRPr sz="2500"/>
          </a:p>
          <a:p>
            <a:pPr marL="914400" lvl="1" indent="-3683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Detects common accessibility errors within the Rich Content Editor</a:t>
            </a:r>
            <a:endParaRPr sz="2200"/>
          </a:p>
          <a:p>
            <a:pPr marL="1371600" lvl="2" indent="-3683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" sz="2200"/>
              <a:t>Link errors</a:t>
            </a:r>
            <a:endParaRPr sz="2200"/>
          </a:p>
          <a:p>
            <a:pPr marL="1371600" lvl="2" indent="-3683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" sz="2200"/>
              <a:t>Headings</a:t>
            </a:r>
            <a:endParaRPr sz="2200"/>
          </a:p>
          <a:p>
            <a:pPr marL="1371600" lvl="2" indent="-3683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" sz="2200"/>
              <a:t>Alt Text</a:t>
            </a:r>
            <a:endParaRPr sz="2200"/>
          </a:p>
          <a:p>
            <a:pPr marL="1371600" lvl="2" indent="-3683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" sz="2200"/>
              <a:t>Text Contrast</a:t>
            </a:r>
            <a:endParaRPr sz="2200"/>
          </a:p>
          <a:p>
            <a:pPr marL="1371600" lvl="2" indent="-3683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" sz="2200"/>
              <a:t>Lists</a:t>
            </a:r>
            <a:endParaRPr sz="2200"/>
          </a:p>
          <a:p>
            <a:pPr marL="1371600" lvl="2" indent="-3683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" sz="2200"/>
              <a:t>Table formatting</a:t>
            </a:r>
            <a:endParaRPr sz="220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2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"/>
          <p:cNvSpPr txBox="1">
            <a:spLocks noGrp="1"/>
          </p:cNvSpPr>
          <p:nvPr>
            <p:ph type="title"/>
          </p:nvPr>
        </p:nvSpPr>
        <p:spPr>
          <a:xfrm>
            <a:off x="707725" y="3906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Other Accessibility Checkers 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224" name="Google Shape;22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3rd Party Accessibility Checkers that interface directly within LMS</a:t>
            </a:r>
            <a:endParaRPr sz="22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Blackboard Ally 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Cidi Lab UDOIT Advantage</a:t>
            </a:r>
            <a:endParaRPr sz="18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Other Accessibility Checkers (e.g. Blackboard Ally, UDoIt, )</a:t>
            </a:r>
            <a:endParaRPr sz="2200" i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What they Check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Things that may not be checked: 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Attached documents </a:t>
            </a:r>
            <a:endParaRPr sz="1800"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Accessibility of linked sites</a:t>
            </a:r>
            <a:endParaRPr sz="18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 note about Web Accessibility Overlays </a:t>
            </a:r>
            <a:r>
              <a:rPr lang="en" sz="22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https://overlayfactsheet.com/</a:t>
            </a:r>
            <a:endParaRPr sz="22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9"/>
          <p:cNvSpPr txBox="1">
            <a:spLocks noGrp="1"/>
          </p:cNvSpPr>
          <p:nvPr>
            <p:ph type="title"/>
          </p:nvPr>
        </p:nvSpPr>
        <p:spPr>
          <a:xfrm>
            <a:off x="819150" y="6692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Attached Documents or Media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230" name="Google Shape;230;p29"/>
          <p:cNvSpPr txBox="1">
            <a:spLocks noGrp="1"/>
          </p:cNvSpPr>
          <p:nvPr>
            <p:ph type="body" idx="1"/>
          </p:nvPr>
        </p:nvSpPr>
        <p:spPr>
          <a:xfrm>
            <a:off x="706800" y="1329875"/>
            <a:ext cx="7581000" cy="33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Training is required to ensure accessible document creation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AEM Center Creating Accessible Documents using SLIDE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SLIDE challenge</a:t>
            </a:r>
            <a:endParaRPr sz="2000">
              <a:solidFill>
                <a:srgbClr val="0000FF"/>
              </a:solidFill>
            </a:endParaRPr>
          </a:p>
          <a:p>
            <a:pPr marL="9144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Styles</a:t>
            </a:r>
            <a:endParaRPr sz="2000"/>
          </a:p>
          <a:p>
            <a:pPr marL="9144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Links</a:t>
            </a:r>
            <a:endParaRPr sz="2000"/>
          </a:p>
          <a:p>
            <a:pPr marL="9144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Images </a:t>
            </a:r>
            <a:endParaRPr sz="2000"/>
          </a:p>
          <a:p>
            <a:pPr marL="9144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Design</a:t>
            </a:r>
            <a:endParaRPr sz="2000"/>
          </a:p>
          <a:p>
            <a:pPr marL="9144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Evaluation 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>
            <a:spLocks noGrp="1"/>
          </p:cNvSpPr>
          <p:nvPr>
            <p:ph type="title"/>
          </p:nvPr>
        </p:nvSpPr>
        <p:spPr>
          <a:xfrm>
            <a:off x="577775" y="4092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Thoughts About Formatting for Cognitive Load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236" name="Google Shape;236;p30"/>
          <p:cNvSpPr txBox="1">
            <a:spLocks noGrp="1"/>
          </p:cNvSpPr>
          <p:nvPr>
            <p:ph type="body" idx="1"/>
          </p:nvPr>
        </p:nvSpPr>
        <p:spPr>
          <a:xfrm>
            <a:off x="819150" y="1051350"/>
            <a:ext cx="7677300" cy="3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300"/>
              <a:buChar char="●"/>
            </a:pPr>
            <a:r>
              <a:rPr lang="en" sz="2300">
                <a:solidFill>
                  <a:srgbClr val="444444"/>
                </a:solidFill>
              </a:rPr>
              <a:t>Keep the course navigation links cleaned up (can hide in “settings”)</a:t>
            </a:r>
            <a:endParaRPr sz="2300">
              <a:solidFill>
                <a:srgbClr val="444444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300"/>
              <a:buChar char="●"/>
            </a:pPr>
            <a:r>
              <a:rPr lang="en" sz="2300">
                <a:solidFill>
                  <a:srgbClr val="444444"/>
                </a:solidFill>
              </a:rPr>
              <a:t>Using the redirect tool to provide additional resources</a:t>
            </a:r>
            <a:endParaRPr sz="2300">
              <a:solidFill>
                <a:srgbClr val="444444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300"/>
              <a:buChar char="●"/>
            </a:pPr>
            <a:r>
              <a:rPr lang="en" sz="2300">
                <a:solidFill>
                  <a:srgbClr val="444444"/>
                </a:solidFill>
              </a:rPr>
              <a:t>The magic of a template!</a:t>
            </a:r>
            <a:endParaRPr sz="2300">
              <a:solidFill>
                <a:srgbClr val="444444"/>
              </a:solidFill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900"/>
              <a:buChar char="○"/>
            </a:pPr>
            <a:r>
              <a:rPr lang="en" sz="1900" u="sng">
                <a:solidFill>
                  <a:srgbClr val="444444"/>
                </a:solid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FHSD Highschool Template</a:t>
            </a:r>
            <a:endParaRPr sz="1900">
              <a:solidFill>
                <a:srgbClr val="444444"/>
              </a:solidFill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900"/>
              <a:buChar char="○"/>
            </a:pPr>
            <a:r>
              <a:rPr lang="en" sz="1900">
                <a:solidFill>
                  <a:srgbClr val="444444"/>
                </a:solidFill>
              </a:rPr>
              <a:t>Pro Tip: Create a “sample” page, discussion, assignment and duplicate</a:t>
            </a:r>
            <a:endParaRPr sz="1900">
              <a:solidFill>
                <a:srgbClr val="444444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300"/>
              <a:buChar char="●"/>
            </a:pPr>
            <a:r>
              <a:rPr lang="en" sz="2300">
                <a:solidFill>
                  <a:srgbClr val="444444"/>
                </a:solidFill>
              </a:rPr>
              <a:t>Consistency in use of tools like calendar/due dates that allow different “views”</a:t>
            </a:r>
            <a:endParaRPr sz="2300">
              <a:solidFill>
                <a:srgbClr val="44444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Using Canvas as a Training Tool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242" name="Google Shape;242;p31"/>
          <p:cNvSpPr txBox="1">
            <a:spLocks noGrp="1"/>
          </p:cNvSpPr>
          <p:nvPr>
            <p:ph type="body" idx="1"/>
          </p:nvPr>
        </p:nvSpPr>
        <p:spPr>
          <a:xfrm>
            <a:off x="819150" y="1664100"/>
            <a:ext cx="7505700" cy="27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Current presentation 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Training platform 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National Center on AEM at CAST Example</a:t>
            </a:r>
            <a:endParaRPr sz="23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19150" y="5949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Who We Are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50" y="1478425"/>
            <a:ext cx="3686100" cy="29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April Burton:  </a:t>
            </a:r>
            <a:endParaRPr sz="18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Instructional Tech</a:t>
            </a:r>
            <a:endParaRPr sz="18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Content Leader</a:t>
            </a:r>
            <a:endParaRPr/>
          </a:p>
        </p:txBody>
      </p:sp>
      <p:pic>
        <p:nvPicPr>
          <p:cNvPr id="136" name="Google Shape;136;p14" descr="April Burton is a female with long light colored hair.  She is wearing a dark turtle neck top with a necklace."/>
          <p:cNvPicPr preferRelativeResize="0"/>
          <p:nvPr/>
        </p:nvPicPr>
        <p:blipFill rotWithShape="1">
          <a:blip r:embed="rId3">
            <a:alphaModFix/>
          </a:blip>
          <a:srcRect l="6611"/>
          <a:stretch/>
        </p:blipFill>
        <p:spPr>
          <a:xfrm>
            <a:off x="1742850" y="2607700"/>
            <a:ext cx="1838700" cy="1747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8" name="Google Shape;138;p14"/>
          <p:cNvSpPr txBox="1">
            <a:spLocks noGrp="1"/>
          </p:cNvSpPr>
          <p:nvPr>
            <p:ph type="body" idx="2"/>
          </p:nvPr>
        </p:nvSpPr>
        <p:spPr>
          <a:xfrm>
            <a:off x="4638675" y="1478325"/>
            <a:ext cx="3686100" cy="29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Cathy Fortney: </a:t>
            </a:r>
            <a:endParaRPr sz="18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Coordinator </a:t>
            </a:r>
            <a:endParaRPr sz="18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AT, ADA, OT/PT</a:t>
            </a:r>
            <a:endParaRPr/>
          </a:p>
        </p:txBody>
      </p:sp>
      <p:pic>
        <p:nvPicPr>
          <p:cNvPr id="139" name="Google Shape;139;p14" descr="Cathy Fortney is a light skinned female with long dark hair.  She is wearing a gray sweater with a necklace."/>
          <p:cNvPicPr preferRelativeResize="0"/>
          <p:nvPr/>
        </p:nvPicPr>
        <p:blipFill rotWithShape="1">
          <a:blip r:embed="rId4">
            <a:alphaModFix/>
          </a:blip>
          <a:srcRect l="21980" r="23639"/>
          <a:stretch/>
        </p:blipFill>
        <p:spPr>
          <a:xfrm>
            <a:off x="5671728" y="2643700"/>
            <a:ext cx="1620000" cy="1675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accent5"/>
                </a:solidFill>
              </a:rPr>
              <a:t>Video </a:t>
            </a:r>
            <a:endParaRPr i="1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3"/>
          <p:cNvSpPr txBox="1">
            <a:spLocks noGrp="1"/>
          </p:cNvSpPr>
          <p:nvPr>
            <p:ph type="title"/>
          </p:nvPr>
        </p:nvSpPr>
        <p:spPr>
          <a:xfrm>
            <a:off x="456125" y="502075"/>
            <a:ext cx="83280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00">
                <a:solidFill>
                  <a:schemeClr val="accent5"/>
                </a:solidFill>
              </a:rPr>
              <a:t>Other Things to Keep in Mind(learn from our mistakes) </a:t>
            </a:r>
            <a:endParaRPr sz="2600">
              <a:solidFill>
                <a:schemeClr val="accent5"/>
              </a:solidFill>
            </a:endParaRPr>
          </a:p>
        </p:txBody>
      </p:sp>
      <p:sp>
        <p:nvSpPr>
          <p:cNvPr id="253" name="Google Shape;253;p33"/>
          <p:cNvSpPr txBox="1">
            <a:spLocks noGrp="1"/>
          </p:cNvSpPr>
          <p:nvPr>
            <p:ph type="body" idx="1"/>
          </p:nvPr>
        </p:nvSpPr>
        <p:spPr>
          <a:xfrm>
            <a:off x="530400" y="1134875"/>
            <a:ext cx="7673700" cy="34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Vetting for Accessibility of curriculum resources (anything you link to from Canvas)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Interactivity with 3rd Party Tools 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Screen Readers 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Learning Tools (e.g. Text to Speech)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Avoid scanning when possible, but if you have to scan use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Copy Machines with Optical Character Recognition (OCR)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Online OCR 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Phone OCR</a:t>
            </a: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4"/>
          <p:cNvSpPr txBox="1">
            <a:spLocks noGrp="1"/>
          </p:cNvSpPr>
          <p:nvPr>
            <p:ph type="title"/>
          </p:nvPr>
        </p:nvSpPr>
        <p:spPr>
          <a:xfrm>
            <a:off x="670600" y="4185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Canvas Accessibility Resources 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259" name="Google Shape;259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●"/>
            </a:pPr>
            <a:r>
              <a:rPr lang="en" sz="22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April Burton’s Canvas Accessibility Course</a:t>
            </a:r>
            <a:endParaRPr sz="2200">
              <a:solidFill>
                <a:srgbClr val="0000FF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●"/>
            </a:pPr>
            <a:r>
              <a:rPr lang="en" sz="220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Meeting Accessibility in Your Canvas Course</a:t>
            </a:r>
            <a:endParaRPr sz="2200">
              <a:solidFill>
                <a:srgbClr val="0000FF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●"/>
            </a:pPr>
            <a:r>
              <a:rPr lang="en" sz="2200" u="sng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Canvas Accessibility Page </a:t>
            </a:r>
            <a:endParaRPr sz="2200">
              <a:solidFill>
                <a:srgbClr val="0000FF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●"/>
            </a:pPr>
            <a:r>
              <a:rPr lang="en" sz="2200" u="sng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What are the Canvas accessibility standards? - Instructure Community - 1564</a:t>
            </a:r>
            <a:endParaRPr sz="2200">
              <a:solidFill>
                <a:srgbClr val="0000FF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●"/>
            </a:pPr>
            <a:r>
              <a:rPr lang="en" sz="2200" u="sng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Canvas Accessibility Considerations | UO Accessible Education Center</a:t>
            </a:r>
            <a:r>
              <a:rPr lang="en" sz="2200">
                <a:solidFill>
                  <a:srgbClr val="0000FF"/>
                </a:solidFill>
              </a:rPr>
              <a:t> </a:t>
            </a:r>
            <a:endParaRPr sz="2200">
              <a:solidFill>
                <a:srgbClr val="0000FF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●"/>
            </a:pPr>
            <a:r>
              <a:rPr lang="en" sz="2200" u="sng">
                <a:solidFill>
                  <a:srgbClr val="0000FF"/>
                </a:solidFill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5 principles for creating accessible Canvas pages</a:t>
            </a:r>
            <a:endParaRPr sz="22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accent5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Other LMS Accessibility 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265" name="Google Shape;265;p35"/>
          <p:cNvSpPr txBox="1">
            <a:spLocks noGrp="1"/>
          </p:cNvSpPr>
          <p:nvPr>
            <p:ph type="body" idx="1"/>
          </p:nvPr>
        </p:nvSpPr>
        <p:spPr>
          <a:xfrm>
            <a:off x="743950" y="1626975"/>
            <a:ext cx="7581000" cy="28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○"/>
            </a:pPr>
            <a:r>
              <a:rPr lang="en" sz="22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Blackboard </a:t>
            </a:r>
            <a:endParaRPr sz="2200">
              <a:solidFill>
                <a:srgbClr val="0000FF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Schoology 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■"/>
            </a:pPr>
            <a:r>
              <a:rPr lang="en" sz="220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Accessibility Checker</a:t>
            </a:r>
            <a:r>
              <a:rPr lang="en" sz="2200">
                <a:solidFill>
                  <a:srgbClr val="0000FF"/>
                </a:solidFill>
              </a:rPr>
              <a:t> </a:t>
            </a:r>
            <a:endParaRPr sz="2200">
              <a:solidFill>
                <a:srgbClr val="0000FF"/>
              </a:solidFill>
            </a:endParaRPr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■"/>
            </a:pPr>
            <a:r>
              <a:rPr lang="en" sz="2200" u="sng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Immersive Reader</a:t>
            </a:r>
            <a:r>
              <a:rPr lang="en" sz="2200">
                <a:solidFill>
                  <a:srgbClr val="0000FF"/>
                </a:solidFill>
              </a:rPr>
              <a:t> </a:t>
            </a:r>
            <a:endParaRPr sz="2200">
              <a:solidFill>
                <a:srgbClr val="0000FF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○"/>
            </a:pPr>
            <a:r>
              <a:rPr lang="en" sz="2200" u="sng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Moodle</a:t>
            </a:r>
            <a:endParaRPr sz="2200">
              <a:solidFill>
                <a:srgbClr val="0000FF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○"/>
            </a:pPr>
            <a:r>
              <a:rPr lang="en" sz="2200" u="sng">
                <a:solidFill>
                  <a:srgbClr val="0000FF"/>
                </a:solidFill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Google Classroom</a:t>
            </a:r>
            <a:endParaRPr sz="22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6"/>
          <p:cNvSpPr txBox="1">
            <a:spLocks noGrp="1"/>
          </p:cNvSpPr>
          <p:nvPr>
            <p:ph type="title"/>
          </p:nvPr>
        </p:nvSpPr>
        <p:spPr>
          <a:xfrm>
            <a:off x="531350" y="3721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Other Resources 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271" name="Google Shape;271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100"/>
              <a:buChar char="●"/>
            </a:pPr>
            <a:r>
              <a:rPr lang="en" sz="21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A Family’s Guide to AEM </a:t>
            </a:r>
            <a:endParaRPr sz="2100">
              <a:solidFill>
                <a:srgbClr val="0000FF"/>
              </a:solidFill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100"/>
              <a:buChar char="●"/>
            </a:pPr>
            <a:r>
              <a:rPr lang="en" sz="210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US Dept of Education Press Release about NETP</a:t>
            </a:r>
            <a:endParaRPr sz="2100">
              <a:solidFill>
                <a:srgbClr val="0000FF"/>
              </a:solidFill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100"/>
              <a:buChar char="●"/>
            </a:pPr>
            <a:r>
              <a:rPr lang="en" sz="2100" u="sng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Guidance Document for AT </a:t>
            </a:r>
            <a:endParaRPr sz="2100">
              <a:solidFill>
                <a:srgbClr val="0000FF"/>
              </a:solidFill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100"/>
              <a:buChar char="●"/>
            </a:pPr>
            <a:r>
              <a:rPr lang="en" sz="2100" u="sng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National Ed Tech Plan</a:t>
            </a:r>
            <a:endParaRPr sz="2100">
              <a:solidFill>
                <a:srgbClr val="0000FF"/>
              </a:solidFill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100"/>
              <a:buChar char="●"/>
            </a:pPr>
            <a:r>
              <a:rPr lang="en" sz="2100" u="sng">
                <a:solidFill>
                  <a:srgbClr val="0000FF"/>
                </a:solidFill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Dear Colleague Letter </a:t>
            </a:r>
            <a:endParaRPr sz="2100">
              <a:solidFill>
                <a:srgbClr val="0000FF"/>
              </a:solidFill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100"/>
              <a:buChar char="●"/>
            </a:pPr>
            <a:r>
              <a:rPr lang="en" sz="2100" u="sng">
                <a:solidFill>
                  <a:srgbClr val="0000FF"/>
                </a:solidFill>
                <a:hlinkClick r:id="rId8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Myths and Facts about AT Document</a:t>
            </a:r>
            <a:endParaRPr sz="2100">
              <a:solidFill>
                <a:srgbClr val="0000FF"/>
              </a:solidFill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100"/>
              <a:buChar char="●"/>
            </a:pPr>
            <a:r>
              <a:rPr lang="en" sz="2100" u="sng">
                <a:solidFill>
                  <a:srgbClr val="0000FF"/>
                </a:solidFill>
                <a:hlinkClick r:id="rId9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Federal Policy to Practice</a:t>
            </a:r>
            <a:endParaRPr sz="2100">
              <a:solidFill>
                <a:srgbClr val="0000FF"/>
              </a:solidFill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100"/>
              <a:buChar char="●"/>
            </a:pPr>
            <a:r>
              <a:rPr lang="en" sz="2100" u="sng">
                <a:solidFill>
                  <a:srgbClr val="0000FF"/>
                </a:solidFill>
                <a:hlinkClick r:id="rId10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Assistive Technology and IDEA:  New Resources for Schools, Practitioners, and Parents (ATIA video)</a:t>
            </a:r>
            <a:endParaRPr sz="2100">
              <a:solidFill>
                <a:srgbClr val="0000FF"/>
              </a:solidFill>
            </a:endParaRPr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100"/>
              <a:buChar char="●"/>
            </a:pPr>
            <a:r>
              <a:rPr lang="en" sz="2100" u="sng">
                <a:solidFill>
                  <a:srgbClr val="0000FF"/>
                </a:solidFill>
                <a:hlinkClick r:id="rId11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Rules for the Accessibility Checker - Microsoft Support</a:t>
            </a:r>
            <a:endParaRPr sz="21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Our Contact Information 	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277" name="Google Shape;277;p3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April Burton </a:t>
            </a:r>
            <a:r>
              <a:rPr lang="en" sz="22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april.burton@fhsdschools.org</a:t>
            </a:r>
            <a:endParaRPr sz="22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/>
              <a:t>Cathy Fortney </a:t>
            </a:r>
            <a:r>
              <a:rPr lang="en" sz="220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cathy.fortney@fhsdschools.org</a:t>
            </a:r>
            <a:endParaRPr sz="22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Some Acronyms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46" name="Google Shape;146;p15"/>
          <p:cNvSpPr txBox="1">
            <a:spLocks noGrp="1"/>
          </p:cNvSpPr>
          <p:nvPr>
            <p:ph type="body" idx="1"/>
          </p:nvPr>
        </p:nvSpPr>
        <p:spPr>
          <a:xfrm>
            <a:off x="819150" y="1543400"/>
            <a:ext cx="7505700" cy="28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LMS:  Learning Management System 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AEM: Accessible Educational Materials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AEM Center: National Center on Accessible Educational Materials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CAST:  Center for Applied Special Technology 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UDL:  Universal Design for Learning 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CITES: Center on Inclusive Technology and Education Systems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>
            <a:spLocks noGrp="1"/>
          </p:cNvSpPr>
          <p:nvPr>
            <p:ph type="title"/>
          </p:nvPr>
        </p:nvSpPr>
        <p:spPr>
          <a:xfrm>
            <a:off x="382775" y="2607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Welcome to Our Journey  </a:t>
            </a:r>
            <a:endParaRPr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	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52" name="Google Shape;152;p16"/>
          <p:cNvSpPr txBox="1">
            <a:spLocks noGrp="1"/>
          </p:cNvSpPr>
          <p:nvPr>
            <p:ph type="body" idx="1"/>
          </p:nvPr>
        </p:nvSpPr>
        <p:spPr>
          <a:xfrm>
            <a:off x="233300" y="1017725"/>
            <a:ext cx="8910600" cy="41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2018 Collaboration but in different departments, different meetings</a:t>
            </a:r>
            <a:endParaRPr sz="1900"/>
          </a:p>
          <a:p>
            <a:pPr marL="457200" lvl="0" indent="-3492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2019-2020 Learning Management System procurement </a:t>
            </a:r>
            <a:endParaRPr sz="1900"/>
          </a:p>
          <a:p>
            <a:pPr marL="914400" lvl="1" indent="-3365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Asked about accessibility</a:t>
            </a:r>
            <a:endParaRPr sz="1700"/>
          </a:p>
          <a:p>
            <a:pPr marL="914400" lvl="1" indent="-3365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Sought input from Great Plains ADA </a:t>
            </a:r>
            <a:endParaRPr sz="1700"/>
          </a:p>
          <a:p>
            <a:pPr marL="914400" lvl="1" indent="-3365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Chose product that “checked the boxes”</a:t>
            </a:r>
            <a:endParaRPr sz="1700"/>
          </a:p>
          <a:p>
            <a:pPr marL="457200" lvl="0" indent="-3492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2020 Rollout of Canvas Learning Management System </a:t>
            </a:r>
            <a:endParaRPr sz="1900"/>
          </a:p>
          <a:p>
            <a:pPr marL="457200" lvl="0" indent="-3492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2020-2021 District investment in some universal tools pushed out to all </a:t>
            </a:r>
            <a:endParaRPr sz="1900"/>
          </a:p>
          <a:p>
            <a:pPr marL="457200" lvl="0" indent="-3492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2022 Became members of Accessibility Educational Materials (AEM) Cohort (late entry in 1/2022 to cohort established in~ 2019)</a:t>
            </a:r>
            <a:endParaRPr sz="1900"/>
          </a:p>
          <a:p>
            <a:pPr marL="457200" lvl="0" indent="-3492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2022+ Learned about AEM and related resources:</a:t>
            </a:r>
            <a:r>
              <a:rPr lang="en" sz="1900">
                <a:solidFill>
                  <a:srgbClr val="0000FF"/>
                </a:solidFill>
              </a:rPr>
              <a:t> </a:t>
            </a:r>
            <a:r>
              <a:rPr lang="en" sz="19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AEM Center</a:t>
            </a:r>
            <a:endParaRPr sz="1900">
              <a:solidFill>
                <a:srgbClr val="0000FF"/>
              </a:solidFill>
            </a:endParaRPr>
          </a:p>
          <a:p>
            <a:pPr marL="457200" lvl="0" indent="-3492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2023+ Application of new AEM learning across areas/platforms</a:t>
            </a:r>
            <a:endParaRPr sz="1900"/>
          </a:p>
          <a:p>
            <a:pPr marL="457200" lvl="0" indent="-3492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Current: Focus on full accessibility and Universal Design for Learning (UDL)</a:t>
            </a:r>
            <a:endParaRPr sz="1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 txBox="1">
            <a:spLocks noGrp="1"/>
          </p:cNvSpPr>
          <p:nvPr>
            <p:ph type="title"/>
          </p:nvPr>
        </p:nvSpPr>
        <p:spPr>
          <a:xfrm>
            <a:off x="596325" y="3721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Learning Management Systems (LMS) 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58" name="Google Shape;158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Common Learning Management Systems </a:t>
            </a:r>
            <a:endParaRPr sz="190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Blackboard</a:t>
            </a:r>
            <a:r>
              <a:rPr lang="en" sz="1700" u="sng">
                <a:solidFill>
                  <a:schemeClr val="hlink"/>
                </a:solidFill>
                <a:hlinkClick r:id="rId3"/>
              </a:rPr>
              <a:t> </a:t>
            </a:r>
            <a:endParaRPr sz="170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Canvas</a:t>
            </a:r>
            <a:endParaRPr sz="170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Schoology (Accessibility Checker and Immersive Reader) </a:t>
            </a:r>
            <a:endParaRPr sz="170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Moodle</a:t>
            </a:r>
            <a:endParaRPr sz="170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[Google Classroom]</a:t>
            </a:r>
            <a:endParaRPr sz="170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We will focus is on what we use in our District (Canvas), but know that there are accessibility features in all if you look for them. </a:t>
            </a:r>
            <a:endParaRPr sz="190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Always make “the ask” with vendors re: demonstrating accessibility and contact information for their accessibility rep/team</a:t>
            </a:r>
            <a:endParaRPr sz="19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>
            <a:spLocks noGrp="1"/>
          </p:cNvSpPr>
          <p:nvPr>
            <p:ph type="title"/>
          </p:nvPr>
        </p:nvSpPr>
        <p:spPr>
          <a:xfrm>
            <a:off x="311700" y="263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Some of the Issues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64" name="Google Shape;164;p18"/>
          <p:cNvSpPr txBox="1">
            <a:spLocks noGrp="1"/>
          </p:cNvSpPr>
          <p:nvPr>
            <p:ph type="body" idx="1"/>
          </p:nvPr>
        </p:nvSpPr>
        <p:spPr>
          <a:xfrm>
            <a:off x="158100" y="835975"/>
            <a:ext cx="86742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Quick Rollout (ours happened over closure so involved virtual training): </a:t>
            </a:r>
            <a:endParaRPr sz="190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Limited training for teachers (in higher stress/new learning situation)</a:t>
            </a:r>
            <a:endParaRPr sz="170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Limited training for students (in higher stress/new learning situation)</a:t>
            </a:r>
            <a:endParaRPr sz="170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Inaccessible practices that can become routine</a:t>
            </a:r>
            <a:endParaRPr sz="170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Inconsistent expectation for use: things “stored” many places; students had to learn different methods of accessing/submitting assignments</a:t>
            </a:r>
            <a:endParaRPr sz="190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Inconsistent formatting across classes (high cognitive load)</a:t>
            </a:r>
            <a:endParaRPr sz="190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Links to external sites that may not be accessible</a:t>
            </a:r>
            <a:endParaRPr sz="1900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Inaccessible Attachments</a:t>
            </a:r>
            <a:endParaRPr sz="1900"/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Often a bad scan of a page in a textbook </a:t>
            </a:r>
            <a:endParaRPr sz="1900"/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No awareness of how to create an accessible document</a:t>
            </a:r>
            <a:endParaRPr sz="1900"/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Interfered with assistive technologies working </a:t>
            </a:r>
            <a:endParaRPr sz="1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>
            <a:spLocks noGrp="1"/>
          </p:cNvSpPr>
          <p:nvPr>
            <p:ph type="title"/>
          </p:nvPr>
        </p:nvSpPr>
        <p:spPr>
          <a:xfrm>
            <a:off x="568475" y="3442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Realizations: 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70" name="Google Shape;170;p19"/>
          <p:cNvSpPr txBox="1">
            <a:spLocks noGrp="1"/>
          </p:cNvSpPr>
          <p:nvPr>
            <p:ph type="body" idx="1"/>
          </p:nvPr>
        </p:nvSpPr>
        <p:spPr>
          <a:xfrm>
            <a:off x="214750" y="1017725"/>
            <a:ext cx="8789700" cy="41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24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8"/>
              <a:buChar char="●"/>
            </a:pPr>
            <a:r>
              <a:rPr lang="en" sz="2108"/>
              <a:t>Accessibility tools only enhance accessibility if you use them</a:t>
            </a:r>
            <a:endParaRPr sz="2108"/>
          </a:p>
          <a:p>
            <a:pPr marL="457200" lvl="0" indent="-36246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8"/>
              <a:buChar char="●"/>
            </a:pPr>
            <a:r>
              <a:rPr lang="en" sz="2108"/>
              <a:t>Assurance of AEM very much impacts usability of assistive technology </a:t>
            </a:r>
            <a:endParaRPr sz="2108"/>
          </a:p>
          <a:p>
            <a:pPr marL="457200" lvl="0" indent="-36246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8"/>
              <a:buChar char="●"/>
            </a:pPr>
            <a:r>
              <a:rPr lang="en" sz="2108"/>
              <a:t>Inaccessible documents uploaded to an “accessible” system= inaccessibility</a:t>
            </a:r>
            <a:endParaRPr sz="2108"/>
          </a:p>
          <a:p>
            <a:pPr marL="457200" lvl="0" indent="-36246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8"/>
              <a:buChar char="●"/>
            </a:pPr>
            <a:r>
              <a:rPr lang="en" sz="2108"/>
              <a:t>People didn’t understand the expectations and the importance  </a:t>
            </a:r>
            <a:endParaRPr sz="2108"/>
          </a:p>
          <a:p>
            <a:pPr marL="457200" lvl="0" indent="-36246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8"/>
              <a:buChar char="●"/>
            </a:pPr>
            <a:r>
              <a:rPr lang="en" sz="2108"/>
              <a:t>New learning is hard, especially when under high stress with little time</a:t>
            </a:r>
            <a:endParaRPr sz="2108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"/>
          <p:cNvSpPr txBox="1">
            <a:spLocks noGrp="1"/>
          </p:cNvSpPr>
          <p:nvPr>
            <p:ph type="body" idx="4294967295"/>
          </p:nvPr>
        </p:nvSpPr>
        <p:spPr>
          <a:xfrm>
            <a:off x="0" y="290513"/>
            <a:ext cx="3759200" cy="4530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We learned…</a:t>
            </a:r>
            <a:endParaRPr sz="2800">
              <a:solidFill>
                <a:srgbClr val="000000"/>
              </a:solidFill>
            </a:endParaRPr>
          </a:p>
          <a:p>
            <a:pPr marL="457200" lvl="0" indent="-36246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8"/>
              <a:buChar char="●"/>
            </a:pPr>
            <a:r>
              <a:rPr lang="en" sz="2108"/>
              <a:t>We had more work to do… </a:t>
            </a:r>
            <a:endParaRPr sz="2108"/>
          </a:p>
          <a:p>
            <a:pPr marL="914400" lvl="1" indent="-3624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8"/>
              <a:buChar char="○"/>
            </a:pPr>
            <a:r>
              <a:rPr lang="en" sz="2108"/>
              <a:t>Awareness </a:t>
            </a:r>
            <a:endParaRPr sz="2108"/>
          </a:p>
          <a:p>
            <a:pPr marL="914400" lvl="1" indent="-36246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8"/>
              <a:buChar char="○"/>
            </a:pPr>
            <a:r>
              <a:rPr lang="en" sz="2108"/>
              <a:t>Support </a:t>
            </a:r>
            <a:endParaRPr sz="2108"/>
          </a:p>
          <a:p>
            <a:pPr marL="914400" lvl="1" indent="-362465" algn="l" rtl="0">
              <a:spcBef>
                <a:spcPts val="0"/>
              </a:spcBef>
              <a:spcAft>
                <a:spcPts val="0"/>
              </a:spcAft>
              <a:buSzPts val="2108"/>
              <a:buChar char="○"/>
            </a:pPr>
            <a:r>
              <a:rPr lang="en" sz="2108"/>
              <a:t>Expectations </a:t>
            </a:r>
            <a:endParaRPr sz="2108"/>
          </a:p>
          <a:p>
            <a:pPr marL="9144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386557" y="4188900"/>
            <a:ext cx="7505700" cy="954600"/>
          </a:xfrm>
        </p:spPr>
        <p:txBody>
          <a:bodyPr/>
          <a:lstStyle/>
          <a:p>
            <a:r>
              <a:rPr lang="en-US" dirty="0" smtClean="0"/>
              <a:t>Take 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176" name="Google Shape;176;p20"/>
          <p:cNvSpPr txBox="1">
            <a:spLocks noGrp="1"/>
          </p:cNvSpPr>
          <p:nvPr>
            <p:ph type="body" idx="4294967295"/>
          </p:nvPr>
        </p:nvSpPr>
        <p:spPr>
          <a:xfrm>
            <a:off x="4519613" y="290513"/>
            <a:ext cx="4624387" cy="4530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So we…</a:t>
            </a:r>
            <a:endParaRPr sz="2800">
              <a:solidFill>
                <a:srgbClr val="000000"/>
              </a:solidFill>
            </a:endParaRPr>
          </a:p>
          <a:p>
            <a:pPr marL="457200" lvl="0" indent="-352425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2108"/>
              <a:t>Sought out resources around accessible design</a:t>
            </a:r>
            <a:endParaRPr sz="2108"/>
          </a:p>
          <a:p>
            <a:pPr marL="914400" lvl="1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/>
              <a:t>AEM Center</a:t>
            </a:r>
            <a:endParaRPr sz="1800"/>
          </a:p>
          <a:p>
            <a:pPr marL="1371600" lvl="2" indent="-334803" algn="l" rtl="0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1808"/>
              <a:t>Canvas Example:  </a:t>
            </a:r>
            <a:r>
              <a:rPr lang="en" sz="1808" u="sng">
                <a:solidFill>
                  <a:schemeClr val="hlink"/>
                </a:solidFill>
                <a:hlinkClick r:id="rId3"/>
              </a:rPr>
              <a:t>AEM Center: Online Learning Series on Accessible Materials &amp; Technologies</a:t>
            </a:r>
            <a:endParaRPr sz="1808"/>
          </a:p>
          <a:p>
            <a:pPr marL="1371600" lvl="2" indent="-334803" algn="l" rtl="0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1808" u="sng">
                <a:solidFill>
                  <a:schemeClr val="hlink"/>
                </a:solidFill>
                <a:hlinkClick r:id="rId4"/>
              </a:rPr>
              <a:t>AEM Center: Designing for Accessibility</a:t>
            </a:r>
            <a:r>
              <a:rPr lang="en" sz="1808"/>
              <a:t> (P.O.U.R.) </a:t>
            </a:r>
            <a:endParaRPr sz="1808"/>
          </a:p>
          <a:p>
            <a:pPr marL="1371600" lvl="2" indent="-334803" algn="l" rtl="0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1808" u="sng">
                <a:solidFill>
                  <a:schemeClr val="hlink"/>
                </a:solidFill>
                <a:hlinkClick r:id="rId5"/>
              </a:rPr>
              <a:t>About Universal Design for Learning</a:t>
            </a:r>
            <a:endParaRPr sz="1808"/>
          </a:p>
          <a:p>
            <a:pPr marL="457200" lvl="0" indent="-35242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108"/>
              <a:t>Developed learning opportunities</a:t>
            </a:r>
            <a:endParaRPr sz="2108"/>
          </a:p>
          <a:p>
            <a:pPr marL="914400" lvl="1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/>
              <a:t>Meaningful (but “bite-sized”) </a:t>
            </a:r>
            <a:endParaRPr sz="1800"/>
          </a:p>
          <a:p>
            <a:pPr marL="914400" lvl="1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800"/>
              <a:t>On demand</a:t>
            </a:r>
            <a:endParaRPr sz="1800"/>
          </a:p>
          <a:p>
            <a:pPr marL="457200" lvl="0" indent="-35337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124"/>
              <a:t>Have the conversation re: expectation</a:t>
            </a:r>
            <a:endParaRPr sz="2124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Canvas Accessibility Tools 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82" name="Google Shape;182;p21"/>
          <p:cNvSpPr txBox="1">
            <a:spLocks noGrp="1"/>
          </p:cNvSpPr>
          <p:nvPr>
            <p:ph type="body" idx="1"/>
          </p:nvPr>
        </p:nvSpPr>
        <p:spPr>
          <a:xfrm>
            <a:off x="819150" y="1582200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Canvas Accessibility Page </a:t>
            </a:r>
            <a:endParaRPr sz="20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44444"/>
                </a:solidFill>
              </a:rPr>
              <a:t>Things we will cover:  </a:t>
            </a:r>
            <a:r>
              <a:rPr lang="en" sz="2000">
                <a:solidFill>
                  <a:schemeClr val="dk1"/>
                </a:solidFill>
              </a:rPr>
              <a:t>for us to highlight: 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Rich Content Editor (formatting with Styles, etc)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Immersive Reader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Embedded Documents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Captioning using Canvas Studio (Add-On)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Tech-Enhanced Assessments (Add-On)</a:t>
            </a:r>
            <a:endParaRPr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1201</Words>
  <Application>Microsoft Office PowerPoint</Application>
  <PresentationFormat>On-screen Show (16:9)</PresentationFormat>
  <Paragraphs>199</Paragraphs>
  <Slides>25</Slides>
  <Notes>25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Nunito</vt:lpstr>
      <vt:lpstr>Shift</vt:lpstr>
      <vt:lpstr>Empowering Inclusive Learning: Harness Your LMS*  for Accessibility  *Learning Management System  </vt:lpstr>
      <vt:lpstr>Who We Are</vt:lpstr>
      <vt:lpstr>Some Acronyms</vt:lpstr>
      <vt:lpstr>Welcome to Our Journey    </vt:lpstr>
      <vt:lpstr>Learning Management Systems (LMS) </vt:lpstr>
      <vt:lpstr>Some of the Issues</vt:lpstr>
      <vt:lpstr>Realizations: </vt:lpstr>
      <vt:lpstr>Take Aways</vt:lpstr>
      <vt:lpstr>Canvas Accessibility Tools </vt:lpstr>
      <vt:lpstr>Canvas Tool 1: Rich Content Editor (Style Tool, etc)  </vt:lpstr>
      <vt:lpstr>Canvas Tool 2: Immersive Reader  </vt:lpstr>
      <vt:lpstr>Canvas Tool 3: Embedded Documents or Media</vt:lpstr>
      <vt:lpstr>Canvas Tool 4: Captioning in Canvas Studio (Add-On)</vt:lpstr>
      <vt:lpstr>Canvas Tool 5: Tech-Enhanced Assessments  (Add-On)</vt:lpstr>
      <vt:lpstr>Canvas Tool 6: Accessibility Checker in Canvas</vt:lpstr>
      <vt:lpstr>Other Accessibility Checkers </vt:lpstr>
      <vt:lpstr>Attached Documents or Media</vt:lpstr>
      <vt:lpstr>Thoughts About Formatting for Cognitive Load</vt:lpstr>
      <vt:lpstr>Using Canvas as a Training Tool</vt:lpstr>
      <vt:lpstr>Video </vt:lpstr>
      <vt:lpstr>Other Things to Keep in Mind(learn from our mistakes) </vt:lpstr>
      <vt:lpstr>Canvas Accessibility Resources </vt:lpstr>
      <vt:lpstr>Other LMS Accessibility </vt:lpstr>
      <vt:lpstr>Other Resources </vt:lpstr>
      <vt:lpstr>Our Contact Information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EDU Empowering Inclusive Learning - Harness your LMS for Accessibility</dc:title>
  <dc:creator>Eileen Belton</dc:creator>
  <cp:lastModifiedBy>Eileen Belton</cp:lastModifiedBy>
  <cp:revision>3</cp:revision>
  <dcterms:modified xsi:type="dcterms:W3CDTF">2024-03-29T13:13:09Z</dcterms:modified>
</cp:coreProperties>
</file>