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7" r:id="rId2"/>
    <p:sldId id="260" r:id="rId3"/>
    <p:sldId id="259" r:id="rId4"/>
    <p:sldId id="258" r:id="rId5"/>
    <p:sldId id="328" r:id="rId6"/>
    <p:sldId id="261" r:id="rId7"/>
    <p:sldId id="330" r:id="rId8"/>
    <p:sldId id="334" r:id="rId9"/>
    <p:sldId id="331" r:id="rId10"/>
    <p:sldId id="333" r:id="rId11"/>
    <p:sldId id="262" r:id="rId12"/>
    <p:sldId id="332" r:id="rId13"/>
    <p:sldId id="321" r:id="rId14"/>
    <p:sldId id="335" r:id="rId15"/>
    <p:sldId id="337" r:id="rId16"/>
    <p:sldId id="264" r:id="rId17"/>
    <p:sldId id="338" r:id="rId18"/>
    <p:sldId id="266" r:id="rId19"/>
    <p:sldId id="308" r:id="rId20"/>
    <p:sldId id="309" r:id="rId21"/>
    <p:sldId id="310" r:id="rId22"/>
    <p:sldId id="312" r:id="rId23"/>
    <p:sldId id="314" r:id="rId24"/>
    <p:sldId id="339" r:id="rId25"/>
    <p:sldId id="316" r:id="rId26"/>
    <p:sldId id="317" r:id="rId27"/>
    <p:sldId id="318" r:id="rId28"/>
    <p:sldId id="340" r:id="rId29"/>
    <p:sldId id="319" r:id="rId30"/>
    <p:sldId id="341" r:id="rId31"/>
    <p:sldId id="342" r:id="rId32"/>
    <p:sldId id="343" r:id="rId33"/>
    <p:sldId id="344" r:id="rId34"/>
    <p:sldId id="320" r:id="rId35"/>
    <p:sldId id="322" r:id="rId36"/>
    <p:sldId id="324" r:id="rId37"/>
    <p:sldId id="345" r:id="rId38"/>
    <p:sldId id="327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6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176DAD-80AB-4CFD-8F3F-EF7694C41527}" v="1823" dt="2024-02-29T20:19:06.2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5" autoAdjust="0"/>
    <p:restoredTop sz="93979" autoAdjust="0"/>
  </p:normalViewPr>
  <p:slideViewPr>
    <p:cSldViewPr snapToGrid="0">
      <p:cViewPr varScale="1">
        <p:scale>
          <a:sx n="59" d="100"/>
          <a:sy n="59" d="100"/>
        </p:scale>
        <p:origin x="68" y="176"/>
      </p:cViewPr>
      <p:guideLst/>
    </p:cSldViewPr>
  </p:slideViewPr>
  <p:outlineViewPr>
    <p:cViewPr>
      <p:scale>
        <a:sx n="33" d="100"/>
        <a:sy n="33" d="100"/>
      </p:scale>
      <p:origin x="0" y="-2179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E33CA-B01E-4323-9CAF-5DC37FA1C2EE}" type="datetimeFigureOut">
              <a:t>3/15/2024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39840-138A-4B64-9919-B7FA5EFE7B1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33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39840-138A-4B64-9919-B7FA5EFE7B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28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39840-138A-4B64-9919-B7FA5EFE7B1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Clarify on the employee to make the first move (make a request).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39840-138A-4B64-9919-B7FA5EFE7B12}" type="slidenum"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665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4222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venir Next LT Pro" panose="020B0504020202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853815"/>
          </a:xfrm>
        </p:spPr>
        <p:txBody>
          <a:bodyPr/>
          <a:lstStyle>
            <a:lvl1pPr>
              <a:defRPr b="0" i="0">
                <a:latin typeface="Avenir Next LT Pro" panose="020B0504020202020204" pitchFamily="34" charset="77"/>
              </a:defRPr>
            </a:lvl1pPr>
            <a:lvl2pPr>
              <a:defRPr b="0" i="0">
                <a:latin typeface="Century Schoolbook" panose="02040604050505020304" pitchFamily="18" charset="0"/>
              </a:defRPr>
            </a:lvl2pPr>
            <a:lvl3pPr>
              <a:defRPr b="0" i="0">
                <a:latin typeface="Avenir Next LT Pro" panose="020B0504020202020204" pitchFamily="34" charset="77"/>
              </a:defRPr>
            </a:lvl3pPr>
            <a:lvl4pPr>
              <a:defRPr b="0" i="0">
                <a:latin typeface="Avenir Next LT Pro" panose="020B0504020202020204" pitchFamily="34" charset="77"/>
              </a:defRPr>
            </a:lvl4pPr>
            <a:lvl5pPr>
              <a:defRPr b="0" i="0"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0071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11029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1083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3863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3863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6919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838960"/>
            <a:ext cx="5157787" cy="66611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1438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838960"/>
            <a:ext cx="5183188" cy="66611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1438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6900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9912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5303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242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49463"/>
            <a:ext cx="6172200" cy="3811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68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24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049463"/>
            <a:ext cx="6172200" cy="381158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9716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C8333CD8-A448-AE14-36C6-1DDD8D040D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b="-33333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56EA3A6-0BB8-0D45-ADF8-78451AF5C199}"/>
              </a:ext>
            </a:extLst>
          </p:cNvPr>
          <p:cNvSpPr/>
          <p:nvPr userDrawn="1"/>
        </p:nvSpPr>
        <p:spPr>
          <a:xfrm>
            <a:off x="0" y="6015790"/>
            <a:ext cx="12192000" cy="84221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>
              <a:latin typeface="Avenir Next LT Pro" panose="020B0504020202020204" pitchFamily="34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2F9DF5-1C79-9349-8BF2-E119C70590E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255848" y="6212500"/>
            <a:ext cx="3452704" cy="50897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3945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venir Next LT Pro" panose="020B0504020202020204" pitchFamily="34" charset="77"/>
              </a:defRPr>
            </a:lvl1pPr>
          </a:lstStyle>
          <a:p>
            <a:fld id="{C764DE79-268F-4C1A-8933-263129D2AF90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venir Next LT Pro" panose="020B0504020202020204" pitchFamily="34" charset="77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1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cap="all" baseline="0">
          <a:solidFill>
            <a:schemeClr val="tx1"/>
          </a:solidFill>
          <a:latin typeface="Avenir Next LT Pro" panose="020B0504020202020204" pitchFamily="34" charset="77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Avenir Next LT Pro Demi" panose="020B0504020202020204" pitchFamily="34" charset="77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sv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sv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uncanstephen.net/on-my-podcast-playlists-right-now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lumination.com/led-lighting-in-office-buildings-savings-in-the-millions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mastermaq/13491326804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byrdnick.com/archives/8513/text-to-speech-for-speed-reading-proofreading-and-more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974393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zh/photo/1034246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askjan.org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at.mo.gov/device-loan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gortmakera@missouri.edu" TargetMode="External"/><Relationship Id="rId2" Type="http://schemas.openxmlformats.org/officeDocument/2006/relationships/hyperlink" Target="mailto:stitzere@missouri.edu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5.svg"/><Relationship Id="rId7" Type="http://schemas.openxmlformats.org/officeDocument/2006/relationships/image" Target="../media/image11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12.png"/><Relationship Id="rId5" Type="http://schemas.openxmlformats.org/officeDocument/2006/relationships/image" Target="../media/image17.svg"/><Relationship Id="rId10" Type="http://schemas.openxmlformats.org/officeDocument/2006/relationships/image" Target="../media/image11.png"/><Relationship Id="rId9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t's Talk About Workplace Accommodations In Action">
            <a:extLst>
              <a:ext uri="{FF2B5EF4-FFF2-40B4-BE49-F238E27FC236}">
                <a16:creationId xmlns:a16="http://schemas.microsoft.com/office/drawing/2014/main" id="{9BF0E3D6-CD60-A64E-8EDA-D04FA7C6F059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526630"/>
            <a:ext cx="10363200" cy="1902370"/>
          </a:xfrm>
        </p:spPr>
        <p:txBody>
          <a:bodyPr>
            <a:noAutofit/>
          </a:bodyPr>
          <a:lstStyle/>
          <a:p>
            <a:pPr algn="l"/>
            <a:r>
              <a:rPr lang="en-US" sz="6000" dirty="0">
                <a:latin typeface="Avenir Next LT Pro"/>
              </a:rPr>
              <a:t/>
            </a:r>
            <a:br>
              <a:rPr lang="en-US" sz="6000" dirty="0">
                <a:latin typeface="Avenir Next LT Pro"/>
              </a:rPr>
            </a:br>
            <a:r>
              <a:rPr lang="en-US" sz="6000" dirty="0">
                <a:latin typeface="Avenir Next LT Pro"/>
              </a:rPr>
              <a:t>WORKPLACE ACCOMMODATIONS</a:t>
            </a:r>
            <a:r>
              <a:rPr lang="en-US" sz="6000" i="1" dirty="0">
                <a:latin typeface="Avenir Next LT Pro"/>
              </a:rPr>
              <a:t> </a:t>
            </a:r>
            <a:endParaRPr lang="en-US" sz="6000" i="1" dirty="0">
              <a:ln w="22225">
                <a:solidFill>
                  <a:sysClr val="windowText" lastClr="000000"/>
                </a:solidFill>
                <a:prstDash val="solid"/>
              </a:ln>
              <a:effectLst>
                <a:outerShdw dist="203200" dir="10740000" algn="tr" rotWithShape="0">
                  <a:schemeClr val="bg1">
                    <a:lumMod val="65000"/>
                    <a:alpha val="62000"/>
                  </a:schemeClr>
                </a:outerShdw>
              </a:effectLst>
              <a:latin typeface="Avenir Next LT Pro"/>
            </a:endParaRPr>
          </a:p>
        </p:txBody>
      </p:sp>
      <p:pic>
        <p:nvPicPr>
          <p:cNvPr id="10" name="Graphic 9" descr="3 stripes directing right">
            <a:extLst>
              <a:ext uri="{FF2B5EF4-FFF2-40B4-BE49-F238E27FC236}">
                <a16:creationId xmlns:a16="http://schemas.microsoft.com/office/drawing/2014/main" id="{E9BED66D-96F9-267E-0A0C-8AAA2FAE73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440623" y="3459111"/>
            <a:ext cx="914400" cy="914400"/>
          </a:xfrm>
          <a:prstGeom prst="rect">
            <a:avLst/>
          </a:prstGeom>
        </p:spPr>
      </p:pic>
      <p:sp>
        <p:nvSpPr>
          <p:cNvPr id="5" name="TextBox 4" descr="In Action!">
            <a:extLst>
              <a:ext uri="{FF2B5EF4-FFF2-40B4-BE49-F238E27FC236}">
                <a16:creationId xmlns:a16="http://schemas.microsoft.com/office/drawing/2014/main" id="{3C4612AF-75D8-0B93-CB93-80584C659C18}"/>
              </a:ext>
            </a:extLst>
          </p:cNvPr>
          <p:cNvSpPr txBox="1"/>
          <p:nvPr/>
        </p:nvSpPr>
        <p:spPr>
          <a:xfrm>
            <a:off x="5486400" y="3397055"/>
            <a:ext cx="5181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i="1" cap="none" spc="600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Avenir Next LT Pro"/>
              </a:rPr>
              <a:t>IN ACTION!</a:t>
            </a:r>
            <a:endParaRPr lang="en-US" sz="6000" b="1" spc="600" dirty="0">
              <a:ln w="285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11" name="Graphic 10" descr="3 stripes directing right">
            <a:extLst>
              <a:ext uri="{FF2B5EF4-FFF2-40B4-BE49-F238E27FC236}">
                <a16:creationId xmlns:a16="http://schemas.microsoft.com/office/drawing/2014/main" id="{453B3BFE-5F0B-FF28-DE51-7D1DCCAB0D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799377" y="3447686"/>
            <a:ext cx="914400" cy="914400"/>
          </a:xfrm>
          <a:prstGeom prst="rect">
            <a:avLst/>
          </a:prstGeom>
        </p:spPr>
      </p:pic>
      <p:sp>
        <p:nvSpPr>
          <p:cNvPr id="3" name="PowerUp 2024">
            <a:extLst>
              <a:ext uri="{FF2B5EF4-FFF2-40B4-BE49-F238E27FC236}">
                <a16:creationId xmlns:a16="http://schemas.microsoft.com/office/drawing/2014/main" id="{FEEA1887-5F85-0847-9800-67D4193FF17A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81141"/>
            <a:ext cx="9144000" cy="507508"/>
          </a:xfrm>
        </p:spPr>
        <p:txBody>
          <a:bodyPr>
            <a:noAutofit/>
          </a:bodyPr>
          <a:lstStyle/>
          <a:p>
            <a:r>
              <a:rPr lang="en-US" sz="2000" spc="600" dirty="0">
                <a:latin typeface="Avenir Next LT Pro" panose="020B0504020202020204" pitchFamily="34" charset="0"/>
                <a:ea typeface="HGSSoeiKakugothicUB" panose="020B0400000000000000" pitchFamily="34" charset="-128"/>
                <a:cs typeface="Segoe UI Light" panose="020B0502040204020203" pitchFamily="34" charset="0"/>
              </a:rPr>
              <a:t>POWER UP 2024</a:t>
            </a:r>
          </a:p>
        </p:txBody>
      </p:sp>
    </p:spTree>
    <p:extLst>
      <p:ext uri="{BB962C8B-B14F-4D97-AF65-F5344CB8AC3E}">
        <p14:creationId xmlns:p14="http://schemas.microsoft.com/office/powerpoint/2010/main" val="60310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sential Job Functions">
            <a:extLst>
              <a:ext uri="{FF2B5EF4-FFF2-40B4-BE49-F238E27FC236}">
                <a16:creationId xmlns:a16="http://schemas.microsoft.com/office/drawing/2014/main" id="{15DC195B-12E5-C560-9A83-606A048A8B00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/>
          </p:cNvSpPr>
          <p:nvPr/>
        </p:nvSpPr>
        <p:spPr>
          <a:xfrm>
            <a:off x="838200" y="1289382"/>
            <a:ext cx="10515600" cy="266185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cap="none">
                <a:latin typeface="Avenir Next LT Pro"/>
                <a:ea typeface="+mn-ea"/>
                <a:cs typeface="Arial"/>
              </a:rPr>
              <a:t>EXAMPLE: A BARISTA MAKES COFFEE AT A COFFEE SHOP. EVERY MONTH THE COFFEE SHOP GETS A SHIPMENT OF COFFEE BEANS. </a:t>
            </a:r>
            <a:r>
              <a:rPr lang="en-US" sz="3600" b="1" i="1" cap="none">
                <a:latin typeface="Avenir Next LT Pro"/>
                <a:ea typeface="+mn-ea"/>
                <a:cs typeface="Arial"/>
              </a:rPr>
              <a:t>TYPICALLY,</a:t>
            </a:r>
            <a:r>
              <a:rPr lang="en-US" sz="3600" b="1" i="1">
                <a:latin typeface="Avenir Next LT Pro"/>
                <a:cs typeface="Arial"/>
              </a:rPr>
              <a:t> THE BARISTA IS RESPONSIBLE FOR GETTING THE SHIPMENT OF BEANS OFF THE TRUCK AND STORING THEM IN BACK OF HOUSE. </a:t>
            </a:r>
            <a:endParaRPr kumimoji="0" lang="en-US" sz="3600" b="1" i="1" u="none" strike="noStrike" kern="1200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 panose="020B0504020202020204" pitchFamily="34" charset="77"/>
              <a:ea typeface="+mj-ea"/>
              <a:cs typeface="Arial Black" panose="020B0604020202020204" pitchFamily="34" charset="0"/>
            </a:endParaRPr>
          </a:p>
        </p:txBody>
      </p:sp>
      <p:pic>
        <p:nvPicPr>
          <p:cNvPr id="5" name="Graphic 4" descr="Arrow: Slight curve with solid fill">
            <a:extLst>
              <a:ext uri="{FF2B5EF4-FFF2-40B4-BE49-F238E27FC236}">
                <a16:creationId xmlns:a16="http://schemas.microsoft.com/office/drawing/2014/main" id="{AA388337-12D0-FF51-9E6A-475A644AE41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19655" y="4434106"/>
            <a:ext cx="914400" cy="914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7792C-C0FD-B85C-A0FD-5C34AB72F3F6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8860" y="4891306"/>
            <a:ext cx="105156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000"/>
              </a:spcBef>
              <a:defRPr/>
            </a:pPr>
            <a:r>
              <a:rPr lang="en-US" sz="2400" cap="none" dirty="0">
                <a:latin typeface="Avenir Next LT Pro"/>
                <a:ea typeface="+mn-ea"/>
                <a:cs typeface="Arial"/>
              </a:rPr>
              <a:t>L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/>
                <a:ea typeface="+mn-ea"/>
                <a:cs typeface="Arial"/>
              </a:rPr>
              <a:t>ESS </a:t>
            </a:r>
            <a:r>
              <a:rPr lang="en-US" sz="2400" cap="none" dirty="0">
                <a:latin typeface="Avenir Next LT Pro"/>
                <a:ea typeface="+mn-ea"/>
                <a:cs typeface="Arial"/>
              </a:rPr>
              <a:t>DEFINED, LESS FREQUENT, LESS SPECIALIZED, NON-EXCLUSIVE TO THE ROLE OF BARISTA.</a:t>
            </a:r>
            <a:endParaRPr lang="en-US" sz="24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venir Next LT Pro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005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0B26A-1F80-6B56-3214-E16265F85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1">
                <a:latin typeface="Avenir Next LT Pro"/>
              </a:rPr>
              <a:t>IDENTIFYING THE ESSENTIAL JOB FUNCTIONS IN A job posting</a:t>
            </a:r>
            <a:endParaRPr lang="en-US" sz="3600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AB799-992D-AB44-C93E-07B581D1C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90"/>
            <a:ext cx="10515600" cy="385381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>
                <a:latin typeface="Avenir Next LT Pro"/>
                <a:cs typeface="Arial"/>
              </a:rPr>
              <a:t>Look for information regarding…</a:t>
            </a:r>
            <a:endParaRPr lang="en-US"/>
          </a:p>
          <a:p>
            <a:pPr lvl="1"/>
            <a:r>
              <a:rPr lang="en-US">
                <a:solidFill>
                  <a:srgbClr val="040C28"/>
                </a:solidFill>
                <a:latin typeface="Avenir Next LT Pro"/>
                <a:cs typeface="Arial"/>
              </a:rPr>
              <a:t>The job title</a:t>
            </a:r>
            <a:endParaRPr lang="en-US">
              <a:solidFill>
                <a:srgbClr val="000000"/>
              </a:solidFill>
              <a:latin typeface="Avenir Next LT Pro"/>
            </a:endParaRPr>
          </a:p>
          <a:p>
            <a:pPr lvl="1"/>
            <a:r>
              <a:rPr lang="en-US">
                <a:solidFill>
                  <a:srgbClr val="040C28"/>
                </a:solidFill>
                <a:latin typeface="Avenir Next LT Pro"/>
                <a:cs typeface="Arial"/>
              </a:rPr>
              <a:t>The job’s “purpose”</a:t>
            </a:r>
            <a:endParaRPr lang="en-US">
              <a:solidFill>
                <a:srgbClr val="000000"/>
              </a:solidFill>
              <a:latin typeface="Avenir Next LT Pro"/>
            </a:endParaRPr>
          </a:p>
          <a:p>
            <a:pPr lvl="1"/>
            <a:r>
              <a:rPr lang="en-US">
                <a:solidFill>
                  <a:srgbClr val="040C28"/>
                </a:solidFill>
                <a:latin typeface="Avenir Next LT Pro"/>
                <a:cs typeface="Arial"/>
              </a:rPr>
              <a:t>Job duties and responsibilities</a:t>
            </a:r>
            <a:endParaRPr lang="en-US">
              <a:solidFill>
                <a:srgbClr val="000000"/>
              </a:solidFill>
            </a:endParaRPr>
          </a:p>
          <a:p>
            <a:pPr lvl="1"/>
            <a:r>
              <a:rPr lang="en-US">
                <a:solidFill>
                  <a:srgbClr val="040C28"/>
                </a:solidFill>
                <a:latin typeface="Avenir Next LT Pro"/>
                <a:cs typeface="Arial"/>
              </a:rPr>
              <a:t>Any required qualifications, certifications, etc.</a:t>
            </a:r>
            <a:endParaRPr lang="en-US">
              <a:solidFill>
                <a:srgbClr val="000000"/>
              </a:solidFill>
            </a:endParaRPr>
          </a:p>
          <a:p>
            <a:pPr lvl="1"/>
            <a:r>
              <a:rPr lang="en-US">
                <a:solidFill>
                  <a:srgbClr val="040C28"/>
                </a:solidFill>
                <a:latin typeface="Avenir Next LT Pro"/>
                <a:cs typeface="Arial"/>
              </a:rPr>
              <a:t>Typical working conditions for the job</a:t>
            </a:r>
            <a:endParaRPr lang="en-US">
              <a:solidFill>
                <a:srgbClr val="4D5156"/>
              </a:solidFill>
              <a:latin typeface="Avenir Next LT Pro"/>
            </a:endParaRPr>
          </a:p>
          <a:p>
            <a:pPr algn="l"/>
            <a:endParaRPr lang="en-US" sz="1200" b="0" i="0">
              <a:solidFill>
                <a:srgbClr val="2D2D2D"/>
              </a:solidFill>
              <a:effectLst/>
              <a:latin typeface="Noto Sans" panose="020B0502040504020204" pitchFamily="34" charset="0"/>
            </a:endParaRPr>
          </a:p>
        </p:txBody>
      </p:sp>
      <p:pic>
        <p:nvPicPr>
          <p:cNvPr id="5" name="Graphic 4" descr="Newspaper outline">
            <a:extLst>
              <a:ext uri="{FF2B5EF4-FFF2-40B4-BE49-F238E27FC236}">
                <a16:creationId xmlns:a16="http://schemas.microsoft.com/office/drawing/2014/main" id="{7BE0A015-8B5E-DDE4-2FD1-5B536B172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445062" y="1974631"/>
            <a:ext cx="2908738" cy="290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3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61462-9BCE-3311-7A2A-A9EC13B43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NOW YOU TRY!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E5019-9A1A-2398-779F-BFB65B5C94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Identify the essential job functions in 2 real job postings from Indeed.</a:t>
            </a:r>
          </a:p>
        </p:txBody>
      </p:sp>
    </p:spTree>
    <p:extLst>
      <p:ext uri="{BB962C8B-B14F-4D97-AF65-F5344CB8AC3E}">
        <p14:creationId xmlns:p14="http://schemas.microsoft.com/office/powerpoint/2010/main" val="282059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Note paper pads with pencil">
            <a:extLst>
              <a:ext uri="{FF2B5EF4-FFF2-40B4-BE49-F238E27FC236}">
                <a16:creationId xmlns:a16="http://schemas.microsoft.com/office/drawing/2014/main" id="{B85A03F8-EFAA-C434-EC15-EE1C10EBC682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36363"/>
          <a:stretch/>
        </p:blipFill>
        <p:spPr>
          <a:xfrm>
            <a:off x="-1861288" y="-565311"/>
            <a:ext cx="11363186" cy="723122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0071" y="890649"/>
            <a:ext cx="5420096" cy="942545"/>
          </a:xfrm>
        </p:spPr>
        <p:txBody>
          <a:bodyPr>
            <a:normAutofit/>
          </a:bodyPr>
          <a:lstStyle/>
          <a:p>
            <a:r>
              <a:rPr lang="en-US" sz="2000" dirty="0"/>
              <a:t>Example 1: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DENTAL RECEPTIONIST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AB799-992D-AB44-C93E-07B581D1CF9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90057" y="2412187"/>
            <a:ext cx="4835525" cy="3852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b="1" i="0" dirty="0">
                <a:effectLst/>
                <a:latin typeface="Avenir Next LT Pro" panose="020B0504020202020204" pitchFamily="34" charset="0"/>
                <a:ea typeface="Noto Sans"/>
                <a:cs typeface="Arial"/>
              </a:rPr>
              <a:t>JOB RESPONSIBILITIES:</a:t>
            </a:r>
          </a:p>
          <a:p>
            <a:pPr algn="l"/>
            <a:r>
              <a:rPr lang="en-US" sz="2000" b="0" i="0" dirty="0">
                <a:effectLst/>
                <a:latin typeface="Avenir Next LT Pro" panose="020B0504020202020204" pitchFamily="34" charset="0"/>
                <a:ea typeface="Noto Sans"/>
                <a:cs typeface="Arial"/>
              </a:rPr>
              <a:t>Answer incoming phone calls.</a:t>
            </a:r>
          </a:p>
          <a:p>
            <a:pPr algn="l"/>
            <a:r>
              <a:rPr lang="en-US" sz="2000" b="0" i="0" dirty="0">
                <a:effectLst/>
                <a:latin typeface="Avenir Next LT Pro" panose="020B0504020202020204" pitchFamily="34" charset="0"/>
                <a:ea typeface="Noto Sans"/>
                <a:cs typeface="Arial"/>
              </a:rPr>
              <a:t>Schedule patient appointments.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b="0" i="0" dirty="0">
                <a:effectLst/>
                <a:latin typeface="Avenir Next LT Pro" panose="020B0504020202020204" pitchFamily="34" charset="0"/>
                <a:ea typeface="Noto Sans"/>
                <a:cs typeface="Arial"/>
              </a:rPr>
              <a:t>Contact referring doctors’ offices for 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Avenir Next LT Pro" panose="020B0504020202020204" pitchFamily="34" charset="0"/>
                <a:ea typeface="Noto Sans"/>
                <a:cs typeface="Arial"/>
              </a:rPr>
              <a:t>    </a:t>
            </a:r>
            <a:r>
              <a:rPr lang="en-US" sz="2000" b="0" i="0" dirty="0">
                <a:effectLst/>
                <a:latin typeface="Avenir Next LT Pro" panose="020B0504020202020204" pitchFamily="34" charset="0"/>
                <a:ea typeface="Noto Sans"/>
                <a:cs typeface="Arial"/>
              </a:rPr>
              <a:t>referrals and x-rays</a:t>
            </a:r>
          </a:p>
          <a:p>
            <a:pPr algn="l"/>
            <a:r>
              <a:rPr lang="en-US" sz="2000" b="0" i="0" dirty="0">
                <a:effectLst/>
                <a:latin typeface="Avenir Next LT Pro" panose="020B0504020202020204" pitchFamily="34" charset="0"/>
                <a:ea typeface="Noto Sans"/>
                <a:cs typeface="Arial"/>
              </a:rPr>
              <a:t>Scan in ID cards and insurance cards</a:t>
            </a:r>
          </a:p>
          <a:p>
            <a:pPr algn="l"/>
            <a:r>
              <a:rPr lang="en-US" sz="2000" b="0" i="0" dirty="0">
                <a:effectLst/>
                <a:latin typeface="Avenir Next LT Pro" panose="020B0504020202020204" pitchFamily="34" charset="0"/>
                <a:ea typeface="Noto Sans"/>
                <a:cs typeface="Arial"/>
              </a:rPr>
              <a:t>Create patient charts</a:t>
            </a:r>
          </a:p>
          <a:p>
            <a:pPr algn="l"/>
            <a:r>
              <a:rPr lang="en-US" sz="2000" b="0" i="0" dirty="0">
                <a:effectLst/>
                <a:latin typeface="Avenir Next LT Pro" panose="020B0504020202020204" pitchFamily="34" charset="0"/>
                <a:ea typeface="Noto Sans"/>
                <a:cs typeface="Arial"/>
              </a:rPr>
              <a:t>File charts</a:t>
            </a:r>
          </a:p>
          <a:p>
            <a:endParaRPr lang="en-US" sz="1800" dirty="0">
              <a:latin typeface="Avenir Next LT Pro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705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Note paper pads with pencil">
            <a:extLst>
              <a:ext uri="{FF2B5EF4-FFF2-40B4-BE49-F238E27FC236}">
                <a16:creationId xmlns:a16="http://schemas.microsoft.com/office/drawing/2014/main" id="{B85A03F8-EFAA-C434-EC15-EE1C10EBC6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36363"/>
          <a:stretch/>
        </p:blipFill>
        <p:spPr>
          <a:xfrm>
            <a:off x="-1421901" y="-373224"/>
            <a:ext cx="11363186" cy="72312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40B26A-1F80-6B56-3214-E16265F85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9308"/>
            <a:ext cx="5257800" cy="1325563"/>
          </a:xfrm>
        </p:spPr>
        <p:txBody>
          <a:bodyPr/>
          <a:lstStyle/>
          <a:p>
            <a:r>
              <a:rPr lang="en-US" sz="2000"/>
              <a:t>Example 2:</a:t>
            </a:r>
            <a:r>
              <a:rPr lang="en-US"/>
              <a:t/>
            </a:r>
            <a:br>
              <a:rPr lang="en-US"/>
            </a:br>
            <a:r>
              <a:rPr lang="en-US"/>
              <a:t>HOTEL FRONT DESK AGENT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AB799-992D-AB44-C93E-07B581D1C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0854" y="2812855"/>
            <a:ext cx="4603532" cy="38538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b="1" i="0">
                <a:effectLst/>
                <a:latin typeface="Avenir Next LT Pro" panose="020B0504020202020204" pitchFamily="34" charset="0"/>
                <a:ea typeface="Noto Sans"/>
                <a:cs typeface="Arial"/>
              </a:rPr>
              <a:t>THIS JOB IS:</a:t>
            </a:r>
          </a:p>
          <a:p>
            <a:pPr lvl="1"/>
            <a:r>
              <a:rPr lang="en-US" sz="2000" b="0" i="0">
                <a:effectLst/>
                <a:latin typeface="Avenir Next LT Pro" panose="020B0504020202020204" pitchFamily="34" charset="0"/>
                <a:cs typeface="Arial"/>
              </a:rPr>
              <a:t>A good job for someone just entering the workforce or returning to the workforce with limited experience and education.</a:t>
            </a:r>
          </a:p>
          <a:p>
            <a:pPr lvl="1"/>
            <a:r>
              <a:rPr lang="en-US" sz="2000" b="0" i="0">
                <a:effectLst/>
                <a:latin typeface="Avenir Next LT Pro" panose="020B0504020202020204" pitchFamily="34" charset="0"/>
                <a:cs typeface="Arial"/>
              </a:rPr>
              <a:t>A job for which all ages, including older job seekers, are encouraged to apply.</a:t>
            </a:r>
          </a:p>
          <a:p>
            <a:pPr marL="0" indent="0">
              <a:buNone/>
            </a:pPr>
            <a:endParaRPr lang="en-US" sz="1800">
              <a:latin typeface="Avenir Next LT Pro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242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C568E0-DB6E-7C45-56D7-A813B36A1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812" y="469638"/>
            <a:ext cx="10587581" cy="2073865"/>
          </a:xfrm>
        </p:spPr>
        <p:txBody>
          <a:bodyPr anchor="ctr">
            <a:normAutofit/>
          </a:bodyPr>
          <a:lstStyle/>
          <a:p>
            <a:r>
              <a:rPr lang="en-US" sz="3600" i="1"/>
              <a:t>WHAT DO YOU DO IF YOU RUN INTO A JOB POSTING LIKE EXAMPLE 2?</a:t>
            </a:r>
          </a:p>
        </p:txBody>
      </p:sp>
      <p:pic>
        <p:nvPicPr>
          <p:cNvPr id="7" name="Graphic 6" descr="Green car.">
            <a:extLst>
              <a:ext uri="{FF2B5EF4-FFF2-40B4-BE49-F238E27FC236}">
                <a16:creationId xmlns:a16="http://schemas.microsoft.com/office/drawing/2014/main" id="{17E39763-B61D-ED99-74F7-002907297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860812" y="3850230"/>
            <a:ext cx="3237121" cy="3237121"/>
          </a:xfrm>
          <a:prstGeom prst="rect">
            <a:avLst/>
          </a:prstGeom>
        </p:spPr>
      </p:pic>
      <p:pic>
        <p:nvPicPr>
          <p:cNvPr id="6" name="Content Placeholder 4" descr="Fork In Road with solid fill">
            <a:extLst>
              <a:ext uri="{FF2B5EF4-FFF2-40B4-BE49-F238E27FC236}">
                <a16:creationId xmlns:a16="http://schemas.microsoft.com/office/drawing/2014/main" id="{D9ECDAE2-061A-010F-4321-7DE59092A7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12714" b="12714"/>
          <a:stretch/>
        </p:blipFill>
        <p:spPr>
          <a:xfrm>
            <a:off x="3606640" y="2182978"/>
            <a:ext cx="5167906" cy="38538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704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573A1-B84D-A0C8-8757-A3F754063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i="1" kern="1200" cap="all" baseline="0" dirty="0">
                <a:latin typeface="Avenir Next LT Pro" panose="020B0504020202020204" pitchFamily="34" charset="77"/>
                <a:ea typeface="+mj-ea"/>
                <a:cs typeface="Arial Black" panose="020B0604020202020204" pitchFamily="34" charset="0"/>
              </a:rPr>
              <a:t>Route 1: contact the employer directly to ASK clarifying QUESTIONS.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BAFC76-ED21-113B-308B-D401C016B005}"/>
              </a:ext>
            </a:extLst>
          </p:cNvPr>
          <p:cNvSpPr txBox="1"/>
          <p:nvPr/>
        </p:nvSpPr>
        <p:spPr>
          <a:xfrm>
            <a:off x="838200" y="1690690"/>
            <a:ext cx="3426354" cy="38538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latin typeface="Avenir Next LT Pro" panose="020B0504020202020204" pitchFamily="34" charset="0"/>
                <a:cs typeface="Arial" panose="020B0604020202020204" pitchFamily="34" charset="0"/>
              </a:rPr>
              <a:t>“I saw your job posting on Indeed. Can you tell me a little more about what a typical day looks like for someone in this role?”</a:t>
            </a:r>
          </a:p>
        </p:txBody>
      </p:sp>
      <p:pic>
        <p:nvPicPr>
          <p:cNvPr id="6" name="Content Placeholder 4" descr="Fork In Road with solid fill">
            <a:extLst>
              <a:ext uri="{FF2B5EF4-FFF2-40B4-BE49-F238E27FC236}">
                <a16:creationId xmlns:a16="http://schemas.microsoft.com/office/drawing/2014/main" id="{2FD9626A-7418-9AED-4241-FCEA05924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12714" b="12714"/>
          <a:stretch/>
        </p:blipFill>
        <p:spPr>
          <a:xfrm>
            <a:off x="3512047" y="2161957"/>
            <a:ext cx="5167906" cy="3853815"/>
          </a:xfrm>
          <a:prstGeom prst="rect">
            <a:avLst/>
          </a:prstGeom>
          <a:noFill/>
        </p:spPr>
      </p:pic>
      <p:pic>
        <p:nvPicPr>
          <p:cNvPr id="10" name="Graphic 9" descr="Green car going to the left.">
            <a:extLst>
              <a:ext uri="{FF2B5EF4-FFF2-40B4-BE49-F238E27FC236}">
                <a16:creationId xmlns:a16="http://schemas.microsoft.com/office/drawing/2014/main" id="{0FF2481E-3E18-B026-D973-73CE31CCD4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 rot="1818274" flipH="1">
            <a:off x="5012382" y="2738267"/>
            <a:ext cx="2701195" cy="270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2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573A1-B84D-A0C8-8757-A3F754063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i="1" kern="1200" cap="all" baseline="0">
                <a:latin typeface="Avenir Next LT Pro" panose="020B0504020202020204" pitchFamily="34" charset="77"/>
                <a:ea typeface="+mj-ea"/>
                <a:cs typeface="Arial Black" panose="020B0604020202020204" pitchFamily="34" charset="0"/>
              </a:rPr>
              <a:t>Route 2: send in resume and apply! </a:t>
            </a:r>
          </a:p>
        </p:txBody>
      </p:sp>
      <p:pic>
        <p:nvPicPr>
          <p:cNvPr id="6" name="Content Placeholder 4" descr="Fork In Road with solid fill">
            <a:extLst>
              <a:ext uri="{FF2B5EF4-FFF2-40B4-BE49-F238E27FC236}">
                <a16:creationId xmlns:a16="http://schemas.microsoft.com/office/drawing/2014/main" id="{2FD9626A-7418-9AED-4241-FCEA05924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12714" b="12714"/>
          <a:stretch/>
        </p:blipFill>
        <p:spPr>
          <a:xfrm>
            <a:off x="3512047" y="2161957"/>
            <a:ext cx="5167906" cy="3853815"/>
          </a:xfrm>
          <a:prstGeom prst="rect">
            <a:avLst/>
          </a:prstGeom>
          <a:noFill/>
        </p:spPr>
      </p:pic>
      <p:pic>
        <p:nvPicPr>
          <p:cNvPr id="10" name="Graphic 9" descr="Green car going to the right.">
            <a:extLst>
              <a:ext uri="{FF2B5EF4-FFF2-40B4-BE49-F238E27FC236}">
                <a16:creationId xmlns:a16="http://schemas.microsoft.com/office/drawing/2014/main" id="{0FF2481E-3E18-B026-D973-73CE31CCD4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 rot="20136593">
            <a:off x="4369149" y="2738267"/>
            <a:ext cx="2701195" cy="27011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BAFC76-ED21-113B-308B-D401C016B005}"/>
              </a:ext>
            </a:extLst>
          </p:cNvPr>
          <p:cNvSpPr txBox="1"/>
          <p:nvPr/>
        </p:nvSpPr>
        <p:spPr>
          <a:xfrm>
            <a:off x="7927446" y="1829806"/>
            <a:ext cx="3426354" cy="38538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>
                <a:latin typeface="Avenir Next LT Pro" panose="020B0504020202020204" pitchFamily="34" charset="0"/>
                <a:cs typeface="Arial" panose="020B0604020202020204" pitchFamily="34" charset="0"/>
              </a:rPr>
              <a:t>Come prepared to ask clarifying questions during the interview.</a:t>
            </a:r>
          </a:p>
        </p:txBody>
      </p:sp>
    </p:spTree>
    <p:extLst>
      <p:ext uri="{BB962C8B-B14F-4D97-AF65-F5344CB8AC3E}">
        <p14:creationId xmlns:p14="http://schemas.microsoft.com/office/powerpoint/2010/main" val="91259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9267B-2E21-ECE7-4526-D4D1215FF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>
                <a:latin typeface="Avenir Next LT Pro"/>
              </a:rPr>
              <a:t>MATCHING SKILLS TO the job through accommodations </a:t>
            </a:r>
            <a:endParaRPr lang="en-US" i="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F64CA-1093-62C1-3349-AF31A6048C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does the accommodations process look like?</a:t>
            </a:r>
          </a:p>
        </p:txBody>
      </p:sp>
    </p:spTree>
    <p:extLst>
      <p:ext uri="{BB962C8B-B14F-4D97-AF65-F5344CB8AC3E}">
        <p14:creationId xmlns:p14="http://schemas.microsoft.com/office/powerpoint/2010/main" val="288678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 hidden="1">
            <a:extLst>
              <a:ext uri="{FF2B5EF4-FFF2-40B4-BE49-F238E27FC236}">
                <a16:creationId xmlns:a16="http://schemas.microsoft.com/office/drawing/2014/main" id="{2746BA50-27B3-A313-670B-35167812D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 LT Pro"/>
              </a:rPr>
              <a:t>THE ACCOMMODATION </a:t>
            </a:r>
            <a:r>
              <a:rPr lang="en-US" dirty="0" smtClean="0">
                <a:latin typeface="Avenir Next LT Pro"/>
              </a:rPr>
              <a:t>PROCESS Step 1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2CBB83-CD9F-DCC1-D837-46EDA9922EDF}"/>
              </a:ext>
            </a:extLst>
          </p:cNvPr>
          <p:cNvSpPr/>
          <p:nvPr/>
        </p:nvSpPr>
        <p:spPr>
          <a:xfrm>
            <a:off x="836612" y="1659193"/>
            <a:ext cx="10515600" cy="353961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b="1" u="sng">
                <a:solidFill>
                  <a:schemeClr val="tx1"/>
                </a:solidFill>
                <a:latin typeface="Avenir Next LT Pro" panose="020B0504020202020204" pitchFamily="34" charset="0"/>
                <a:cs typeface="Arial"/>
              </a:rPr>
              <a:t>STEP 1</a:t>
            </a:r>
            <a:r>
              <a:rPr lang="en-US" sz="3600" b="1">
                <a:solidFill>
                  <a:schemeClr val="tx1"/>
                </a:solidFill>
                <a:latin typeface="Avenir Next LT Pro" panose="020B0504020202020204" pitchFamily="34" charset="0"/>
                <a:cs typeface="Arial"/>
              </a:rPr>
              <a:t>:</a:t>
            </a:r>
          </a:p>
          <a:p>
            <a:pPr algn="ctr"/>
            <a:r>
              <a:rPr lang="en-US" sz="3600" b="1">
                <a:solidFill>
                  <a:schemeClr val="tx1"/>
                </a:solidFill>
                <a:latin typeface="Avenir Next LT Pro" panose="020B0504020202020204" pitchFamily="34" charset="0"/>
                <a:cs typeface="Arial"/>
              </a:rPr>
              <a:t>CONTACT HR TO LET THEM KNOW YOU WANT TO DISCUSS WORKPLACE ACCOMMODATIONS.</a:t>
            </a:r>
            <a:endParaRPr lang="en-US" sz="360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49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troductions of Presenters">
            <a:extLst>
              <a:ext uri="{FF2B5EF4-FFF2-40B4-BE49-F238E27FC236}">
                <a16:creationId xmlns:a16="http://schemas.microsoft.com/office/drawing/2014/main" id="{FFF2587D-C80A-FB7E-3BB4-F9ADA2B77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1" dirty="0"/>
              <a:t>INTRODUCTIONS: SPEAKERS</a:t>
            </a:r>
          </a:p>
        </p:txBody>
      </p:sp>
      <p:sp>
        <p:nvSpPr>
          <p:cNvPr id="4" name="Ellie Stitzer is the Accessibility and ADA Manager for the University of Missouri">
            <a:extLst>
              <a:ext uri="{FF2B5EF4-FFF2-40B4-BE49-F238E27FC236}">
                <a16:creationId xmlns:a16="http://schemas.microsoft.com/office/drawing/2014/main" id="{E92DC137-C444-2262-5F55-98BC254CE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289" y="1716359"/>
            <a:ext cx="4542429" cy="3095650"/>
          </a:xfrm>
          <a:ln w="57150">
            <a:solidFill>
              <a:srgbClr val="046E50"/>
            </a:solidFill>
          </a:ln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latin typeface="Avenir Next LT Pro Demi"/>
                <a:cs typeface="Arial"/>
              </a:rPr>
              <a:t>ELLIE STITZER</a:t>
            </a:r>
          </a:p>
          <a:p>
            <a:pPr lvl="1"/>
            <a:r>
              <a:rPr lang="en-US" dirty="0">
                <a:latin typeface="Avenir Next LT Pro"/>
                <a:cs typeface="Arial"/>
              </a:rPr>
              <a:t>Accessibility and ADA Manager for the University of </a:t>
            </a:r>
            <a:r>
              <a:rPr lang="en-US" dirty="0"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  <a:latin typeface="Avenir Next LT Pro"/>
                <a:cs typeface="Arial"/>
              </a:rPr>
              <a:t>Missouri</a:t>
            </a:r>
            <a:r>
              <a:rPr lang="en-US" dirty="0">
                <a:latin typeface="Avenir Next LT Pro"/>
                <a:cs typeface="Arial"/>
              </a:rPr>
              <a:t> – Columbia</a:t>
            </a:r>
            <a:endParaRPr lang="en-US" dirty="0">
              <a:latin typeface="Avenir Next LT Pro"/>
              <a:cs typeface="Arial"/>
            </a:endParaRPr>
          </a:p>
        </p:txBody>
      </p:sp>
      <p:pic>
        <p:nvPicPr>
          <p:cNvPr id="6" name="Picture 5" descr="Ellie, a white woman with short brown hair, smiling. ">
            <a:extLst>
              <a:ext uri="{FF2B5EF4-FFF2-40B4-BE49-F238E27FC236}">
                <a16:creationId xmlns:a16="http://schemas.microsoft.com/office/drawing/2014/main" id="{48721631-51CE-197E-1A4B-6BDBFCA0F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444" y="3237745"/>
            <a:ext cx="2510789" cy="2444089"/>
          </a:xfrm>
          <a:prstGeom prst="rect">
            <a:avLst/>
          </a:prstGeom>
          <a:ln w="57150">
            <a:solidFill>
              <a:srgbClr val="046E50"/>
            </a:solidFill>
          </a:ln>
        </p:spPr>
      </p:pic>
      <p:sp>
        <p:nvSpPr>
          <p:cNvPr id="3" name="Ann Marie Gortmaker is an accommodation specialist">
            <a:extLst>
              <a:ext uri="{FF2B5EF4-FFF2-40B4-BE49-F238E27FC236}">
                <a16:creationId xmlns:a16="http://schemas.microsoft.com/office/drawing/2014/main" id="{F2CA368A-B553-93F4-F399-215832213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60774" y="699794"/>
            <a:ext cx="3605981" cy="2537951"/>
          </a:xfrm>
          <a:ln w="57150">
            <a:solidFill>
              <a:srgbClr val="046E50"/>
            </a:solidFill>
          </a:ln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 smtClean="0">
                <a:latin typeface="Avenir Next LT Pro Demi"/>
                <a:cs typeface="Arial"/>
              </a:rPr>
              <a:t>ANN </a:t>
            </a:r>
            <a:r>
              <a:rPr lang="en-US" dirty="0">
                <a:latin typeface="Avenir Next LT Pro Demi"/>
                <a:cs typeface="Arial"/>
              </a:rPr>
              <a:t>MARIE GORTMAKER</a:t>
            </a:r>
          </a:p>
          <a:p>
            <a:pPr lvl="1"/>
            <a:r>
              <a:rPr lang="en-US" dirty="0">
                <a:latin typeface="Avenir Next LT Pro"/>
                <a:cs typeface="Arial"/>
              </a:rPr>
              <a:t>Accommodations Specialist for the University of </a:t>
            </a:r>
            <a:r>
              <a:rPr lang="en-US" dirty="0"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  <a:latin typeface="Avenir Next LT Pro"/>
                <a:cs typeface="Arial"/>
              </a:rPr>
              <a:t>Missouri</a:t>
            </a:r>
            <a:r>
              <a:rPr lang="en-US" dirty="0">
                <a:latin typeface="Avenir Next LT Pro"/>
                <a:cs typeface="Arial"/>
              </a:rPr>
              <a:t> – Columbia</a:t>
            </a:r>
          </a:p>
        </p:txBody>
      </p:sp>
      <p:pic>
        <p:nvPicPr>
          <p:cNvPr id="8" name="Picture 7" descr="Ann Marie, a white woman wearing a blue scarf, smiling.">
            <a:extLst>
              <a:ext uri="{FF2B5EF4-FFF2-40B4-BE49-F238E27FC236}">
                <a16:creationId xmlns:a16="http://schemas.microsoft.com/office/drawing/2014/main" id="{17722234-AB31-0A79-69E4-CA2C4FCCF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872" y="2586184"/>
            <a:ext cx="2064774" cy="3095650"/>
          </a:xfrm>
          <a:prstGeom prst="rect">
            <a:avLst/>
          </a:prstGeom>
          <a:ln w="57150">
            <a:solidFill>
              <a:srgbClr val="046E50"/>
            </a:solidFill>
          </a:ln>
        </p:spPr>
      </p:pic>
    </p:spTree>
    <p:extLst>
      <p:ext uri="{BB962C8B-B14F-4D97-AF65-F5344CB8AC3E}">
        <p14:creationId xmlns:p14="http://schemas.microsoft.com/office/powerpoint/2010/main" val="204099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 hidden="1">
            <a:extLst>
              <a:ext uri="{FF2B5EF4-FFF2-40B4-BE49-F238E27FC236}">
                <a16:creationId xmlns:a16="http://schemas.microsoft.com/office/drawing/2014/main" id="{2746BA50-27B3-A313-670B-35167812D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 LT Pro"/>
              </a:rPr>
              <a:t>THE ACCOMMODATION PROCESS step 2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2CBB83-CD9F-DCC1-D837-46EDA9922EDF}"/>
              </a:ext>
            </a:extLst>
          </p:cNvPr>
          <p:cNvSpPr/>
          <p:nvPr/>
        </p:nvSpPr>
        <p:spPr>
          <a:xfrm>
            <a:off x="836612" y="1659193"/>
            <a:ext cx="10515600" cy="353961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b="1" u="sng">
                <a:solidFill>
                  <a:schemeClr val="tx1"/>
                </a:solidFill>
                <a:latin typeface="Avenir Next LT Pro" panose="020B0504020202020204" pitchFamily="34" charset="0"/>
                <a:cs typeface="Arial"/>
              </a:rPr>
              <a:t>STEP 2</a:t>
            </a:r>
            <a:r>
              <a:rPr lang="en-US" sz="3600" b="1">
                <a:solidFill>
                  <a:schemeClr val="tx1"/>
                </a:solidFill>
                <a:latin typeface="Avenir Next LT Pro" panose="020B0504020202020204" pitchFamily="34" charset="0"/>
                <a:cs typeface="Arial"/>
              </a:rPr>
              <a:t>: </a:t>
            </a:r>
          </a:p>
          <a:p>
            <a:pPr algn="ctr"/>
            <a:r>
              <a:rPr lang="en-US" sz="3600" b="1">
                <a:solidFill>
                  <a:schemeClr val="tx1"/>
                </a:solidFill>
                <a:latin typeface="Avenir Next LT Pro" panose="020B0504020202020204" pitchFamily="34" charset="0"/>
                <a:cs typeface="Arial"/>
              </a:rPr>
              <a:t>1-ON-1 MEETING WITH HR TO DISCUSS WORKPLACE BARRIERS AND BRAINSTORM SOLUTIONS.</a:t>
            </a:r>
          </a:p>
        </p:txBody>
      </p:sp>
    </p:spTree>
    <p:extLst>
      <p:ext uri="{BB962C8B-B14F-4D97-AF65-F5344CB8AC3E}">
        <p14:creationId xmlns:p14="http://schemas.microsoft.com/office/powerpoint/2010/main" val="19491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 hidden="1">
            <a:extLst>
              <a:ext uri="{FF2B5EF4-FFF2-40B4-BE49-F238E27FC236}">
                <a16:creationId xmlns:a16="http://schemas.microsoft.com/office/drawing/2014/main" id="{2746BA50-27B3-A313-670B-35167812D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 LT Pro"/>
              </a:rPr>
              <a:t>THE ACCOMMODATION PROCESS step 3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2CBB83-CD9F-DCC1-D837-46EDA9922EDF}"/>
              </a:ext>
            </a:extLst>
          </p:cNvPr>
          <p:cNvSpPr/>
          <p:nvPr/>
        </p:nvSpPr>
        <p:spPr>
          <a:xfrm>
            <a:off x="836612" y="1659193"/>
            <a:ext cx="10515600" cy="353961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b="1" u="sng">
                <a:solidFill>
                  <a:schemeClr val="tx1"/>
                </a:solidFill>
                <a:latin typeface="Avenir Next LT Pro" panose="020B0504020202020204" pitchFamily="34" charset="0"/>
                <a:cs typeface="Arial"/>
              </a:rPr>
              <a:t>STEP 3</a:t>
            </a:r>
            <a:r>
              <a:rPr lang="en-US" sz="3600" b="1">
                <a:solidFill>
                  <a:schemeClr val="tx1"/>
                </a:solidFill>
                <a:latin typeface="Avenir Next LT Pro" panose="020B0504020202020204" pitchFamily="34" charset="0"/>
                <a:cs typeface="Arial"/>
              </a:rPr>
              <a:t>: </a:t>
            </a:r>
          </a:p>
          <a:p>
            <a:pPr algn="ctr"/>
            <a:r>
              <a:rPr lang="en-US" sz="3600" b="1">
                <a:solidFill>
                  <a:schemeClr val="tx1"/>
                </a:solidFill>
                <a:latin typeface="Avenir Next LT Pro" panose="020B0504020202020204" pitchFamily="34" charset="0"/>
                <a:cs typeface="Arial"/>
              </a:rPr>
              <a:t>PROVIDE MEDICAL DOCUMENTATION CONFIRMING THAT YOU ARE A PERSON WITH A DISABILITY.</a:t>
            </a:r>
          </a:p>
        </p:txBody>
      </p:sp>
    </p:spTree>
    <p:extLst>
      <p:ext uri="{BB962C8B-B14F-4D97-AF65-F5344CB8AC3E}">
        <p14:creationId xmlns:p14="http://schemas.microsoft.com/office/powerpoint/2010/main" val="33372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 hidden="1">
            <a:extLst>
              <a:ext uri="{FF2B5EF4-FFF2-40B4-BE49-F238E27FC236}">
                <a16:creationId xmlns:a16="http://schemas.microsoft.com/office/drawing/2014/main" id="{2746BA50-27B3-A313-670B-35167812D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 LT Pro"/>
              </a:rPr>
              <a:t>THE ACCOMMODATION PROCESS step 4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2CBB83-CD9F-DCC1-D837-46EDA9922EDF}"/>
              </a:ext>
            </a:extLst>
          </p:cNvPr>
          <p:cNvSpPr/>
          <p:nvPr/>
        </p:nvSpPr>
        <p:spPr>
          <a:xfrm>
            <a:off x="838200" y="1659193"/>
            <a:ext cx="10515600" cy="353961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b="1" u="sng">
                <a:solidFill>
                  <a:schemeClr val="tx1"/>
                </a:solidFill>
                <a:latin typeface="Avenir Next LT Pro" panose="020B0504020202020204" pitchFamily="34" charset="0"/>
                <a:cs typeface="Arial"/>
              </a:rPr>
              <a:t>STEP 4</a:t>
            </a:r>
            <a:r>
              <a:rPr lang="en-US" sz="3600" b="1">
                <a:solidFill>
                  <a:schemeClr val="tx1"/>
                </a:solidFill>
                <a:latin typeface="Avenir Next LT Pro" panose="020B0504020202020204" pitchFamily="34" charset="0"/>
                <a:cs typeface="Arial"/>
              </a:rPr>
              <a:t>: </a:t>
            </a:r>
          </a:p>
          <a:p>
            <a:pPr algn="ctr"/>
            <a:r>
              <a:rPr lang="en-US" sz="3600" b="1">
                <a:solidFill>
                  <a:schemeClr val="tx1"/>
                </a:solidFill>
                <a:latin typeface="Avenir Next LT Pro" panose="020B0504020202020204" pitchFamily="34" charset="0"/>
                <a:cs typeface="Arial"/>
              </a:rPr>
              <a:t>IMPLEMENT ACCOMMODATIONS AND FOLLOW UP AS NEEDED.</a:t>
            </a:r>
          </a:p>
        </p:txBody>
      </p:sp>
    </p:spTree>
    <p:extLst>
      <p:ext uri="{BB962C8B-B14F-4D97-AF65-F5344CB8AC3E}">
        <p14:creationId xmlns:p14="http://schemas.microsoft.com/office/powerpoint/2010/main" val="275050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746BA50-27B3-A313-670B-35167812D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1">
                <a:latin typeface="Avenir Next LT Pro"/>
              </a:rPr>
              <a:t>TYPES OF ACCOMMODATIONS</a:t>
            </a:r>
            <a:endParaRPr lang="en-US" sz="3200" i="1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2B694B-7AFF-EF74-E971-BD150F9E2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b="1">
                <a:latin typeface="Avenir Next LT Pro"/>
                <a:cs typeface="Arial"/>
              </a:rPr>
              <a:t>Assistive Technology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>
                <a:latin typeface="Avenir Next LT Pro"/>
                <a:cs typeface="Arial"/>
              </a:rPr>
              <a:t>Devices</a:t>
            </a:r>
            <a:endParaRPr lang="en-US" b="1"/>
          </a:p>
          <a:p>
            <a:pPr>
              <a:buFont typeface="Wingdings" panose="05000000000000000000" pitchFamily="2" charset="2"/>
              <a:buChar char="ü"/>
            </a:pPr>
            <a:r>
              <a:rPr lang="en-US" b="1">
                <a:latin typeface="Avenir Next LT Pro"/>
                <a:cs typeface="Arial"/>
              </a:rPr>
              <a:t>Changes to the workspace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>
                <a:latin typeface="Avenir Next LT Pro"/>
                <a:cs typeface="Arial"/>
              </a:rPr>
              <a:t>Changes in the job schedule or location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17106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417C14-7199-FAC2-6181-40A879057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COMMON accommodation Examples…</a:t>
            </a:r>
          </a:p>
        </p:txBody>
      </p:sp>
    </p:spTree>
    <p:extLst>
      <p:ext uri="{BB962C8B-B14F-4D97-AF65-F5344CB8AC3E}">
        <p14:creationId xmlns:p14="http://schemas.microsoft.com/office/powerpoint/2010/main" val="353334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air of black headphones">
            <a:extLst>
              <a:ext uri="{FF2B5EF4-FFF2-40B4-BE49-F238E27FC236}">
                <a16:creationId xmlns:a16="http://schemas.microsoft.com/office/drawing/2014/main" id="{7F3655B1-A4DB-0444-4C00-9C88A73F3F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6690" r="1168" b="-1"/>
          <a:stretch/>
        </p:blipFill>
        <p:spPr>
          <a:xfrm>
            <a:off x="-14265" y="0"/>
            <a:ext cx="12206265" cy="6050281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2746BA50-27B3-A313-670B-35167812D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33" y="2887828"/>
            <a:ext cx="5046434" cy="2852737"/>
          </a:xfrm>
          <a:ln>
            <a:noFill/>
          </a:ln>
        </p:spPr>
        <p:txBody>
          <a:bodyPr anchor="b">
            <a:normAutofit/>
          </a:bodyPr>
          <a:lstStyle/>
          <a:p>
            <a:r>
              <a:rPr lang="en-US" i="1">
                <a:ln w="28575">
                  <a:noFill/>
                </a:ln>
              </a:rPr>
              <a:t>NOISE CANCELING </a:t>
            </a:r>
            <a:r>
              <a:rPr lang="en-US" b="1" i="1">
                <a:ln w="28575">
                  <a:noFill/>
                </a:ln>
              </a:rPr>
              <a:t>HEADSETS </a:t>
            </a:r>
            <a:endParaRPr lang="en-US" i="1">
              <a:ln w="28575"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71740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ffice cubicles with bright overhead lighting.">
            <a:extLst>
              <a:ext uri="{FF2B5EF4-FFF2-40B4-BE49-F238E27FC236}">
                <a16:creationId xmlns:a16="http://schemas.microsoft.com/office/drawing/2014/main" id="{7BFCAAF2-3063-ABD4-7DF4-28DEBCD376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33626"/>
          <a:stretch/>
        </p:blipFill>
        <p:spPr>
          <a:xfrm>
            <a:off x="0" y="-1"/>
            <a:ext cx="12192000" cy="606920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0022B1F-EC07-8F67-5F3D-6ED3D9BCA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72" y="4545242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i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LIGHTING CHANGES </a:t>
            </a:r>
          </a:p>
        </p:txBody>
      </p:sp>
    </p:spTree>
    <p:extLst>
      <p:ext uri="{BB962C8B-B14F-4D97-AF65-F5344CB8AC3E}">
        <p14:creationId xmlns:p14="http://schemas.microsoft.com/office/powerpoint/2010/main" val="208271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keyboard with a curved design">
            <a:extLst>
              <a:ext uri="{FF2B5EF4-FFF2-40B4-BE49-F238E27FC236}">
                <a16:creationId xmlns:a16="http://schemas.microsoft.com/office/drawing/2014/main" id="{F7720303-7C28-0754-29A9-CE2530D2D1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25939"/>
          <a:stretch/>
        </p:blipFill>
        <p:spPr>
          <a:xfrm>
            <a:off x="0" y="0"/>
            <a:ext cx="12192000" cy="6019629"/>
          </a:xfrm>
          <a:prstGeom prst="rect">
            <a:avLst/>
          </a:prstGeom>
        </p:spPr>
      </p:pic>
      <p:sp>
        <p:nvSpPr>
          <p:cNvPr id="8" name="Accommodation Example 4 including Ergonomic Keyboards and Ergonomic Mic">
            <a:extLst>
              <a:ext uri="{FF2B5EF4-FFF2-40B4-BE49-F238E27FC236}">
                <a16:creationId xmlns:a16="http://schemas.microsoft.com/office/drawing/2014/main" id="{2746BA50-27B3-A313-670B-35167812D656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922" y="4543837"/>
            <a:ext cx="1051560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1">
                <a:latin typeface="Avenir Next LT Pro"/>
                <a:cs typeface="Arial"/>
              </a:rPr>
              <a:t>ERGONOMIC KEYBOARDS AND MICE</a:t>
            </a:r>
            <a:endParaRPr lang="en-US" sz="3600" b="1" i="1"/>
          </a:p>
        </p:txBody>
      </p:sp>
    </p:spTree>
    <p:extLst>
      <p:ext uri="{BB962C8B-B14F-4D97-AF65-F5344CB8AC3E}">
        <p14:creationId xmlns:p14="http://schemas.microsoft.com/office/powerpoint/2010/main" val="413279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 open book and a pair of Apple earbuds.">
            <a:extLst>
              <a:ext uri="{FF2B5EF4-FFF2-40B4-BE49-F238E27FC236}">
                <a16:creationId xmlns:a16="http://schemas.microsoft.com/office/drawing/2014/main" id="{3ECD23BF-501A-4A07-4FF4-78086AF4B3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12500" b="20954"/>
          <a:stretch/>
        </p:blipFill>
        <p:spPr>
          <a:xfrm>
            <a:off x="0" y="-1"/>
            <a:ext cx="12192000" cy="6084917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2746BA50-27B3-A313-670B-35167812D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3725"/>
            <a:ext cx="4182688" cy="42876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1">
                <a:latin typeface="Avenir Next LT Pro"/>
                <a:cs typeface="Arial"/>
              </a:rPr>
              <a:t>BUILT-IN SPEECH-TO-TEXT and TEXT-TO-SPEECH FEAUTURES</a:t>
            </a:r>
            <a:endParaRPr lang="en-US" sz="3600" b="1" i="1"/>
          </a:p>
        </p:txBody>
      </p:sp>
    </p:spTree>
    <p:extLst>
      <p:ext uri="{BB962C8B-B14F-4D97-AF65-F5344CB8AC3E}">
        <p14:creationId xmlns:p14="http://schemas.microsoft.com/office/powerpoint/2010/main" val="70975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white tablet and a white Samsung cell phone on a wood surface.">
            <a:extLst>
              <a:ext uri="{FF2B5EF4-FFF2-40B4-BE49-F238E27FC236}">
                <a16:creationId xmlns:a16="http://schemas.microsoft.com/office/drawing/2014/main" id="{85003BE5-EA2B-A668-B63B-53DB50A4D2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b="26377"/>
          <a:stretch/>
        </p:blipFill>
        <p:spPr>
          <a:xfrm>
            <a:off x="0" y="0"/>
            <a:ext cx="12192000" cy="5984045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2746BA50-27B3-A313-670B-35167812D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689" y="-697642"/>
            <a:ext cx="4182688" cy="42876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1">
                <a:solidFill>
                  <a:schemeClr val="bg1"/>
                </a:solidFill>
                <a:latin typeface="Avenir Next LT Pro"/>
                <a:cs typeface="Arial"/>
              </a:rPr>
              <a:t>CAPTIONING</a:t>
            </a:r>
            <a:endParaRPr lang="en-US" sz="3600" b="1" i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80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e You Looking for a Job, Looking for an Employee, or Trying to Connect the Two?">
            <a:extLst>
              <a:ext uri="{FF2B5EF4-FFF2-40B4-BE49-F238E27FC236}">
                <a16:creationId xmlns:a16="http://schemas.microsoft.com/office/drawing/2014/main" id="{774A9366-59C7-2845-8402-54F56A1E5C52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i="1" dirty="0"/>
              <a:t>INTRODUCTIONS: AUDIENCE</a:t>
            </a:r>
          </a:p>
        </p:txBody>
      </p:sp>
      <p:pic>
        <p:nvPicPr>
          <p:cNvPr id="5" name="Graphic 4" descr="Handshake outline">
            <a:extLst>
              <a:ext uri="{FF2B5EF4-FFF2-40B4-BE49-F238E27FC236}">
                <a16:creationId xmlns:a16="http://schemas.microsoft.com/office/drawing/2014/main" id="{E5602E46-E90E-99A4-01CC-6A8EB457B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8200" y="1822451"/>
            <a:ext cx="3863975" cy="38639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4ED3D-0A3B-8D3B-7F32-37AEE2F4C3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7529" y="1822450"/>
            <a:ext cx="6376271" cy="3863975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n-US" sz="3600" b="0">
                <a:latin typeface="Avenir Next LT Pro" panose="020B0504020202020204" pitchFamily="34" charset="0"/>
              </a:rPr>
              <a:t>Are you looking for a job, looking for an employee, or trying to connect the two?</a:t>
            </a:r>
          </a:p>
        </p:txBody>
      </p:sp>
    </p:spTree>
    <p:extLst>
      <p:ext uri="{BB962C8B-B14F-4D97-AF65-F5344CB8AC3E}">
        <p14:creationId xmlns:p14="http://schemas.microsoft.com/office/powerpoint/2010/main" val="206192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Decorative">
            <a:extLst>
              <a:ext uri="{FF2B5EF4-FFF2-40B4-BE49-F238E27FC236}">
                <a16:creationId xmlns:a16="http://schemas.microsoft.com/office/drawing/2014/main" id="{9B6E0D07-A084-6233-FD69-F5DF78CA5B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92000" cy="600178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ube-shaped image of the Non Visual Desktop Access (NVDA) company logo with the word FREE in all caps">
            <a:extLst>
              <a:ext uri="{FF2B5EF4-FFF2-40B4-BE49-F238E27FC236}">
                <a16:creationId xmlns:a16="http://schemas.microsoft.com/office/drawing/2014/main" id="{8DE1B34C-77C4-E6D9-D83D-6ADF9B800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166812"/>
            <a:ext cx="4762500" cy="4524375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2746BA50-27B3-A313-670B-35167812D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5343" y="-1143253"/>
            <a:ext cx="4182688" cy="42876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1">
                <a:solidFill>
                  <a:schemeClr val="bg1"/>
                </a:solidFill>
                <a:latin typeface="Avenir Next LT Pro"/>
                <a:cs typeface="Arial"/>
              </a:rPr>
              <a:t>Screen readers</a:t>
            </a:r>
            <a:endParaRPr lang="en-US" sz="3600" b="1" i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71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Decorative">
            <a:extLst>
              <a:ext uri="{FF2B5EF4-FFF2-40B4-BE49-F238E27FC236}">
                <a16:creationId xmlns:a16="http://schemas.microsoft.com/office/drawing/2014/main" id="{A7008FE4-6F5D-0F78-EA46-1A6516CFAE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92000" cy="5974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omputer monitor with the FUSION logo on screen. Next to it is a red box that also bears the FUSION logo.">
            <a:extLst>
              <a:ext uri="{FF2B5EF4-FFF2-40B4-BE49-F238E27FC236}">
                <a16:creationId xmlns:a16="http://schemas.microsoft.com/office/drawing/2014/main" id="{EFEE8600-A1C1-EDBB-36A9-83EEC730C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905" y="0"/>
            <a:ext cx="5974080" cy="597408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2746BA50-27B3-A313-670B-35167812D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755" y="843229"/>
            <a:ext cx="4182688" cy="42876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1">
                <a:latin typeface="Avenir Next LT Pro"/>
                <a:cs typeface="Arial"/>
              </a:rPr>
              <a:t>Fusion: jaws and zoom text</a:t>
            </a:r>
            <a:endParaRPr lang="en-US" sz="3600" b="1" i="1"/>
          </a:p>
        </p:txBody>
      </p:sp>
    </p:spTree>
    <p:extLst>
      <p:ext uri="{BB962C8B-B14F-4D97-AF65-F5344CB8AC3E}">
        <p14:creationId xmlns:p14="http://schemas.microsoft.com/office/powerpoint/2010/main" val="306069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holding a magnifying glass">
            <a:extLst>
              <a:ext uri="{FF2B5EF4-FFF2-40B4-BE49-F238E27FC236}">
                <a16:creationId xmlns:a16="http://schemas.microsoft.com/office/drawing/2014/main" id="{79FAA4BF-92B2-0E72-85C2-BAD9DF0B10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15520" b="10387"/>
          <a:stretch/>
        </p:blipFill>
        <p:spPr>
          <a:xfrm>
            <a:off x="0" y="0"/>
            <a:ext cx="12192000" cy="6014771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2746BA50-27B3-A313-670B-35167812D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8975" y="3690851"/>
            <a:ext cx="10297045" cy="3451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1">
                <a:latin typeface="Avenir Next LT Pro"/>
                <a:cs typeface="Arial"/>
              </a:rPr>
              <a:t>magnifiers</a:t>
            </a:r>
            <a:endParaRPr lang="en-US" sz="3600" b="1" i="1"/>
          </a:p>
        </p:txBody>
      </p:sp>
    </p:spTree>
    <p:extLst>
      <p:ext uri="{BB962C8B-B14F-4D97-AF65-F5344CB8AC3E}">
        <p14:creationId xmlns:p14="http://schemas.microsoft.com/office/powerpoint/2010/main" val="169997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417C14-7199-FAC2-6181-40A879057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Accommodation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115052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746BA50-27B3-A313-670B-35167812D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2425" cy="1600200"/>
          </a:xfrm>
        </p:spPr>
        <p:txBody>
          <a:bodyPr anchor="b">
            <a:normAutofit/>
          </a:bodyPr>
          <a:lstStyle/>
          <a:p>
            <a:r>
              <a:rPr lang="en-US" i="1"/>
              <a:t>Job accommodation network</a:t>
            </a:r>
          </a:p>
        </p:txBody>
      </p:sp>
      <p:pic>
        <p:nvPicPr>
          <p:cNvPr id="3" name="Picture 2" descr="A blue and white logo for JAN, Job Accommodation Network.">
            <a:extLst>
              <a:ext uri="{FF2B5EF4-FFF2-40B4-BE49-F238E27FC236}">
                <a16:creationId xmlns:a16="http://schemas.microsoft.com/office/drawing/2014/main" id="{36BA0D07-4B99-6093-3EC3-2CA6F8D61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88" y="2905984"/>
            <a:ext cx="6172200" cy="2098546"/>
          </a:xfrm>
          <a:prstGeom prst="rect">
            <a:avLst/>
          </a:prstGeom>
          <a:noFill/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2B694B-7AFF-EF74-E971-BD150F9E2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vert="horz" lIns="91440" tIns="45720" rIns="91440" bIns="45720" rtlCol="0">
            <a:normAutofit/>
          </a:bodyPr>
          <a:lstStyle/>
          <a:p>
            <a:pPr marL="514350" indent="-514350"/>
            <a:r>
              <a:rPr lang="en-US" b="1" dirty="0" smtClean="0">
                <a:hlinkClick r:id="rId3"/>
              </a:rPr>
              <a:t>JAN </a:t>
            </a:r>
            <a:r>
              <a:rPr lang="en-US" b="1" dirty="0"/>
              <a:t>is an office under the US Department of Labor working with employers and their workers to provide accommodation solutions, strategies, and guidance on the ADA. </a:t>
            </a:r>
          </a:p>
          <a:p>
            <a:pPr marL="514350" indent="-514350"/>
            <a:r>
              <a:rPr lang="en-US" b="1" dirty="0"/>
              <a:t>Webinars</a:t>
            </a:r>
          </a:p>
          <a:p>
            <a:pPr marL="514350" indent="-514350"/>
            <a:r>
              <a:rPr lang="en-US" b="1" dirty="0"/>
              <a:t>Contact by phone or email</a:t>
            </a:r>
          </a:p>
          <a:p>
            <a:pPr marL="514350" indent="-514350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8887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746BA50-27B3-A313-670B-35167812D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2424" cy="1600200"/>
          </a:xfrm>
        </p:spPr>
        <p:txBody>
          <a:bodyPr anchor="b">
            <a:normAutofit/>
          </a:bodyPr>
          <a:lstStyle/>
          <a:p>
            <a:r>
              <a:rPr lang="en-US" i="1" dirty="0"/>
              <a:t>Missouri assistive technology device loan program (</a:t>
            </a:r>
            <a:r>
              <a:rPr lang="en-US" i="1" dirty="0" err="1"/>
              <a:t>etc</a:t>
            </a:r>
            <a:r>
              <a:rPr lang="en-US" i="1" dirty="0"/>
              <a:t>)</a:t>
            </a:r>
          </a:p>
        </p:txBody>
      </p:sp>
      <p:pic>
        <p:nvPicPr>
          <p:cNvPr id="4" name="Picture 3" descr="Missouri Assistive Technology logo.">
            <a:extLst>
              <a:ext uri="{FF2B5EF4-FFF2-40B4-BE49-F238E27FC236}">
                <a16:creationId xmlns:a16="http://schemas.microsoft.com/office/drawing/2014/main" id="{EA1DF5FD-9057-5315-5475-413147ECA2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37"/>
          <a:stretch/>
        </p:blipFill>
        <p:spPr>
          <a:xfrm>
            <a:off x="6666806" y="3168302"/>
            <a:ext cx="4688581" cy="1573910"/>
          </a:xfrm>
          <a:prstGeom prst="rect">
            <a:avLst/>
          </a:prstGeom>
          <a:noFill/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2B694B-7AFF-EF74-E971-BD150F9E2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5378133" cy="381158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2800" b="1" dirty="0">
              <a:latin typeface="Avenir Next LT Pro" panose="020B0504020202020204" pitchFamily="34" charset="0"/>
            </a:endParaRPr>
          </a:p>
          <a:p>
            <a:r>
              <a:rPr lang="en-US" sz="2800" b="0" dirty="0">
                <a:latin typeface="Avenir Next LT Pro" panose="020B0504020202020204" pitchFamily="34" charset="0"/>
              </a:rPr>
              <a:t>Free program that offers various assistive technology devices for trial. </a:t>
            </a:r>
          </a:p>
          <a:p>
            <a:r>
              <a:rPr lang="en-US" sz="2800" b="1" dirty="0">
                <a:latin typeface="Avenir Next LT Pro" panose="020B0504020202020204" pitchFamily="34" charset="0"/>
              </a:rPr>
              <a:t>Website: 	</a:t>
            </a:r>
            <a:r>
              <a:rPr lang="en-US" sz="2800" b="1" dirty="0" smtClean="0">
                <a:latin typeface="Avenir Next LT Pro" panose="020B0504020202020204" pitchFamily="34" charset="0"/>
                <a:hlinkClick r:id="rId3"/>
              </a:rPr>
              <a:t>ETC Program</a:t>
            </a:r>
            <a:endParaRPr lang="en-US" sz="2800" dirty="0">
              <a:latin typeface="Avenir Next LT Pro" panose="020B0504020202020204" pitchFamily="34" charset="0"/>
            </a:endParaRPr>
          </a:p>
          <a:p>
            <a:r>
              <a:rPr lang="en-US" sz="2800" b="1" dirty="0" smtClean="0">
                <a:latin typeface="Avenir Next LT Pro" panose="020B0504020202020204" pitchFamily="34" charset="0"/>
              </a:rPr>
              <a:t>Phone </a:t>
            </a:r>
            <a:r>
              <a:rPr lang="en-US" sz="2800" b="1" dirty="0">
                <a:latin typeface="Avenir Next LT Pro" panose="020B0504020202020204" pitchFamily="34" charset="0"/>
              </a:rPr>
              <a:t>Number: </a:t>
            </a:r>
          </a:p>
          <a:p>
            <a:pPr lvl="1"/>
            <a:r>
              <a:rPr lang="en-US" sz="2600" dirty="0">
                <a:latin typeface="Avenir Next LT Pro" panose="020B0504020202020204" pitchFamily="34" charset="0"/>
              </a:rPr>
              <a:t>1-816-655-6700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0031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746BA50-27B3-A313-670B-35167812D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2425" cy="1600200"/>
          </a:xfrm>
        </p:spPr>
        <p:txBody>
          <a:bodyPr anchor="b">
            <a:normAutofit/>
          </a:bodyPr>
          <a:lstStyle/>
          <a:p>
            <a:r>
              <a:rPr lang="en-US"/>
              <a:t>Independent living centers</a:t>
            </a:r>
          </a:p>
        </p:txBody>
      </p:sp>
      <p:pic>
        <p:nvPicPr>
          <p:cNvPr id="4" name="Content Placeholder 3" descr="Services for Independent Living logo">
            <a:extLst>
              <a:ext uri="{FF2B5EF4-FFF2-40B4-BE49-F238E27FC236}">
                <a16:creationId xmlns:a16="http://schemas.microsoft.com/office/drawing/2014/main" id="{2DE26EEA-9D24-C174-42B7-F3B667B52CB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tretch/>
        </p:blipFill>
        <p:spPr>
          <a:xfrm>
            <a:off x="5183188" y="3057881"/>
            <a:ext cx="6172200" cy="1794752"/>
          </a:xfrm>
          <a:noFill/>
        </p:spPr>
      </p:pic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8B2B694B-7AFF-EF74-E971-BD150F9E2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457200"/>
            <a:r>
              <a:rPr lang="en-US" b="1"/>
              <a:t>ILCs are connection points for the MO AT ETC Loan Program</a:t>
            </a:r>
          </a:p>
          <a:p>
            <a:pPr marL="457200" indent="-457200"/>
            <a:r>
              <a:rPr lang="en-US" b="1"/>
              <a:t>Located throughout the state.</a:t>
            </a:r>
          </a:p>
          <a:p>
            <a:pPr marL="457200" indent="-457200"/>
            <a:r>
              <a:rPr lang="en-US" b="1"/>
              <a:t>Contact your ILC for items they may have on site </a:t>
            </a:r>
          </a:p>
          <a:p>
            <a:pPr marL="457200" indent="-457200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58033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417C14-7199-FAC2-6181-40A879057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79906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troductions of Presenters">
            <a:extLst>
              <a:ext uri="{FF2B5EF4-FFF2-40B4-BE49-F238E27FC236}">
                <a16:creationId xmlns:a16="http://schemas.microsoft.com/office/drawing/2014/main" id="{FFF2587D-C80A-FB7E-3BB4-F9ADA2B77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1">
                <a:latin typeface="Avenir Next LT Pro"/>
              </a:rPr>
              <a:t>CONTACT INFORMATION</a:t>
            </a:r>
            <a:endParaRPr lang="en-US" sz="3600" i="1"/>
          </a:p>
        </p:txBody>
      </p:sp>
      <p:sp>
        <p:nvSpPr>
          <p:cNvPr id="4" name="Ellie Stitzer is the Accessibility and ADA Manager for the University of Missouri">
            <a:extLst>
              <a:ext uri="{FF2B5EF4-FFF2-40B4-BE49-F238E27FC236}">
                <a16:creationId xmlns:a16="http://schemas.microsoft.com/office/drawing/2014/main" id="{E92DC137-C444-2262-5F55-98BC254CE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9091" y="1812018"/>
            <a:ext cx="4397433" cy="3863975"/>
          </a:xfrm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latin typeface="Avenir Next LT Pro" panose="020B0504020202020204" pitchFamily="34" charset="0"/>
                <a:cs typeface="Arial"/>
              </a:rPr>
              <a:t>ELLIE STITZER</a:t>
            </a:r>
          </a:p>
          <a:p>
            <a:pPr marL="0" indent="0">
              <a:buNone/>
            </a:pPr>
            <a:r>
              <a:rPr lang="en-US" b="0" dirty="0">
                <a:latin typeface="Avenir Next LT Pro" panose="020B0504020202020204" pitchFamily="34" charset="0"/>
                <a:cs typeface="Arial"/>
              </a:rPr>
              <a:t>University of Missouri Office of Accessibility and ADA </a:t>
            </a:r>
          </a:p>
          <a:p>
            <a:pPr marL="457200" lvl="1" indent="0">
              <a:buNone/>
            </a:pPr>
            <a:endParaRPr lang="en-US" sz="2350" b="1" dirty="0">
              <a:latin typeface="Avenir Next LT Pro"/>
              <a:cs typeface="Arial"/>
            </a:endParaRPr>
          </a:p>
          <a:p>
            <a:pPr marL="457200" lvl="1" indent="0">
              <a:buNone/>
            </a:pPr>
            <a:r>
              <a:rPr lang="en-US" sz="2350" b="1" dirty="0">
                <a:latin typeface="Avenir Next LT Pro"/>
                <a:cs typeface="Arial"/>
              </a:rPr>
              <a:t>Email: </a:t>
            </a:r>
          </a:p>
          <a:p>
            <a:pPr marL="457200" lvl="1" indent="0">
              <a:buNone/>
            </a:pPr>
            <a:r>
              <a:rPr lang="en-US" sz="2350" b="1" dirty="0" smtClean="0">
                <a:latin typeface="Avenir Next LT Pro"/>
                <a:cs typeface="Arial"/>
                <a:hlinkClick r:id="rId2"/>
              </a:rPr>
              <a:t>stitzere@missouri.edu</a:t>
            </a:r>
            <a:r>
              <a:rPr lang="en-US" sz="2350" b="1" dirty="0" smtClean="0">
                <a:latin typeface="Avenir Next LT Pro"/>
                <a:cs typeface="Arial"/>
              </a:rPr>
              <a:t> </a:t>
            </a:r>
            <a:endParaRPr lang="en-US" sz="2350" b="1" dirty="0"/>
          </a:p>
        </p:txBody>
      </p:sp>
      <p:sp>
        <p:nvSpPr>
          <p:cNvPr id="3" name="Ann Marie Gortmaker is an accommodation specialist">
            <a:extLst>
              <a:ext uri="{FF2B5EF4-FFF2-40B4-BE49-F238E27FC236}">
                <a16:creationId xmlns:a16="http://schemas.microsoft.com/office/drawing/2014/main" id="{F2CA368A-B553-93F4-F399-215832213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0557" y="1812019"/>
            <a:ext cx="5181600" cy="3863975"/>
          </a:xfrm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latin typeface="Avenir Next LT Pro" panose="020B0504020202020204" pitchFamily="34" charset="0"/>
                <a:cs typeface="Arial"/>
              </a:rPr>
              <a:t>ANN MARIE GORTMAKER</a:t>
            </a:r>
            <a:endParaRPr lang="en-US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b="0" dirty="0">
                <a:latin typeface="Avenir Next LT Pro" panose="020B0504020202020204" pitchFamily="34" charset="0"/>
                <a:cs typeface="Arial"/>
              </a:rPr>
              <a:t>University</a:t>
            </a:r>
            <a:r>
              <a:rPr lang="en-US" sz="2800" b="0" dirty="0">
                <a:latin typeface="Avenir Next LT Pro" panose="020B0504020202020204" pitchFamily="34" charset="0"/>
                <a:cs typeface="Arial"/>
              </a:rPr>
              <a:t> of Missouri Office of Accessibility and ADA </a:t>
            </a:r>
            <a:endParaRPr lang="en-US" b="0" dirty="0">
              <a:latin typeface="Avenir Next LT Pro" panose="020B0504020202020204" pitchFamily="34" charset="0"/>
            </a:endParaRPr>
          </a:p>
          <a:p>
            <a:pPr marL="457200" lvl="1" indent="0">
              <a:buNone/>
            </a:pPr>
            <a:endParaRPr lang="en-US" sz="2350" b="1" dirty="0">
              <a:latin typeface="Avenir Next LT Pro"/>
              <a:cs typeface="Arial"/>
            </a:endParaRPr>
          </a:p>
          <a:p>
            <a:pPr marL="457200" lvl="1" indent="0">
              <a:buNone/>
            </a:pPr>
            <a:r>
              <a:rPr lang="en-US" sz="2350" b="1" dirty="0">
                <a:latin typeface="Avenir Next LT Pro"/>
                <a:cs typeface="Arial"/>
              </a:rPr>
              <a:t>Email: </a:t>
            </a:r>
            <a:r>
              <a:rPr lang="en-US" sz="2350" b="1" dirty="0" smtClean="0">
                <a:latin typeface="Avenir Next LT Pro"/>
                <a:cs typeface="Arial"/>
                <a:hlinkClick r:id="rId3"/>
              </a:rPr>
              <a:t>gortmakera@missouri.edu</a:t>
            </a:r>
            <a:r>
              <a:rPr lang="en-US" sz="2350" b="1" dirty="0" smtClean="0">
                <a:latin typeface="Avenir Next LT Pro"/>
                <a:cs typeface="Arial"/>
              </a:rPr>
              <a:t> </a:t>
            </a:r>
            <a:endParaRPr lang="en-US" sz="2350" b="1" dirty="0">
              <a:latin typeface="Avenir Next LT Pro Dem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364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hat is the job, what skills are needed, and can this be a match with or without accommodations?">
            <a:extLst>
              <a:ext uri="{FF2B5EF4-FFF2-40B4-BE49-F238E27FC236}">
                <a16:creationId xmlns:a16="http://schemas.microsoft.com/office/drawing/2014/main" id="{1039D9D8-6F0A-8DCC-AF23-9653A9A62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1" dirty="0">
                <a:latin typeface="Avenir Next LT Pro"/>
              </a:rPr>
              <a:t>The Basic question</a:t>
            </a:r>
            <a:endParaRPr lang="en-US" sz="3600" i="1" dirty="0"/>
          </a:p>
        </p:txBody>
      </p:sp>
      <p:pic>
        <p:nvPicPr>
          <p:cNvPr id="5" name="Graphic 4" descr="A green puzzle piece reading &quot;skills needed to do the job.&quot;">
            <a:extLst>
              <a:ext uri="{FF2B5EF4-FFF2-40B4-BE49-F238E27FC236}">
                <a16:creationId xmlns:a16="http://schemas.microsoft.com/office/drawing/2014/main" id="{5D522A9F-D765-CB23-A3F5-80AB2D92A07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8082465">
            <a:off x="3295628" y="1391808"/>
            <a:ext cx="3426860" cy="36155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E25CD9-39F3-D731-542D-2C59393A2F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 rot="20849373">
            <a:off x="3664859" y="2349575"/>
            <a:ext cx="2268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n w="3175">
                  <a:noFill/>
                </a:ln>
                <a:solidFill>
                  <a:schemeClr val="bg1"/>
                </a:solidFill>
                <a:latin typeface="Avenir Next LT Pro" panose="020B0504020202020204" pitchFamily="34" charset="0"/>
              </a:rPr>
              <a:t>SKILLS</a:t>
            </a:r>
            <a:r>
              <a:rPr lang="en-US" sz="2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Avenir Next LT Pro" panose="020B0504020202020204" pitchFamily="34" charset="0"/>
              </a:rPr>
              <a:t> </a:t>
            </a:r>
            <a:r>
              <a:rPr lang="en-US" sz="2000" b="1" dirty="0">
                <a:ln w="3175">
                  <a:noFill/>
                </a:ln>
                <a:solidFill>
                  <a:schemeClr val="bg1"/>
                </a:solidFill>
                <a:latin typeface="Avenir Next LT Pro" panose="020B0504020202020204" pitchFamily="34" charset="0"/>
              </a:rPr>
              <a:t>NEEDED</a:t>
            </a:r>
            <a:r>
              <a:rPr lang="en-US" sz="2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Avenir Next LT Pro" panose="020B050402020202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6B83ED-93BF-A595-D206-9EAE94D8DE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 rot="20833678">
            <a:off x="3965648" y="3524966"/>
            <a:ext cx="2305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TO DO THE JOB</a:t>
            </a:r>
          </a:p>
        </p:txBody>
      </p:sp>
      <p:pic>
        <p:nvPicPr>
          <p:cNvPr id="18" name="Graphic 17" descr="A light green puzzle piece reading &quot;skills you have.&quot;">
            <a:extLst>
              <a:ext uri="{FF2B5EF4-FFF2-40B4-BE49-F238E27FC236}">
                <a16:creationId xmlns:a16="http://schemas.microsoft.com/office/drawing/2014/main" id="{31811A8B-F521-050C-756F-7A20560A35A7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861197">
            <a:off x="5690264" y="1206056"/>
            <a:ext cx="3672348" cy="36723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5F53FA-D52A-9E2F-E076-30D4D4C8CA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6242316" y="2688287"/>
            <a:ext cx="2254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SKILLS YOU HAVE</a:t>
            </a:r>
          </a:p>
        </p:txBody>
      </p:sp>
      <p:sp>
        <p:nvSpPr>
          <p:cNvPr id="3" name="Questions to Ask Yourself">
            <a:extLst>
              <a:ext uri="{FF2B5EF4-FFF2-40B4-BE49-F238E27FC236}">
                <a16:creationId xmlns:a16="http://schemas.microsoft.com/office/drawing/2014/main" id="{DC164216-76A2-374F-BEC3-6DCB5F49B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172551"/>
            <a:ext cx="12192000" cy="7208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latin typeface="Avenir Next LT Pro"/>
                <a:cs typeface="Arial"/>
              </a:rPr>
              <a:t>Can this be a match </a:t>
            </a:r>
            <a:r>
              <a:rPr lang="en-US" sz="3200" b="1" i="1" u="sng" dirty="0">
                <a:latin typeface="Avenir Next LT Pro"/>
                <a:cs typeface="Arial"/>
              </a:rPr>
              <a:t>with </a:t>
            </a:r>
            <a:r>
              <a:rPr lang="en-US" sz="3200" b="1" u="sng" dirty="0">
                <a:latin typeface="Avenir Next LT Pro"/>
                <a:cs typeface="Arial"/>
              </a:rPr>
              <a:t>or </a:t>
            </a:r>
            <a:r>
              <a:rPr lang="en-US" sz="3200" b="1" i="1" u="sng" dirty="0">
                <a:latin typeface="Avenir Next LT Pro"/>
                <a:cs typeface="Arial"/>
              </a:rPr>
              <a:t>without</a:t>
            </a:r>
            <a:r>
              <a:rPr lang="en-US" sz="3200" b="1" i="1" dirty="0">
                <a:latin typeface="Avenir Next LT Pro"/>
                <a:cs typeface="Arial"/>
              </a:rPr>
              <a:t> </a:t>
            </a:r>
            <a:r>
              <a:rPr lang="en-US" sz="3200" b="1" dirty="0">
                <a:latin typeface="Avenir Next LT Pro"/>
                <a:cs typeface="Arial"/>
              </a:rPr>
              <a:t>accommodations?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483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B8B227-467B-55C0-6321-2D31C1C06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i="1" dirty="0"/>
              <a:t>HOW DO YOU KNOW WHAT SKILLS A JOB REQUIRES?</a:t>
            </a:r>
          </a:p>
        </p:txBody>
      </p:sp>
      <p:pic>
        <p:nvPicPr>
          <p:cNvPr id="19" name="Graphic 18" descr="Puzzle piece">
            <a:extLst>
              <a:ext uri="{FF2B5EF4-FFF2-40B4-BE49-F238E27FC236}">
                <a16:creationId xmlns:a16="http://schemas.microsoft.com/office/drawing/2014/main" id="{83EEA9C1-9C60-B2DF-86A7-B929811CB5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6919091">
            <a:off x="610693" y="4541972"/>
            <a:ext cx="1282954" cy="1282954"/>
          </a:xfrm>
          <a:prstGeom prst="rect">
            <a:avLst/>
          </a:prstGeom>
        </p:spPr>
      </p:pic>
      <p:pic>
        <p:nvPicPr>
          <p:cNvPr id="18" name="Graphic 17" descr="Puzzle piece">
            <a:extLst>
              <a:ext uri="{FF2B5EF4-FFF2-40B4-BE49-F238E27FC236}">
                <a16:creationId xmlns:a16="http://schemas.microsoft.com/office/drawing/2014/main" id="{B6CBB4A1-F84E-B10A-2087-9DC94B7DA1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2401000">
            <a:off x="2470724" y="4541973"/>
            <a:ext cx="1282954" cy="1282954"/>
          </a:xfrm>
          <a:prstGeom prst="rect">
            <a:avLst/>
          </a:prstGeom>
        </p:spPr>
      </p:pic>
      <p:pic>
        <p:nvPicPr>
          <p:cNvPr id="12" name="Graphic 11" descr="Puzzle piece">
            <a:extLst>
              <a:ext uri="{FF2B5EF4-FFF2-40B4-BE49-F238E27FC236}">
                <a16:creationId xmlns:a16="http://schemas.microsoft.com/office/drawing/2014/main" id="{CE95C615-4FF6-F583-569D-3B7706097D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08153">
            <a:off x="4334135" y="4570663"/>
            <a:ext cx="1282954" cy="1282954"/>
          </a:xfrm>
          <a:prstGeom prst="rect">
            <a:avLst/>
          </a:prstGeom>
        </p:spPr>
      </p:pic>
      <p:pic>
        <p:nvPicPr>
          <p:cNvPr id="15" name="Graphic 14" descr="Puzzle piece">
            <a:extLst>
              <a:ext uri="{FF2B5EF4-FFF2-40B4-BE49-F238E27FC236}">
                <a16:creationId xmlns:a16="http://schemas.microsoft.com/office/drawing/2014/main" id="{B9C65592-D080-72D6-7C59-5456CC1FEF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2963773">
            <a:off x="6383775" y="4642825"/>
            <a:ext cx="1282954" cy="1282954"/>
          </a:xfrm>
          <a:prstGeom prst="rect">
            <a:avLst/>
          </a:prstGeom>
        </p:spPr>
      </p:pic>
      <p:pic>
        <p:nvPicPr>
          <p:cNvPr id="16" name="Graphic 15" descr="Puzzle piece">
            <a:extLst>
              <a:ext uri="{FF2B5EF4-FFF2-40B4-BE49-F238E27FC236}">
                <a16:creationId xmlns:a16="http://schemas.microsoft.com/office/drawing/2014/main" id="{F7DD00BD-A39C-1896-A712-A3F007FF24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5400000">
            <a:off x="8361949" y="4506783"/>
            <a:ext cx="1282954" cy="1282954"/>
          </a:xfrm>
          <a:prstGeom prst="rect">
            <a:avLst/>
          </a:prstGeom>
        </p:spPr>
      </p:pic>
      <p:pic>
        <p:nvPicPr>
          <p:cNvPr id="17" name="Graphic 16" descr="Puzzle piece">
            <a:extLst>
              <a:ext uri="{FF2B5EF4-FFF2-40B4-BE49-F238E27FC236}">
                <a16:creationId xmlns:a16="http://schemas.microsoft.com/office/drawing/2014/main" id="{87B3A146-FE93-FEB6-F2DE-A8D1C62991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8475239">
            <a:off x="10337392" y="4541974"/>
            <a:ext cx="1282954" cy="128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34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sential Job Functions">
            <a:extLst>
              <a:ext uri="{FF2B5EF4-FFF2-40B4-BE49-F238E27FC236}">
                <a16:creationId xmlns:a16="http://schemas.microsoft.com/office/drawing/2014/main" id="{15DC195B-12E5-C560-9A83-606A048A8B00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/>
          </p:cNvSpPr>
          <p:nvPr/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all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 LT Pro" panose="020B0504020202020204" pitchFamily="34" charset="77"/>
                <a:ea typeface="+mj-ea"/>
                <a:cs typeface="Arial Black" panose="020B0604020202020204" pitchFamily="34" charset="0"/>
              </a:rPr>
              <a:t>KEY TERM: “Essential job functions”</a:t>
            </a:r>
          </a:p>
        </p:txBody>
      </p:sp>
      <p:pic>
        <p:nvPicPr>
          <p:cNvPr id="7" name="Graphic 6" descr="Star outline.">
            <a:extLst>
              <a:ext uri="{FF2B5EF4-FFF2-40B4-BE49-F238E27FC236}">
                <a16:creationId xmlns:a16="http://schemas.microsoft.com/office/drawing/2014/main" id="{BE653B6B-1779-4653-E94F-71E2C048A7D2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39400" y="570709"/>
            <a:ext cx="1221658" cy="122165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7792C-C0FD-B85C-A0FD-5C34AB72F3F6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690690"/>
            <a:ext cx="10822858" cy="38544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000"/>
              </a:spcBef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venir Next LT Pro"/>
                <a:ea typeface="+mn-ea"/>
                <a:cs typeface="Arial"/>
              </a:rPr>
              <a:t>- </a:t>
            </a:r>
            <a:r>
              <a:rPr kumimoji="0" lang="en-US" sz="2400" i="0" u="sng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venir Next LT Pro"/>
                <a:ea typeface="+mn-ea"/>
                <a:cs typeface="Arial"/>
              </a:rPr>
              <a:t>PURPOSE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venir Next LT Pro"/>
                <a:ea typeface="+mn-ea"/>
                <a:cs typeface="Arial"/>
              </a:rPr>
              <a:t>: </a:t>
            </a:r>
            <a:r>
              <a:rPr lang="en-US" sz="2400" b="0" cap="none">
                <a:latin typeface="Avenir Next LT Pro"/>
                <a:ea typeface="+mn-ea"/>
                <a:cs typeface="Arial"/>
              </a:rPr>
              <a:t>Fundamental to the job. The reason the position exists.</a:t>
            </a:r>
            <a:br>
              <a:rPr lang="en-US" sz="2400" b="0" cap="none">
                <a:latin typeface="Avenir Next LT Pro"/>
                <a:ea typeface="+mn-ea"/>
                <a:cs typeface="Arial"/>
              </a:rPr>
            </a:br>
            <a:r>
              <a:rPr lang="en-US" sz="2400" b="0" cap="none">
                <a:latin typeface="Avenir Next LT Pro"/>
                <a:ea typeface="+mn-ea"/>
                <a:cs typeface="Arial"/>
              </a:rPr>
              <a:t>	</a:t>
            </a:r>
            <a:br>
              <a:rPr lang="en-US" sz="2400" b="0" cap="none">
                <a:latin typeface="Avenir Next LT Pro"/>
                <a:ea typeface="+mn-ea"/>
                <a:cs typeface="Arial"/>
              </a:rPr>
            </a:br>
            <a:r>
              <a:rPr lang="en-US" sz="2400" b="0" cap="none">
                <a:latin typeface="Avenir Next LT Pro"/>
                <a:ea typeface="+mn-ea"/>
                <a:cs typeface="Arial"/>
              </a:rPr>
              <a:t>- </a:t>
            </a:r>
            <a:r>
              <a:rPr lang="en-US" sz="2400" u="sng" cap="none">
                <a:latin typeface="Avenir Next LT Pro"/>
                <a:ea typeface="+mn-ea"/>
                <a:cs typeface="Arial"/>
              </a:rPr>
              <a:t>SPECIALIZATION</a:t>
            </a:r>
            <a:r>
              <a:rPr lang="en-US" sz="2400" b="0" cap="none">
                <a:latin typeface="Avenir Next LT Pro"/>
                <a:ea typeface="+mn-ea"/>
                <a:cs typeface="Arial"/>
              </a:rPr>
              <a:t>: Position-specific, not person-specific. Would cause harm to the business if left unperformed.</a:t>
            </a:r>
            <a:br>
              <a:rPr lang="en-US" sz="2400" b="0" cap="none">
                <a:latin typeface="Avenir Next LT Pro"/>
                <a:ea typeface="+mn-ea"/>
                <a:cs typeface="Arial"/>
              </a:rPr>
            </a:br>
            <a:r>
              <a:rPr lang="en-US" sz="2400" b="0" cap="none">
                <a:latin typeface="Avenir Next LT Pro"/>
                <a:ea typeface="+mn-ea"/>
                <a:cs typeface="Arial"/>
              </a:rPr>
              <a:t/>
            </a:r>
            <a:br>
              <a:rPr lang="en-US" sz="2400" b="0" cap="none">
                <a:latin typeface="Avenir Next LT Pro"/>
                <a:ea typeface="+mn-ea"/>
                <a:cs typeface="Arial"/>
              </a:rPr>
            </a:br>
            <a:r>
              <a:rPr lang="en-US" sz="2400" b="0" cap="none">
                <a:latin typeface="Avenir Next LT Pro"/>
                <a:ea typeface="+mn-ea"/>
                <a:cs typeface="Arial"/>
              </a:rPr>
              <a:t>- </a:t>
            </a:r>
            <a:r>
              <a:rPr lang="en-US" sz="2400" u="sng" cap="none">
                <a:latin typeface="Avenir Next LT Pro"/>
                <a:ea typeface="+mn-ea"/>
                <a:cs typeface="Arial"/>
              </a:rPr>
              <a:t>EXCLUSIVITY</a:t>
            </a:r>
            <a:r>
              <a:rPr lang="en-US" sz="2400" b="0" cap="none">
                <a:latin typeface="Avenir Next LT Pro"/>
                <a:ea typeface="+mn-ea"/>
                <a:cs typeface="Arial"/>
              </a:rPr>
              <a:t>: Only a few employees have the specific expertise to perform these functions.  </a:t>
            </a:r>
            <a:br>
              <a:rPr lang="en-US" sz="2400" b="0" cap="none">
                <a:latin typeface="Avenir Next LT Pro"/>
                <a:ea typeface="+mn-ea"/>
                <a:cs typeface="Arial"/>
              </a:rPr>
            </a:br>
            <a:r>
              <a:rPr lang="en-US" sz="2400" b="0" cap="none">
                <a:latin typeface="Avenir Next LT Pro"/>
                <a:ea typeface="+mn-ea"/>
                <a:cs typeface="Arial"/>
              </a:rPr>
              <a:t/>
            </a:r>
            <a:br>
              <a:rPr lang="en-US" sz="2400" b="0" cap="none">
                <a:latin typeface="Avenir Next LT Pro"/>
                <a:ea typeface="+mn-ea"/>
                <a:cs typeface="Arial"/>
              </a:rPr>
            </a:br>
            <a:r>
              <a:rPr lang="en-US" sz="2400" b="0" i="1" cap="none">
                <a:latin typeface="Avenir Next LT Pro"/>
                <a:ea typeface="+mn-ea"/>
                <a:cs typeface="Arial"/>
              </a:rPr>
              <a:t>- </a:t>
            </a:r>
            <a:r>
              <a:rPr lang="en-US" sz="2400" u="sng" cap="none">
                <a:latin typeface="Avenir Next LT Pro"/>
                <a:ea typeface="+mn-ea"/>
                <a:cs typeface="Arial"/>
              </a:rPr>
              <a:t>NOT OPTIONAL</a:t>
            </a:r>
            <a:r>
              <a:rPr lang="en-US" sz="2400" i="1" cap="none">
                <a:latin typeface="Avenir Next LT Pro"/>
                <a:ea typeface="+mn-ea"/>
                <a:cs typeface="Arial"/>
              </a:rPr>
              <a:t>: 	</a:t>
            </a:r>
            <a:r>
              <a:rPr lang="en-US" sz="2400" b="0" i="1" cap="none">
                <a:latin typeface="Avenir Next LT Pro"/>
                <a:ea typeface="+mn-ea"/>
                <a:cs typeface="Arial"/>
              </a:rPr>
              <a:t>Ability to perform with or without accommodations determines whether an individual is qualified for the job.</a:t>
            </a:r>
            <a:endParaRPr lang="en-US" sz="2400" b="0" i="1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3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sential Job Functions">
            <a:extLst>
              <a:ext uri="{FF2B5EF4-FFF2-40B4-BE49-F238E27FC236}">
                <a16:creationId xmlns:a16="http://schemas.microsoft.com/office/drawing/2014/main" id="{15DC195B-12E5-C560-9A83-606A048A8B00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/>
          </p:cNvSpPr>
          <p:nvPr/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cap="none">
                <a:latin typeface="Avenir Next LT Pro"/>
                <a:ea typeface="+mn-ea"/>
                <a:cs typeface="Arial"/>
              </a:rPr>
              <a:t>EXAMPLE: A BARISTA MAKES COFFEE AT A COFFEE SHOP.</a:t>
            </a:r>
            <a:endParaRPr kumimoji="0" lang="en-US" sz="3600" b="1" i="1" u="none" strike="noStrike" kern="1200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 panose="020B0504020202020204" pitchFamily="34" charset="77"/>
              <a:ea typeface="+mj-ea"/>
              <a:cs typeface="Arial Black" panose="020B0604020202020204" pitchFamily="34" charset="0"/>
            </a:endParaRPr>
          </a:p>
        </p:txBody>
      </p:sp>
      <p:pic>
        <p:nvPicPr>
          <p:cNvPr id="5" name="Graphic 4" descr="To-go coffee cup outline.">
            <a:extLst>
              <a:ext uri="{FF2B5EF4-FFF2-40B4-BE49-F238E27FC236}">
                <a16:creationId xmlns:a16="http://schemas.microsoft.com/office/drawing/2014/main" id="{9D5BBB2F-C01B-3807-461F-8D6A84F859BE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 rot="21224811">
            <a:off x="10241754" y="593788"/>
            <a:ext cx="1714812" cy="171481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7792C-C0FD-B85C-A0FD-5C34AB72F3F6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825625"/>
            <a:ext cx="10980174" cy="38544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000"/>
              </a:spcBef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venir Next LT Pro"/>
                <a:ea typeface="+mn-ea"/>
                <a:cs typeface="Arial"/>
              </a:rPr>
              <a:t>-</a:t>
            </a:r>
            <a:r>
              <a:rPr kumimoji="0" lang="en-US" sz="2400" b="0" i="0" u="sng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venir Next LT Pro"/>
                <a:ea typeface="+mn-ea"/>
                <a:cs typeface="Arial"/>
              </a:rPr>
              <a:t> </a:t>
            </a:r>
            <a:r>
              <a:rPr kumimoji="0" lang="en-US" sz="2400" i="0" u="sng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venir Next LT Pro"/>
                <a:ea typeface="+mn-ea"/>
                <a:cs typeface="Arial"/>
              </a:rPr>
              <a:t>PURPOSE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venir Next LT Pro"/>
                <a:ea typeface="+mn-ea"/>
                <a:cs typeface="Arial"/>
              </a:rPr>
              <a:t>: </a:t>
            </a:r>
            <a:r>
              <a:rPr lang="en-US" sz="2400" b="0" cap="none">
                <a:latin typeface="Avenir Next LT Pro"/>
                <a:ea typeface="+mn-ea"/>
                <a:cs typeface="Arial"/>
              </a:rPr>
              <a:t>The reason the position exists is to make coffee.</a:t>
            </a:r>
            <a:br>
              <a:rPr lang="en-US" sz="2400" b="0" cap="none">
                <a:latin typeface="Avenir Next LT Pro"/>
                <a:ea typeface="+mn-ea"/>
                <a:cs typeface="Arial"/>
              </a:rPr>
            </a:br>
            <a:r>
              <a:rPr lang="en-US" sz="2400" b="0" cap="none">
                <a:latin typeface="Avenir Next LT Pro"/>
                <a:ea typeface="+mn-ea"/>
                <a:cs typeface="Arial"/>
              </a:rPr>
              <a:t>	</a:t>
            </a:r>
            <a:br>
              <a:rPr lang="en-US" sz="2400" b="0" cap="none">
                <a:latin typeface="Avenir Next LT Pro"/>
                <a:ea typeface="+mn-ea"/>
                <a:cs typeface="Arial"/>
              </a:rPr>
            </a:br>
            <a:r>
              <a:rPr lang="en-US" sz="2400" b="0" cap="none">
                <a:latin typeface="Avenir Next LT Pro"/>
                <a:ea typeface="+mn-ea"/>
                <a:cs typeface="Arial"/>
              </a:rPr>
              <a:t>- </a:t>
            </a:r>
            <a:r>
              <a:rPr lang="en-US" sz="2400" u="sng" cap="none">
                <a:latin typeface="Avenir Next LT Pro"/>
                <a:ea typeface="+mn-ea"/>
                <a:cs typeface="Arial"/>
              </a:rPr>
              <a:t>SPECIALIZATION</a:t>
            </a:r>
            <a:r>
              <a:rPr lang="en-US" sz="2400" b="0" cap="none">
                <a:latin typeface="Avenir Next LT Pro"/>
                <a:ea typeface="+mn-ea"/>
                <a:cs typeface="Arial"/>
              </a:rPr>
              <a:t>: The coffee shop would suffer without someone to make coffee.</a:t>
            </a:r>
            <a:br>
              <a:rPr lang="en-US" sz="2400" b="0" cap="none">
                <a:latin typeface="Avenir Next LT Pro"/>
                <a:ea typeface="+mn-ea"/>
                <a:cs typeface="Arial"/>
              </a:rPr>
            </a:br>
            <a:r>
              <a:rPr lang="en-US" sz="2400" b="0" cap="none">
                <a:latin typeface="Avenir Next LT Pro"/>
                <a:ea typeface="+mn-ea"/>
                <a:cs typeface="Arial"/>
              </a:rPr>
              <a:t/>
            </a:r>
            <a:br>
              <a:rPr lang="en-US" sz="2400" b="0" cap="none">
                <a:latin typeface="Avenir Next LT Pro"/>
                <a:ea typeface="+mn-ea"/>
                <a:cs typeface="Arial"/>
              </a:rPr>
            </a:br>
            <a:r>
              <a:rPr lang="en-US" sz="2400" b="0" cap="none">
                <a:latin typeface="Avenir Next LT Pro"/>
                <a:ea typeface="+mn-ea"/>
                <a:cs typeface="Arial"/>
              </a:rPr>
              <a:t>- </a:t>
            </a:r>
            <a:r>
              <a:rPr lang="en-US" sz="2400" u="sng" cap="none">
                <a:latin typeface="Avenir Next LT Pro"/>
                <a:ea typeface="+mn-ea"/>
                <a:cs typeface="Arial"/>
              </a:rPr>
              <a:t>EXCLUSIVITY</a:t>
            </a:r>
            <a:r>
              <a:rPr lang="en-US" sz="2400" b="0" cap="none">
                <a:latin typeface="Avenir Next LT Pro"/>
                <a:ea typeface="+mn-ea"/>
                <a:cs typeface="Arial"/>
              </a:rPr>
              <a:t>: Only a few employees have been trained on how to make coffee to the coffee shop’s specifications, using the shop’s equipment, etc.  </a:t>
            </a:r>
            <a:br>
              <a:rPr lang="en-US" sz="2400" b="0" cap="none">
                <a:latin typeface="Avenir Next LT Pro"/>
                <a:ea typeface="+mn-ea"/>
                <a:cs typeface="Arial"/>
              </a:rPr>
            </a:br>
            <a:r>
              <a:rPr lang="en-US" sz="2400" b="0" cap="none">
                <a:latin typeface="Avenir Next LT Pro"/>
                <a:ea typeface="+mn-ea"/>
                <a:cs typeface="Arial"/>
              </a:rPr>
              <a:t/>
            </a:r>
            <a:br>
              <a:rPr lang="en-US" sz="2400" b="0" cap="none">
                <a:latin typeface="Avenir Next LT Pro"/>
                <a:ea typeface="+mn-ea"/>
                <a:cs typeface="Arial"/>
              </a:rPr>
            </a:br>
            <a:r>
              <a:rPr lang="en-US" sz="2400" b="0" i="1" cap="none">
                <a:latin typeface="Avenir Next LT Pro"/>
                <a:ea typeface="+mn-ea"/>
                <a:cs typeface="Arial"/>
              </a:rPr>
              <a:t>- </a:t>
            </a:r>
            <a:r>
              <a:rPr lang="en-US" sz="2400" u="sng" cap="none">
                <a:latin typeface="Avenir Next LT Pro"/>
                <a:ea typeface="+mn-ea"/>
                <a:cs typeface="Arial"/>
              </a:rPr>
              <a:t>NOT OPTIONAL</a:t>
            </a:r>
            <a:r>
              <a:rPr lang="en-US" sz="2400" b="0" cap="none">
                <a:latin typeface="Avenir Next LT Pro"/>
                <a:ea typeface="+mn-ea"/>
                <a:cs typeface="Arial"/>
              </a:rPr>
              <a:t>:</a:t>
            </a:r>
            <a:r>
              <a:rPr lang="en-US" sz="2400" cap="none">
                <a:latin typeface="Avenir Next LT Pro"/>
                <a:ea typeface="+mn-ea"/>
                <a:cs typeface="Arial"/>
              </a:rPr>
              <a:t> </a:t>
            </a:r>
            <a:r>
              <a:rPr lang="en-US" sz="2400" b="0" i="1" cap="none">
                <a:latin typeface="Avenir Next LT Pro"/>
                <a:ea typeface="+mn-ea"/>
                <a:cs typeface="Arial"/>
              </a:rPr>
              <a:t>The ability to make coffee with or without accommodations determines whether an individual is qualified to be a 	barista.</a:t>
            </a:r>
            <a:r>
              <a:rPr lang="en-US" sz="2400" b="0" cap="none">
                <a:latin typeface="Avenir Next LT Pro"/>
                <a:ea typeface="+mn-ea"/>
                <a:cs typeface="Arial"/>
              </a:rPr>
              <a:t> </a:t>
            </a:r>
            <a:endParaRPr lang="en-US" sz="2400" b="0" i="1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84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DD8B1-D271-4A2C-BE09-09D1AAC8F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579" y="365127"/>
            <a:ext cx="11204028" cy="1325563"/>
          </a:xfr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3600" b="1" i="1" u="none" strike="noStrike" kern="120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Arial Black" panose="020B0604020202020204" pitchFamily="34" charset="0"/>
              </a:rPr>
              <a:t>Essential VS. NON-ESSENTIAL job functions</a:t>
            </a:r>
            <a:endParaRPr lang="en-US" sz="36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1FE476-E6ED-A634-6D02-F8DB235DB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kumimoji="0" lang="en-US" sz="3200" b="1" i="1" u="none" strike="noStrike" kern="120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77"/>
                <a:ea typeface="+mj-ea"/>
                <a:cs typeface="Arial Black" panose="020B0604020202020204" pitchFamily="34" charset="0"/>
              </a:rPr>
              <a:t>Essential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823C8F-E0B6-FC30-7EF2-83AE7A35E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0"/>
              <a:t>Purpose</a:t>
            </a:r>
          </a:p>
          <a:p>
            <a:r>
              <a:rPr lang="en-US" b="0"/>
              <a:t>Specialization</a:t>
            </a:r>
          </a:p>
          <a:p>
            <a:r>
              <a:rPr lang="en-US" b="0"/>
              <a:t>Exclusivity </a:t>
            </a:r>
          </a:p>
          <a:p>
            <a:r>
              <a:rPr lang="en-US" b="0"/>
              <a:t>Not optional for the role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9C89FA-EF4C-D772-BB2D-243620DB82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kumimoji="0" lang="en-US" sz="3200" b="1" i="1" u="none" strike="noStrike" kern="120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77"/>
                <a:ea typeface="+mj-ea"/>
                <a:cs typeface="Arial Black" panose="020B0604020202020204" pitchFamily="34" charset="0"/>
              </a:rPr>
              <a:t>NON-ESSENTIAL</a:t>
            </a:r>
            <a:endParaRPr lang="en-US" sz="200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DA0A18-E484-EB79-7D2D-C7416E79B9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/>
              <a:t>Less frequent</a:t>
            </a:r>
          </a:p>
          <a:p>
            <a:r>
              <a:rPr lang="en-US"/>
              <a:t>Less specialized</a:t>
            </a:r>
          </a:p>
          <a:p>
            <a:r>
              <a:rPr lang="en-US"/>
              <a:t>Less defined</a:t>
            </a:r>
          </a:p>
          <a:p>
            <a:r>
              <a:rPr lang="en-US"/>
              <a:t>Optional for the role</a:t>
            </a:r>
          </a:p>
        </p:txBody>
      </p:sp>
    </p:spTree>
    <p:extLst>
      <p:ext uri="{BB962C8B-B14F-4D97-AF65-F5344CB8AC3E}">
        <p14:creationId xmlns:p14="http://schemas.microsoft.com/office/powerpoint/2010/main" val="396693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DAA789D-4A4F-C01C-ACB9-70E9268EF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Building on the same example…</a:t>
            </a:r>
          </a:p>
        </p:txBody>
      </p:sp>
      <p:sp>
        <p:nvSpPr>
          <p:cNvPr id="2" name="Essential Job Functions">
            <a:extLst>
              <a:ext uri="{FF2B5EF4-FFF2-40B4-BE49-F238E27FC236}">
                <a16:creationId xmlns:a16="http://schemas.microsoft.com/office/drawing/2014/main" id="{15DC195B-12E5-C560-9A83-606A048A8B00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/>
          </p:cNvSpPr>
          <p:nvPr/>
        </p:nvSpPr>
        <p:spPr>
          <a:xfrm>
            <a:off x="838200" y="1351839"/>
            <a:ext cx="10515600" cy="266185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cap="none">
                <a:latin typeface="Avenir Next LT Pro"/>
                <a:ea typeface="+mn-ea"/>
                <a:cs typeface="Arial"/>
              </a:rPr>
              <a:t>EXAMPLE: A BARISTA MAKES COFFEE AT A COFFEE SHOP. EVERY MONTH THE COFFEE SHOP GETS A SHIPMENT OF COFFEE BEANS. TYPICALLY,</a:t>
            </a:r>
            <a:r>
              <a:rPr lang="en-US" sz="3600" b="1" i="1">
                <a:latin typeface="Avenir Next LT Pro"/>
                <a:cs typeface="Arial"/>
              </a:rPr>
              <a:t> THE BARISTA IS RESPONSIBLE FOR GETTING THE SHIPMENT OF BEANS OFF THE TRUCK AND STORING THEM IN BACK OF HOUSE.</a:t>
            </a:r>
            <a:endParaRPr kumimoji="0" lang="en-US" sz="3600" b="1" i="1" u="none" strike="noStrike" kern="1200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 panose="020B0504020202020204" pitchFamily="34" charset="77"/>
              <a:ea typeface="+mj-ea"/>
              <a:cs typeface="Arial Black" panose="020B0604020202020204" pitchFamily="34" charset="0"/>
            </a:endParaRPr>
          </a:p>
        </p:txBody>
      </p:sp>
      <p:pic>
        <p:nvPicPr>
          <p:cNvPr id="5" name="Graphic 4" descr="Coffee Beans with solid fill">
            <a:extLst>
              <a:ext uri="{FF2B5EF4-FFF2-40B4-BE49-F238E27FC236}">
                <a16:creationId xmlns:a16="http://schemas.microsoft.com/office/drawing/2014/main" id="{A33530EA-D602-1F53-7F40-4587101837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624848" y="4013691"/>
            <a:ext cx="1728952" cy="172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89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17">
      <a:dk1>
        <a:srgbClr val="000000"/>
      </a:dk1>
      <a:lt1>
        <a:srgbClr val="FFFFFF"/>
      </a:lt1>
      <a:dk2>
        <a:srgbClr val="8F8883"/>
      </a:dk2>
      <a:lt2>
        <a:srgbClr val="DAD4CC"/>
      </a:lt2>
      <a:accent1>
        <a:srgbClr val="F0B82C"/>
      </a:accent1>
      <a:accent2>
        <a:srgbClr val="1C5E90"/>
      </a:accent2>
      <a:accent3>
        <a:srgbClr val="BD5B2B"/>
      </a:accent3>
      <a:accent4>
        <a:srgbClr val="69901D"/>
      </a:accent4>
      <a:accent5>
        <a:srgbClr val="900000"/>
      </a:accent5>
      <a:accent6>
        <a:srgbClr val="D7D7D7"/>
      </a:accent6>
      <a:hlink>
        <a:srgbClr val="771B3F"/>
      </a:hlink>
      <a:folHlink>
        <a:srgbClr val="771B3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U-BrandedTemplate_PowePoint-greay-standard" id="{35F1F4AA-80E8-2040-830E-9FF0775A5946}" vid="{4098F1C4-948F-8946-BE2E-9584A08B91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37</TotalTime>
  <Words>934</Words>
  <Application>Microsoft Office PowerPoint</Application>
  <PresentationFormat>Widescreen</PresentationFormat>
  <Paragraphs>120</Paragraphs>
  <Slides>38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Arial</vt:lpstr>
      <vt:lpstr>Arial Black</vt:lpstr>
      <vt:lpstr>Avenir Next LT Pro</vt:lpstr>
      <vt:lpstr>Avenir Next LT Pro Demi</vt:lpstr>
      <vt:lpstr>Calibri</vt:lpstr>
      <vt:lpstr>Century Schoolbook</vt:lpstr>
      <vt:lpstr>HGSSoeiKakugothicUB</vt:lpstr>
      <vt:lpstr>Noto Sans</vt:lpstr>
      <vt:lpstr>Segoe UI Light</vt:lpstr>
      <vt:lpstr>Wingdings</vt:lpstr>
      <vt:lpstr>1_Office Theme</vt:lpstr>
      <vt:lpstr> WORKPLACE ACCOMMODATIONS </vt:lpstr>
      <vt:lpstr>INTRODUCTIONS: SPEAKERS</vt:lpstr>
      <vt:lpstr>INTRODUCTIONS: AUDIENCE</vt:lpstr>
      <vt:lpstr>The Basic question</vt:lpstr>
      <vt:lpstr>HOW DO YOU KNOW WHAT SKILLS A JOB REQUIRES?</vt:lpstr>
      <vt:lpstr>- PURPOSE: Fundamental to the job. The reason the position exists.   - SPECIALIZATION: Position-specific, not person-specific. Would cause harm to the business if left unperformed.  - EXCLUSIVITY: Only a few employees have the specific expertise to perform these functions.    - NOT OPTIONAL:  Ability to perform with or without accommodations determines whether an individual is qualified for the job.</vt:lpstr>
      <vt:lpstr>- PURPOSE: The reason the position exists is to make coffee.   - SPECIALIZATION: The coffee shop would suffer without someone to make coffee.  - EXCLUSIVITY: Only a few employees have been trained on how to make coffee to the coffee shop’s specifications, using the shop’s equipment, etc.    - NOT OPTIONAL: The ability to make coffee with or without accommodations determines whether an individual is qualified to be a  barista. </vt:lpstr>
      <vt:lpstr>Essential VS. NON-ESSENTIAL job functions</vt:lpstr>
      <vt:lpstr>Building on the same example…</vt:lpstr>
      <vt:lpstr>LESS DEFINED, LESS FREQUENT, LESS SPECIALIZED, NON-EXCLUSIVE TO THE ROLE OF BARISTA.</vt:lpstr>
      <vt:lpstr>IDENTIFYING THE ESSENTIAL JOB FUNCTIONS IN A job posting</vt:lpstr>
      <vt:lpstr>NOW YOU TRY!</vt:lpstr>
      <vt:lpstr>Example 1: DENTAL RECEPTIONIST</vt:lpstr>
      <vt:lpstr>Example 2: HOTEL FRONT DESK AGENT</vt:lpstr>
      <vt:lpstr>WHAT DO YOU DO IF YOU RUN INTO A JOB POSTING LIKE EXAMPLE 2?</vt:lpstr>
      <vt:lpstr>Route 1: contact the employer directly to ASK clarifying QUESTIONS. </vt:lpstr>
      <vt:lpstr>Route 2: send in resume and apply! </vt:lpstr>
      <vt:lpstr>MATCHING SKILLS TO the job through accommodations </vt:lpstr>
      <vt:lpstr>THE ACCOMMODATION PROCESS Step 1</vt:lpstr>
      <vt:lpstr>THE ACCOMMODATION PROCESS step 2</vt:lpstr>
      <vt:lpstr>THE ACCOMMODATION PROCESS step 3</vt:lpstr>
      <vt:lpstr>THE ACCOMMODATION PROCESS step 4</vt:lpstr>
      <vt:lpstr>TYPES OF ACCOMMODATIONS</vt:lpstr>
      <vt:lpstr>COMMON accommodation Examples…</vt:lpstr>
      <vt:lpstr>NOISE CANCELING HEADSETS </vt:lpstr>
      <vt:lpstr>LIGHTING CHANGES </vt:lpstr>
      <vt:lpstr>ERGONOMIC KEYBOARDS AND MICE</vt:lpstr>
      <vt:lpstr>BUILT-IN SPEECH-TO-TEXT and TEXT-TO-SPEECH FEAUTURES</vt:lpstr>
      <vt:lpstr>CAPTIONING</vt:lpstr>
      <vt:lpstr>Screen readers</vt:lpstr>
      <vt:lpstr>Fusion: jaws and zoom text</vt:lpstr>
      <vt:lpstr>magnifiers</vt:lpstr>
      <vt:lpstr>Accommodation Resources</vt:lpstr>
      <vt:lpstr>Job accommodation network</vt:lpstr>
      <vt:lpstr>Missouri assistive technology device loan program (etc)</vt:lpstr>
      <vt:lpstr>Independent living centers</vt:lpstr>
      <vt:lpstr>Questions?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Workplace Accommodations in Action</dc:title>
  <dc:creator>Stitzer, Ellie</dc:creator>
  <cp:lastModifiedBy>Eileen Belton</cp:lastModifiedBy>
  <cp:revision>8</cp:revision>
  <dcterms:created xsi:type="dcterms:W3CDTF">2024-02-21T17:42:52Z</dcterms:created>
  <dcterms:modified xsi:type="dcterms:W3CDTF">2024-03-15T19:32:48Z</dcterms:modified>
</cp:coreProperties>
</file>