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8"/>
  </p:notesMasterIdLst>
  <p:sldIdLst>
    <p:sldId id="256" r:id="rId2"/>
    <p:sldId id="268" r:id="rId3"/>
    <p:sldId id="258" r:id="rId4"/>
    <p:sldId id="260" r:id="rId5"/>
    <p:sldId id="261" r:id="rId6"/>
    <p:sldId id="262" r:id="rId7"/>
    <p:sldId id="263" r:id="rId8"/>
    <p:sldId id="273" r:id="rId9"/>
    <p:sldId id="269" r:id="rId10"/>
    <p:sldId id="270" r:id="rId11"/>
    <p:sldId id="274" r:id="rId12"/>
    <p:sldId id="271" r:id="rId13"/>
    <p:sldId id="264" r:id="rId14"/>
    <p:sldId id="267" r:id="rId15"/>
    <p:sldId id="265"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DE14660-B88D-47BC-842D-6791FFFBAE1C}">
          <p14:sldIdLst>
            <p14:sldId id="256"/>
            <p14:sldId id="268"/>
            <p14:sldId id="258"/>
            <p14:sldId id="260"/>
            <p14:sldId id="261"/>
            <p14:sldId id="262"/>
            <p14:sldId id="263"/>
            <p14:sldId id="273"/>
            <p14:sldId id="269"/>
            <p14:sldId id="270"/>
            <p14:sldId id="274"/>
            <p14:sldId id="271"/>
            <p14:sldId id="264"/>
            <p14:sldId id="267"/>
            <p14:sldId id="265"/>
            <p14:sldId id="27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D1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73245" autoAdjust="0"/>
  </p:normalViewPr>
  <p:slideViewPr>
    <p:cSldViewPr snapToGrid="0">
      <p:cViewPr>
        <p:scale>
          <a:sx n="60" d="100"/>
          <a:sy n="60" d="100"/>
        </p:scale>
        <p:origin x="360" y="-8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24EF6-58BB-467F-BC37-947B7DC4EE42}"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276802-BF54-41CD-9CB2-73194D336D1C}" type="slidenum">
              <a:rPr lang="en-US" smtClean="0"/>
              <a:t>‹#›</a:t>
            </a:fld>
            <a:endParaRPr lang="en-US"/>
          </a:p>
        </p:txBody>
      </p:sp>
    </p:spTree>
    <p:extLst>
      <p:ext uri="{BB962C8B-B14F-4D97-AF65-F5344CB8AC3E}">
        <p14:creationId xmlns:p14="http://schemas.microsoft.com/office/powerpoint/2010/main" val="77392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3276802-BF54-41CD-9CB2-73194D336D1C}" type="slidenum">
              <a:rPr lang="en-US" smtClean="0"/>
              <a:t>1</a:t>
            </a:fld>
            <a:endParaRPr lang="en-US"/>
          </a:p>
        </p:txBody>
      </p:sp>
    </p:spTree>
    <p:extLst>
      <p:ext uri="{BB962C8B-B14F-4D97-AF65-F5344CB8AC3E}">
        <p14:creationId xmlns:p14="http://schemas.microsoft.com/office/powerpoint/2010/main" val="2011547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221435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9B0473-40F8-4F8E-BF3A-DE167038B417}" type="slidenum">
              <a:rPr lang="en-US" smtClean="0"/>
              <a:pPr/>
              <a:t>‹#›</a:t>
            </a:fld>
            <a:endParaRPr lang="en-US" dirty="0"/>
          </a:p>
        </p:txBody>
      </p:sp>
    </p:spTree>
    <p:extLst>
      <p:ext uri="{BB962C8B-B14F-4D97-AF65-F5344CB8AC3E}">
        <p14:creationId xmlns:p14="http://schemas.microsoft.com/office/powerpoint/2010/main" val="76604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pPr/>
              <a:t>‹#›</a:t>
            </a:fld>
            <a:endParaRPr lang="en-US" dirty="0"/>
          </a:p>
        </p:txBody>
      </p:sp>
    </p:spTree>
    <p:extLst>
      <p:ext uri="{BB962C8B-B14F-4D97-AF65-F5344CB8AC3E}">
        <p14:creationId xmlns:p14="http://schemas.microsoft.com/office/powerpoint/2010/main" val="181878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69438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3416710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pPr/>
              <a:t>‹#›</a:t>
            </a:fld>
            <a:endParaRPr lang="en-US" dirty="0"/>
          </a:p>
        </p:txBody>
      </p:sp>
    </p:spTree>
    <p:extLst>
      <p:ext uri="{BB962C8B-B14F-4D97-AF65-F5344CB8AC3E}">
        <p14:creationId xmlns:p14="http://schemas.microsoft.com/office/powerpoint/2010/main" val="4060765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pPr/>
              <a:t>‹#›</a:t>
            </a:fld>
            <a:endParaRPr lang="en-US" dirty="0"/>
          </a:p>
        </p:txBody>
      </p:sp>
    </p:spTree>
    <p:extLst>
      <p:ext uri="{BB962C8B-B14F-4D97-AF65-F5344CB8AC3E}">
        <p14:creationId xmlns:p14="http://schemas.microsoft.com/office/powerpoint/2010/main" val="1409247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26412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3601298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777881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3/20/2024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2080942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3/20/2024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2360948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56795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396391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274170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3/20/2024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362581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9B0473-40F8-4F8E-BF3A-DE167038B417}" type="slidenum">
              <a:rPr lang="en-US" smtClean="0"/>
              <a:t>‹#›</a:t>
            </a:fld>
            <a:endParaRPr lang="en-US"/>
          </a:p>
        </p:txBody>
      </p:sp>
    </p:spTree>
    <p:extLst>
      <p:ext uri="{BB962C8B-B14F-4D97-AF65-F5344CB8AC3E}">
        <p14:creationId xmlns:p14="http://schemas.microsoft.com/office/powerpoint/2010/main" val="424290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3/20/2024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C9B0473-40F8-4F8E-BF3A-DE167038B417}" type="slidenum">
              <a:rPr lang="en-US" smtClean="0"/>
              <a:pPr/>
              <a:t>‹#›</a:t>
            </a:fld>
            <a:endParaRPr lang="en-US" dirty="0"/>
          </a:p>
        </p:txBody>
      </p:sp>
    </p:spTree>
    <p:extLst>
      <p:ext uri="{BB962C8B-B14F-4D97-AF65-F5344CB8AC3E}">
        <p14:creationId xmlns:p14="http://schemas.microsoft.com/office/powerpoint/2010/main" val="3919483951"/>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house.mo.gov/billtracking/bills221/hlrbillspdf/4667H.02C.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nfb.org/images/nfb/publications/fr/fr41/4/fr410410.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mail@blindnesspro.com" TargetMode="External"/><Relationship Id="rId2" Type="http://schemas.openxmlformats.org/officeDocument/2006/relationships/hyperlink" Target="mailto:Jcoy@lhbindustries.com" TargetMode="External"/><Relationship Id="rId1" Type="http://schemas.openxmlformats.org/officeDocument/2006/relationships/slideLayout" Target="../slideLayouts/slideLayout2.xml"/><Relationship Id="rId4" Type="http://schemas.openxmlformats.org/officeDocument/2006/relationships/hyperlink" Target="mailto:gwunder@earthlink.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nfb.org/sites/www.nfb.org/files/2020-12/Model%20Blind%20Students%20Rights%20to%20Independence%20Training%20and%20Education%20Act.pdf" TargetMode="External"/><Relationship Id="rId2" Type="http://schemas.openxmlformats.org/officeDocument/2006/relationships/hyperlink" Target="http://www.nfb.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nfb.org/sites/www.nfb.org/files/2020-12/Model%20Blind%20Students%20Rights%20to%20Independence%20Training%20and%20Education%20Ac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7034C-CF3C-4B10-8E1F-E94D59B73E53}"/>
              </a:ext>
            </a:extLst>
          </p:cNvPr>
          <p:cNvSpPr>
            <a:spLocks noGrp="1"/>
          </p:cNvSpPr>
          <p:nvPr>
            <p:ph type="title"/>
          </p:nvPr>
        </p:nvSpPr>
        <p:spPr>
          <a:xfrm>
            <a:off x="684211" y="976045"/>
            <a:ext cx="11151618" cy="3312155"/>
          </a:xfrm>
        </p:spPr>
        <p:txBody>
          <a:bodyPr anchor="ctr">
            <a:noAutofit/>
          </a:bodyPr>
          <a:lstStyle/>
          <a:p>
            <a:pPr algn="ctr"/>
            <a:r>
              <a:rPr lang="en-US" sz="2800" b="1" i="0" dirty="0">
                <a:effectLst/>
                <a:latin typeface="Constantia" panose="02030602050306030303" pitchFamily="18" charset="0"/>
                <a:cs typeface="Calibri" panose="020F0502020204030204" pitchFamily="34" charset="0"/>
              </a:rPr>
              <a:t>Missouri’s Blind Student’s Right to Independence, Training and Education (BRITE) Act (HB2150)</a:t>
            </a:r>
            <a:br>
              <a:rPr lang="en-US" sz="2800" b="1" i="0" dirty="0">
                <a:effectLst/>
                <a:latin typeface="Constantia" panose="02030602050306030303" pitchFamily="18" charset="0"/>
                <a:cs typeface="Calibri" panose="020F0502020204030204" pitchFamily="34" charset="0"/>
              </a:rPr>
            </a:br>
            <a:r>
              <a:rPr lang="en-US" sz="2800" b="1" i="0" dirty="0">
                <a:effectLst/>
                <a:latin typeface="Constantia" panose="02030602050306030303" pitchFamily="18" charset="0"/>
                <a:cs typeface="Calibri" panose="020F0502020204030204" pitchFamily="34" charset="0"/>
              </a:rPr>
              <a:t/>
            </a:r>
            <a:br>
              <a:rPr lang="en-US" sz="2800" b="1" i="0" dirty="0">
                <a:effectLst/>
                <a:latin typeface="Constantia" panose="02030602050306030303" pitchFamily="18" charset="0"/>
                <a:cs typeface="Calibri" panose="020F0502020204030204" pitchFamily="34" charset="0"/>
              </a:rPr>
            </a:br>
            <a:r>
              <a:rPr lang="en-US" sz="2800" b="1" i="0" dirty="0">
                <a:effectLst/>
                <a:latin typeface="Constantia" panose="02030602050306030303" pitchFamily="18" charset="0"/>
                <a:cs typeface="Calibri" panose="020F0502020204030204" pitchFamily="34" charset="0"/>
              </a:rPr>
              <a:t>A Review of Successful Collaboration Among Constituents</a:t>
            </a:r>
            <a:endParaRPr lang="en-US" sz="2800" b="1" dirty="0">
              <a:latin typeface="Constantia" panose="02030602050306030303" pitchFamily="18" charset="0"/>
              <a:cs typeface="Calibri" panose="020F0502020204030204" pitchFamily="34" charset="0"/>
            </a:endParaRPr>
          </a:p>
        </p:txBody>
      </p:sp>
      <p:sp>
        <p:nvSpPr>
          <p:cNvPr id="3" name="Subtitle 2">
            <a:extLst>
              <a:ext uri="{FF2B5EF4-FFF2-40B4-BE49-F238E27FC236}">
                <a16:creationId xmlns:a16="http://schemas.microsoft.com/office/drawing/2014/main" id="{7D51C653-E6FE-4569-AF8B-404330F21B13}"/>
              </a:ext>
            </a:extLst>
          </p:cNvPr>
          <p:cNvSpPr>
            <a:spLocks noGrp="1"/>
          </p:cNvSpPr>
          <p:nvPr>
            <p:ph type="body" idx="1"/>
          </p:nvPr>
        </p:nvSpPr>
        <p:spPr>
          <a:xfrm>
            <a:off x="1992820" y="4383355"/>
            <a:ext cx="8534400" cy="1498600"/>
          </a:xfrm>
        </p:spPr>
        <p:txBody>
          <a:bodyPr>
            <a:normAutofit fontScale="92500" lnSpcReduction="10000"/>
          </a:bodyPr>
          <a:lstStyle/>
          <a:p>
            <a:pPr algn="ctr"/>
            <a:r>
              <a:rPr lang="en-US" dirty="0">
                <a:solidFill>
                  <a:srgbClr val="58D1FD"/>
                </a:solidFill>
                <a:latin typeface="Constantia" panose="02030602050306030303" pitchFamily="18" charset="0"/>
                <a:cs typeface="Calibri" panose="020F0502020204030204" pitchFamily="34" charset="0"/>
              </a:rPr>
              <a:t>April 9, 2024</a:t>
            </a:r>
            <a:endParaRPr lang="en-US" sz="1800" dirty="0">
              <a:solidFill>
                <a:srgbClr val="58D1FD"/>
              </a:solidFill>
              <a:latin typeface="Constantia" panose="02030602050306030303" pitchFamily="18" charset="0"/>
              <a:cs typeface="Calibri" panose="020F0502020204030204" pitchFamily="34" charset="0"/>
            </a:endParaRPr>
          </a:p>
          <a:p>
            <a:pPr algn="ctr"/>
            <a:r>
              <a:rPr lang="en-US" sz="1800" dirty="0">
                <a:solidFill>
                  <a:schemeClr val="tx1"/>
                </a:solidFill>
                <a:latin typeface="Constantia" panose="02030602050306030303" pitchFamily="18" charset="0"/>
                <a:cs typeface="Calibri" panose="020F0502020204030204" pitchFamily="34" charset="0"/>
              </a:rPr>
              <a:t>Kevin Hollinger, Francis Howell S.D. (CATIS, COMS, NBCT-ENSVI, TVI) </a:t>
            </a:r>
          </a:p>
          <a:p>
            <a:pPr algn="ctr"/>
            <a:r>
              <a:rPr lang="en-US" sz="1800" dirty="0">
                <a:solidFill>
                  <a:schemeClr val="tx1"/>
                </a:solidFill>
                <a:latin typeface="Constantia" panose="02030602050306030303" pitchFamily="18" charset="0"/>
                <a:cs typeface="Calibri" panose="020F0502020204030204" pitchFamily="34" charset="0"/>
              </a:rPr>
              <a:t>Jennifer Coy, Lighthouse for the Blind St. Louis (CLVT, COMS, TVI) </a:t>
            </a:r>
          </a:p>
          <a:p>
            <a:pPr algn="ctr"/>
            <a:r>
              <a:rPr lang="en-US" dirty="0">
                <a:solidFill>
                  <a:srgbClr val="58D1FD"/>
                </a:solidFill>
                <a:latin typeface="Constantia" panose="02030602050306030303" pitchFamily="18" charset="0"/>
                <a:cs typeface="Calibri" panose="020F0502020204030204" pitchFamily="34" charset="0"/>
              </a:rPr>
              <a:t>Gary Wunder, National Federation of the Blind – Missouri </a:t>
            </a:r>
            <a:endParaRPr lang="en-US" sz="1800" dirty="0">
              <a:solidFill>
                <a:srgbClr val="58D1FD"/>
              </a:solidFill>
              <a:latin typeface="Constantia" panose="02030602050306030303" pitchFamily="18" charset="0"/>
              <a:cs typeface="Calibri" panose="020F0502020204030204" pitchFamily="34" charset="0"/>
            </a:endParaRPr>
          </a:p>
        </p:txBody>
      </p:sp>
    </p:spTree>
    <p:extLst>
      <p:ext uri="{BB962C8B-B14F-4D97-AF65-F5344CB8AC3E}">
        <p14:creationId xmlns:p14="http://schemas.microsoft.com/office/powerpoint/2010/main" val="4110054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8CCBD4-EC65-405A-9CCF-46FCD10606D8}"/>
              </a:ext>
            </a:extLst>
          </p:cNvPr>
          <p:cNvSpPr>
            <a:spLocks noGrp="1"/>
          </p:cNvSpPr>
          <p:nvPr>
            <p:ph type="title"/>
          </p:nvPr>
        </p:nvSpPr>
        <p:spPr>
          <a:xfrm>
            <a:off x="1828799" y="1147400"/>
            <a:ext cx="8534401" cy="2281600"/>
          </a:xfrm>
        </p:spPr>
        <p:txBody>
          <a:bodyPr/>
          <a:lstStyle/>
          <a:p>
            <a:r>
              <a:rPr lang="en-US" dirty="0" err="1">
                <a:latin typeface="Calibri" panose="020F0502020204030204" pitchFamily="34" charset="0"/>
                <a:cs typeface="Calibri" panose="020F0502020204030204" pitchFamily="34" charset="0"/>
              </a:rPr>
              <a:t>Brite</a:t>
            </a:r>
            <a:r>
              <a:rPr lang="en-US" dirty="0">
                <a:latin typeface="Calibri" panose="020F0502020204030204" pitchFamily="34" charset="0"/>
                <a:cs typeface="Calibri" panose="020F0502020204030204" pitchFamily="34" charset="0"/>
              </a:rPr>
              <a:t> act (101</a:t>
            </a:r>
            <a:r>
              <a:rPr lang="en-US" baseline="30000" dirty="0">
                <a:latin typeface="Calibri" panose="020F0502020204030204" pitchFamily="34" charset="0"/>
                <a:cs typeface="Calibri" panose="020F0502020204030204" pitchFamily="34" charset="0"/>
              </a:rPr>
              <a:t>st</a:t>
            </a:r>
            <a:r>
              <a:rPr lang="en-US" dirty="0">
                <a:latin typeface="Calibri" panose="020F0502020204030204" pitchFamily="34" charset="0"/>
                <a:cs typeface="Calibri" panose="020F0502020204030204" pitchFamily="34" charset="0"/>
              </a:rPr>
              <a:t> General Assembly) </a:t>
            </a:r>
          </a:p>
        </p:txBody>
      </p:sp>
      <p:sp>
        <p:nvSpPr>
          <p:cNvPr id="5" name="Text Placeholder 4">
            <a:extLst>
              <a:ext uri="{FF2B5EF4-FFF2-40B4-BE49-F238E27FC236}">
                <a16:creationId xmlns:a16="http://schemas.microsoft.com/office/drawing/2014/main" id="{062AB681-2B8A-4B70-A450-1ABBB15F6B76}"/>
              </a:ext>
            </a:extLst>
          </p:cNvPr>
          <p:cNvSpPr>
            <a:spLocks noGrp="1"/>
          </p:cNvSpPr>
          <p:nvPr>
            <p:ph type="body" idx="1"/>
          </p:nvPr>
        </p:nvSpPr>
        <p:spPr>
          <a:xfrm>
            <a:off x="1290269" y="4123660"/>
            <a:ext cx="8534400" cy="1498600"/>
          </a:xfrm>
        </p:spPr>
        <p:txBody>
          <a:bodyPr>
            <a:normAutofit/>
          </a:bodyPr>
          <a:lstStyle/>
          <a:p>
            <a:pPr algn="ctr"/>
            <a:r>
              <a:rPr lang="en-US" sz="3600" dirty="0">
                <a:hlinkClick r:id="rId2">
                  <a:extLst>
                    <a:ext uri="{A12FA001-AC4F-418D-AE19-62706E023703}">
                      <ahyp:hlinkClr xmlns="" xmlns:ahyp="http://schemas.microsoft.com/office/drawing/2018/hyperlinkcolor" val="tx"/>
                    </a:ext>
                  </a:extLst>
                </a:hlinkClick>
              </a:rPr>
              <a:t>House Bill No. 2150 </a:t>
            </a:r>
            <a:endParaRPr lang="en-US" sz="3600" dirty="0"/>
          </a:p>
        </p:txBody>
      </p:sp>
    </p:spTree>
    <p:extLst>
      <p:ext uri="{BB962C8B-B14F-4D97-AF65-F5344CB8AC3E}">
        <p14:creationId xmlns:p14="http://schemas.microsoft.com/office/powerpoint/2010/main" val="30163002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912EFD-E998-8713-6151-CD13910E0DE4}"/>
              </a:ext>
            </a:extLst>
          </p:cNvPr>
          <p:cNvSpPr>
            <a:spLocks noGrp="1"/>
          </p:cNvSpPr>
          <p:nvPr>
            <p:ph type="title"/>
          </p:nvPr>
        </p:nvSpPr>
        <p:spPr>
          <a:xfrm>
            <a:off x="690475" y="685800"/>
            <a:ext cx="11113597" cy="2318657"/>
          </a:xfrm>
        </p:spPr>
        <p:txBody>
          <a:bodyPr>
            <a:normAutofit fontScale="90000"/>
          </a:bodyPr>
          <a:lstStyle/>
          <a:p>
            <a:pPr algn="ctr"/>
            <a:r>
              <a:rPr lang="en-US" b="1" i="0" dirty="0">
                <a:effectLst/>
                <a:latin typeface="Calibri" panose="020F0502020204030204" pitchFamily="34" charset="0"/>
              </a:rPr>
              <a:t>“</a:t>
            </a:r>
            <a:r>
              <a:rPr lang="en-US" b="1" i="0" dirty="0">
                <a:effectLst/>
                <a:latin typeface="Calibri" panose="020F0502020204030204" pitchFamily="34" charset="0"/>
                <a:hlinkClick r:id="rId2">
                  <a:extLst>
                    <a:ext uri="{A12FA001-AC4F-418D-AE19-62706E023703}">
                      <ahyp:hlinkClr xmlns="" xmlns:ahyp="http://schemas.microsoft.com/office/drawing/2018/hyperlinkcolor" val="tx"/>
                    </a:ext>
                  </a:extLst>
                </a:hlinkClick>
              </a:rPr>
              <a:t>Bridging the Gap and Working Together: The Passage of the BRITE Bill for Blind Students in Missouri</a:t>
            </a:r>
            <a:r>
              <a:rPr lang="en-US" b="1" i="0" dirty="0">
                <a:effectLst/>
                <a:latin typeface="Calibri" panose="020F0502020204030204" pitchFamily="34" charset="0"/>
              </a:rPr>
              <a:t>”</a:t>
            </a:r>
            <a:r>
              <a:rPr lang="en-US" b="1" i="0" dirty="0">
                <a:solidFill>
                  <a:srgbClr val="000000"/>
                </a:solidFill>
                <a:effectLst/>
                <a:latin typeface="Calibri" panose="020F0502020204030204" pitchFamily="34" charset="0"/>
              </a:rPr>
              <a:t/>
            </a:r>
            <a:br>
              <a:rPr lang="en-US" b="1" i="0" dirty="0">
                <a:solidFill>
                  <a:srgbClr val="000000"/>
                </a:solidFill>
                <a:effectLst/>
                <a:latin typeface="Calibri" panose="020F0502020204030204" pitchFamily="34" charset="0"/>
              </a:rPr>
            </a:br>
            <a:endParaRPr lang="en-US" dirty="0"/>
          </a:p>
        </p:txBody>
      </p:sp>
      <p:sp>
        <p:nvSpPr>
          <p:cNvPr id="5" name="Content Placeholder 4">
            <a:extLst>
              <a:ext uri="{FF2B5EF4-FFF2-40B4-BE49-F238E27FC236}">
                <a16:creationId xmlns:a16="http://schemas.microsoft.com/office/drawing/2014/main" id="{C829D985-94B3-CA61-5E8D-F5474DE6ED05}"/>
              </a:ext>
            </a:extLst>
          </p:cNvPr>
          <p:cNvSpPr>
            <a:spLocks noGrp="1"/>
          </p:cNvSpPr>
          <p:nvPr>
            <p:ph idx="1"/>
          </p:nvPr>
        </p:nvSpPr>
        <p:spPr>
          <a:xfrm>
            <a:off x="684212" y="3253839"/>
            <a:ext cx="8317284" cy="2789766"/>
          </a:xfrm>
        </p:spPr>
        <p:txBody>
          <a:bodyPr>
            <a:normAutofit fontScale="85000" lnSpcReduction="10000"/>
          </a:bodyPr>
          <a:lstStyle/>
          <a:p>
            <a:pPr marL="0" indent="0">
              <a:buNone/>
            </a:pPr>
            <a:r>
              <a:rPr lang="en-US" b="0" i="0" dirty="0">
                <a:effectLst/>
                <a:latin typeface="Calibri" panose="020F0502020204030204" pitchFamily="34" charset="0"/>
              </a:rPr>
              <a:t>“One of the things we three Federationists learned is that knowing the outcome you want is not the same as knowing how to get it within the system that exists. We learned that ignorance is no crime, but failing to learn can be fatal. We learned about things we weren't familiar with, such as the extended core curriculum and the difference between services under a 504 Plan and under an Individualized Education Plan. We learned about the various certifications that teachers can and should have if they want to claim expertise in their field and be paid for it. We learned how to discuss issues on which we could find easy agreement, and how to intersperse them with the difficult issues that threatened to cause an impasse. We learned to keep our group small enough to be fast and flexible, yet transparent enough that everyone knew what we were doing and how they could become involved at various points in the process.”</a:t>
            </a:r>
            <a:endParaRPr lang="en-US" dirty="0"/>
          </a:p>
        </p:txBody>
      </p:sp>
    </p:spTree>
    <p:extLst>
      <p:ext uri="{BB962C8B-B14F-4D97-AF65-F5344CB8AC3E}">
        <p14:creationId xmlns:p14="http://schemas.microsoft.com/office/powerpoint/2010/main" val="2691260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3D1C0B-4AA6-43BA-AAE5-6AB6161C9237}"/>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The big takeaways – “the Teeth” </a:t>
            </a:r>
          </a:p>
        </p:txBody>
      </p:sp>
      <p:sp>
        <p:nvSpPr>
          <p:cNvPr id="5" name="Content Placeholder 4">
            <a:extLst>
              <a:ext uri="{FF2B5EF4-FFF2-40B4-BE49-F238E27FC236}">
                <a16:creationId xmlns:a16="http://schemas.microsoft.com/office/drawing/2014/main" id="{E344A974-744E-4C9A-AB70-0FDCD461D563}"/>
              </a:ext>
            </a:extLst>
          </p:cNvPr>
          <p:cNvSpPr>
            <a:spLocks noGrp="1"/>
          </p:cNvSpPr>
          <p:nvPr>
            <p:ph idx="1"/>
          </p:nvPr>
        </p:nvSpPr>
        <p:spPr>
          <a:xfrm>
            <a:off x="684212" y="2057400"/>
            <a:ext cx="8534400" cy="3986205"/>
          </a:xfrm>
        </p:spPr>
        <p:txBody>
          <a:bodyPr/>
          <a:lstStyle/>
          <a:p>
            <a:r>
              <a:rPr lang="en-US" dirty="0">
                <a:latin typeface="Calibri" panose="020F0502020204030204" pitchFamily="34" charset="0"/>
                <a:cs typeface="Calibri" panose="020F0502020204030204" pitchFamily="34" charset="0"/>
              </a:rPr>
              <a:t>TVIs are not required to seek, gain and maintain NLS Braille Transcriber certification </a:t>
            </a:r>
          </a:p>
          <a:p>
            <a:r>
              <a:rPr lang="en-US" dirty="0">
                <a:latin typeface="Calibri" panose="020F0502020204030204" pitchFamily="34" charset="0"/>
                <a:cs typeface="Calibri" panose="020F0502020204030204" pitchFamily="34" charset="0"/>
              </a:rPr>
              <a:t>All Vision Impairment Specialists must be licensed/certified </a:t>
            </a:r>
          </a:p>
          <a:p>
            <a:r>
              <a:rPr lang="en-US" dirty="0">
                <a:latin typeface="Calibri" panose="020F0502020204030204" pitchFamily="34" charset="0"/>
                <a:cs typeface="Calibri" panose="020F0502020204030204" pitchFamily="34" charset="0"/>
              </a:rPr>
              <a:t>Agencies must have proof of current employment of a licensed/certified Vision Impairment Specialist prior to entering a contract </a:t>
            </a:r>
          </a:p>
          <a:p>
            <a:r>
              <a:rPr lang="en-US" dirty="0">
                <a:latin typeface="Calibri" panose="020F0502020204030204" pitchFamily="34" charset="0"/>
                <a:cs typeface="Calibri" panose="020F0502020204030204" pitchFamily="34" charset="0"/>
              </a:rPr>
              <a:t>The ECC reigns supreme – it’s now in the law including the “home, school and community.” </a:t>
            </a:r>
          </a:p>
          <a:p>
            <a:r>
              <a:rPr lang="en-US" dirty="0">
                <a:latin typeface="Calibri" panose="020F0502020204030204" pitchFamily="34" charset="0"/>
                <a:cs typeface="Calibri" panose="020F0502020204030204" pitchFamily="34" charset="0"/>
              </a:rPr>
              <a:t>Students can take home devices, tools, and materials. </a:t>
            </a:r>
          </a:p>
          <a:p>
            <a:r>
              <a:rPr lang="en-US" dirty="0">
                <a:latin typeface="Calibri" panose="020F0502020204030204" pitchFamily="34" charset="0"/>
                <a:cs typeface="Calibri" panose="020F0502020204030204" pitchFamily="34" charset="0"/>
              </a:rPr>
              <a:t>Parents can be reimbursed for incurred transportation costs </a:t>
            </a:r>
          </a:p>
        </p:txBody>
      </p:sp>
    </p:spTree>
    <p:extLst>
      <p:ext uri="{BB962C8B-B14F-4D97-AF65-F5344CB8AC3E}">
        <p14:creationId xmlns:p14="http://schemas.microsoft.com/office/powerpoint/2010/main" val="11971468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690475" y="685800"/>
            <a:ext cx="9694495" cy="1507067"/>
          </a:xfrm>
        </p:spPr>
        <p:txBody>
          <a:bodyPr/>
          <a:lstStyle/>
          <a:p>
            <a:r>
              <a:rPr lang="en-US" dirty="0">
                <a:latin typeface="Calibri" panose="020F0502020204030204" pitchFamily="34" charset="0"/>
                <a:cs typeface="Calibri" panose="020F0502020204030204" pitchFamily="34" charset="0"/>
              </a:rPr>
              <a:t>The BILL BECOMES AN ACT ~ Next Steps</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09784" y="1992403"/>
            <a:ext cx="8534400" cy="3615267"/>
          </a:xfrm>
        </p:spPr>
        <p:txBody>
          <a:bodyPr/>
          <a:lstStyle/>
          <a:p>
            <a:r>
              <a:rPr lang="en-US" sz="2400" dirty="0">
                <a:latin typeface="Calibri" panose="020F0502020204030204" pitchFamily="34" charset="0"/>
                <a:cs typeface="Calibri" panose="020F0502020204030204" pitchFamily="34" charset="0"/>
              </a:rPr>
              <a:t>Spreading the Word </a:t>
            </a:r>
          </a:p>
          <a:p>
            <a:pPr lvl="1"/>
            <a:r>
              <a:rPr lang="en-US" sz="2400" dirty="0">
                <a:latin typeface="Calibri" panose="020F0502020204030204" pitchFamily="34" charset="0"/>
                <a:cs typeface="Calibri" panose="020F0502020204030204" pitchFamily="34" charset="0"/>
              </a:rPr>
              <a:t>Presentations, In-services, Collaboration </a:t>
            </a:r>
          </a:p>
          <a:p>
            <a:r>
              <a:rPr lang="en-US" sz="2400" dirty="0">
                <a:latin typeface="Calibri" panose="020F0502020204030204" pitchFamily="34" charset="0"/>
                <a:cs typeface="Calibri" panose="020F0502020204030204" pitchFamily="34" charset="0"/>
              </a:rPr>
              <a:t>NFB MO, NFB Convention, AERBVI International Conference 2022, Getting in Touch with Literacy, Braille Challenge</a:t>
            </a:r>
          </a:p>
          <a:p>
            <a:endParaRPr lang="en-US" dirty="0"/>
          </a:p>
        </p:txBody>
      </p:sp>
    </p:spTree>
    <p:extLst>
      <p:ext uri="{BB962C8B-B14F-4D97-AF65-F5344CB8AC3E}">
        <p14:creationId xmlns:p14="http://schemas.microsoft.com/office/powerpoint/2010/main" val="39249867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701107" y="321734"/>
            <a:ext cx="9694495" cy="1507067"/>
          </a:xfrm>
        </p:spPr>
        <p:txBody>
          <a:bodyPr/>
          <a:lstStyle/>
          <a:p>
            <a:r>
              <a:rPr lang="en-US" dirty="0">
                <a:latin typeface="Calibri" panose="020F0502020204030204" pitchFamily="34" charset="0"/>
                <a:cs typeface="Calibri" panose="020F0502020204030204" pitchFamily="34" charset="0"/>
              </a:rPr>
              <a:t>Legislation, Passage and Next Steps</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1349830" y="1828801"/>
            <a:ext cx="9197668" cy="3979334"/>
          </a:xfrm>
        </p:spPr>
        <p:txBody>
          <a:bodyPr>
            <a:noAutofit/>
          </a:bodyPr>
          <a:lstStyle/>
          <a:p>
            <a:pPr marL="0" indent="0" algn="ctr">
              <a:buNone/>
            </a:pPr>
            <a:r>
              <a:rPr lang="en-US" sz="2400" b="0" i="0" dirty="0">
                <a:effectLst/>
                <a:latin typeface="Calibri" panose="020F0502020204030204" pitchFamily="34" charset="0"/>
                <a:cs typeface="Calibri" panose="020F0502020204030204" pitchFamily="34" charset="0"/>
              </a:rPr>
              <a:t>“In April of 2021, we convened a work group that was made up of stakeholders to address concerns that had been raised, strengthen the bill text, and garner support for the BRITE Act to be introduced in 2022 by Representative Brenda Shields</a:t>
            </a:r>
            <a:r>
              <a:rPr lang="en-US" sz="2400" dirty="0">
                <a:latin typeface="Calibri" panose="020F0502020204030204" pitchFamily="34" charset="0"/>
                <a:cs typeface="Calibri" panose="020F0502020204030204" pitchFamily="34" charset="0"/>
              </a:rPr>
              <a:t>…</a:t>
            </a:r>
            <a:r>
              <a:rPr lang="en-US" sz="2400" b="0" i="0" dirty="0">
                <a:effectLst/>
                <a:latin typeface="Calibri" panose="020F0502020204030204" pitchFamily="34" charset="0"/>
                <a:cs typeface="Calibri" panose="020F0502020204030204" pitchFamily="34" charset="0"/>
              </a:rPr>
              <a:t>We are excited that this collaborative effort with educators led to the passage of this law which will improve the quality of education for blind Missouri students. We know that given the proper training, blind people can compete in terms of equality with sighted people in today’s labor market. This law ensures that blind Missouri students will have the tools they need to obtain employment and live rewarding and productive lives.” – Sheila Wright, President MO NFB</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4189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Engage</a:t>
            </a:r>
            <a:r>
              <a:rPr lang="en-US" dirty="0"/>
              <a:t> </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84212" y="2428338"/>
            <a:ext cx="8967788" cy="3615267"/>
          </a:xfrm>
        </p:spPr>
        <p:txBody>
          <a:bodyPr/>
          <a:lstStyle/>
          <a:p>
            <a:r>
              <a:rPr lang="en-US" sz="2400" dirty="0">
                <a:latin typeface="Calibri" panose="020F0502020204030204" pitchFamily="34" charset="0"/>
                <a:cs typeface="Calibri" panose="020F0502020204030204" pitchFamily="34" charset="0"/>
              </a:rPr>
              <a:t>OneDrive Folder with Documents (BRITE ACT, Letter to SPED Directors, etc.)</a:t>
            </a:r>
          </a:p>
          <a:p>
            <a:endParaRPr lang="en-US" dirty="0"/>
          </a:p>
        </p:txBody>
      </p:sp>
    </p:spTree>
    <p:extLst>
      <p:ext uri="{BB962C8B-B14F-4D97-AF65-F5344CB8AC3E}">
        <p14:creationId xmlns:p14="http://schemas.microsoft.com/office/powerpoint/2010/main" val="3142026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D7D1F-39A8-4F81-950F-C7CB79E4247A}"/>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Contact US</a:t>
            </a:r>
          </a:p>
        </p:txBody>
      </p:sp>
      <p:sp>
        <p:nvSpPr>
          <p:cNvPr id="3" name="Content Placeholder 2">
            <a:extLst>
              <a:ext uri="{FF2B5EF4-FFF2-40B4-BE49-F238E27FC236}">
                <a16:creationId xmlns:a16="http://schemas.microsoft.com/office/drawing/2014/main" id="{370C34F9-A6A3-49F4-9680-61D9693AE95E}"/>
              </a:ext>
            </a:extLst>
          </p:cNvPr>
          <p:cNvSpPr>
            <a:spLocks noGrp="1"/>
          </p:cNvSpPr>
          <p:nvPr>
            <p:ph idx="1"/>
          </p:nvPr>
        </p:nvSpPr>
        <p:spPr/>
        <p:txBody>
          <a:bodyPr>
            <a:normAutofit/>
          </a:bodyPr>
          <a:lstStyle/>
          <a:p>
            <a:r>
              <a:rPr lang="en-US" sz="2800" dirty="0">
                <a:latin typeface="Calibri" panose="020F0502020204030204" pitchFamily="34" charset="0"/>
                <a:cs typeface="Calibri" panose="020F0502020204030204" pitchFamily="34" charset="0"/>
              </a:rPr>
              <a:t>Jennifer Coy – </a:t>
            </a:r>
            <a:r>
              <a:rPr lang="en-US" sz="2800" dirty="0">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Jcoy@lhbindustries.com</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Kevin Hollinger – </a:t>
            </a:r>
            <a:r>
              <a:rPr lang="en-US" sz="2800" dirty="0">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email@blindnesspro.com</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Gary Wunder – </a:t>
            </a:r>
            <a:r>
              <a:rPr lang="en-US" sz="2800" dirty="0" smtClean="0">
                <a:latin typeface="Calibri" panose="020F0502020204030204" pitchFamily="34" charset="0"/>
                <a:cs typeface="Calibri" panose="020F0502020204030204" pitchFamily="34" charset="0"/>
                <a:hlinkClick r:id="rId4"/>
              </a:rPr>
              <a:t>gwunder@earthlink.net</a:t>
            </a:r>
            <a:r>
              <a:rPr lang="en-US" sz="2800" dirty="0" smtClean="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a:p>
            <a:endParaRPr lang="en-US" sz="2800" dirty="0"/>
          </a:p>
        </p:txBody>
      </p:sp>
    </p:spTree>
    <p:extLst>
      <p:ext uri="{BB962C8B-B14F-4D97-AF65-F5344CB8AC3E}">
        <p14:creationId xmlns:p14="http://schemas.microsoft.com/office/powerpoint/2010/main" val="384104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1545449" y="643269"/>
            <a:ext cx="8534400" cy="1507067"/>
          </a:xfrm>
        </p:spPr>
        <p:txBody>
          <a:bodyPr/>
          <a:lstStyle/>
          <a:p>
            <a:pPr algn="ctr"/>
            <a:r>
              <a:rPr lang="en-US" dirty="0">
                <a:latin typeface="Calibri" panose="020F0502020204030204" pitchFamily="34" charset="0"/>
                <a:cs typeface="Calibri" panose="020F0502020204030204" pitchFamily="34" charset="0"/>
              </a:rPr>
              <a:t>SESSION</a:t>
            </a:r>
            <a:r>
              <a:rPr lang="en-US" dirty="0"/>
              <a:t> </a:t>
            </a:r>
            <a:r>
              <a:rPr lang="en-US" dirty="0">
                <a:latin typeface="Calibri" panose="020F0502020204030204" pitchFamily="34" charset="0"/>
                <a:cs typeface="Calibri" panose="020F0502020204030204" pitchFamily="34" charset="0"/>
              </a:rPr>
              <a:t>DESCRIPTION</a:t>
            </a:r>
            <a:r>
              <a:rPr lang="en-US" dirty="0"/>
              <a:t>  </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1545449" y="2311379"/>
            <a:ext cx="8534400" cy="3615267"/>
          </a:xfrm>
        </p:spPr>
        <p:txBody>
          <a:bodyPr/>
          <a:lstStyle/>
          <a:p>
            <a:pPr marL="0" indent="0" algn="ctr">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This session explores the collaborative effort among Missouri constituents who developed the BRITE Act. BRITE is now a law ensuring all Missouri students with a VI receive instruction in Braille reading and writing, AT and FVLMAs by highly qualified, certified professionals. This law also specifies all areas of the ECC. </a:t>
            </a:r>
            <a:endParaRPr lang="en-US" sz="2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355055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684212" y="334925"/>
            <a:ext cx="8534400" cy="1507067"/>
          </a:xfrm>
        </p:spPr>
        <p:txBody>
          <a:bodyPr/>
          <a:lstStyle/>
          <a:p>
            <a:r>
              <a:rPr lang="en-US" dirty="0">
                <a:latin typeface="Calibri" panose="020F0502020204030204" pitchFamily="34" charset="0"/>
                <a:cs typeface="Calibri" panose="020F0502020204030204" pitchFamily="34" charset="0"/>
              </a:rPr>
              <a:t>agenda</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84212" y="1413164"/>
            <a:ext cx="8534400" cy="4954080"/>
          </a:xfrm>
        </p:spPr>
        <p:txBody>
          <a:bodyPr>
            <a:normAutofit/>
          </a:bodyPr>
          <a:lstStyle/>
          <a:p>
            <a:r>
              <a:rPr lang="en-US" dirty="0">
                <a:latin typeface="Calibri" panose="020F0502020204030204" pitchFamily="34" charset="0"/>
                <a:cs typeface="Calibri" panose="020F0502020204030204" pitchFamily="34" charset="0"/>
              </a:rPr>
              <a:t>Introductions </a:t>
            </a:r>
          </a:p>
          <a:p>
            <a:r>
              <a:rPr lang="en-US" dirty="0">
                <a:latin typeface="Calibri" panose="020F0502020204030204" pitchFamily="34" charset="0"/>
                <a:cs typeface="Calibri" panose="020F0502020204030204" pitchFamily="34" charset="0"/>
              </a:rPr>
              <a:t>Outcomes </a:t>
            </a:r>
          </a:p>
          <a:p>
            <a:r>
              <a:rPr lang="en-US" dirty="0">
                <a:latin typeface="Calibri" panose="020F0502020204030204" pitchFamily="34" charset="0"/>
                <a:cs typeface="Calibri" panose="020F0502020204030204" pitchFamily="34" charset="0"/>
              </a:rPr>
              <a:t>Definitions and Acronyms </a:t>
            </a:r>
          </a:p>
          <a:p>
            <a:r>
              <a:rPr lang="en-US" dirty="0">
                <a:latin typeface="Calibri" panose="020F0502020204030204" pitchFamily="34" charset="0"/>
                <a:cs typeface="Calibri" panose="020F0502020204030204" pitchFamily="34" charset="0"/>
              </a:rPr>
              <a:t>Background  </a:t>
            </a:r>
          </a:p>
          <a:p>
            <a:r>
              <a:rPr lang="en-US" dirty="0">
                <a:latin typeface="Calibri" panose="020F0502020204030204" pitchFamily="34" charset="0"/>
                <a:cs typeface="Calibri" panose="020F0502020204030204" pitchFamily="34" charset="0"/>
              </a:rPr>
              <a:t>Task Force Creation &amp; Efforts</a:t>
            </a:r>
          </a:p>
          <a:p>
            <a:r>
              <a:rPr lang="en-US" dirty="0">
                <a:latin typeface="Calibri" panose="020F0502020204030204" pitchFamily="34" charset="0"/>
                <a:cs typeface="Calibri" panose="020F0502020204030204" pitchFamily="34" charset="0"/>
              </a:rPr>
              <a:t>“Wrangling”</a:t>
            </a:r>
          </a:p>
          <a:p>
            <a:r>
              <a:rPr lang="en-US" dirty="0">
                <a:latin typeface="Calibri" panose="020F0502020204030204" pitchFamily="34" charset="0"/>
                <a:cs typeface="Calibri" panose="020F0502020204030204" pitchFamily="34" charset="0"/>
              </a:rPr>
              <a:t>The B.R.I.T.E. ACT </a:t>
            </a:r>
          </a:p>
          <a:p>
            <a:r>
              <a:rPr lang="en-US" dirty="0">
                <a:latin typeface="Calibri" panose="020F0502020204030204" pitchFamily="34" charset="0"/>
                <a:cs typeface="Calibri" panose="020F0502020204030204" pitchFamily="34" charset="0"/>
              </a:rPr>
              <a:t>Bridging the Gap… </a:t>
            </a:r>
          </a:p>
          <a:p>
            <a:r>
              <a:rPr lang="en-US" dirty="0">
                <a:latin typeface="Calibri" panose="020F0502020204030204" pitchFamily="34" charset="0"/>
                <a:cs typeface="Calibri" panose="020F0502020204030204" pitchFamily="34" charset="0"/>
              </a:rPr>
              <a:t>“The Teeth” </a:t>
            </a:r>
          </a:p>
          <a:p>
            <a:r>
              <a:rPr lang="en-US" dirty="0">
                <a:latin typeface="Calibri" panose="020F0502020204030204" pitchFamily="34" charset="0"/>
                <a:cs typeface="Calibri" panose="020F0502020204030204" pitchFamily="34" charset="0"/>
              </a:rPr>
              <a:t>Engagement and Next Steps  </a:t>
            </a:r>
          </a:p>
          <a:p>
            <a:r>
              <a:rPr lang="en-US" dirty="0">
                <a:latin typeface="Calibri" panose="020F0502020204030204" pitchFamily="34" charset="0"/>
                <a:cs typeface="Calibri" panose="020F0502020204030204" pitchFamily="34" charset="0"/>
              </a:rPr>
              <a:t>Contact Us </a:t>
            </a:r>
          </a:p>
        </p:txBody>
      </p:sp>
    </p:spTree>
    <p:extLst>
      <p:ext uri="{BB962C8B-B14F-4D97-AF65-F5344CB8AC3E}">
        <p14:creationId xmlns:p14="http://schemas.microsoft.com/office/powerpoint/2010/main" val="131243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Outcomes </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84212" y="1679944"/>
            <a:ext cx="8534400" cy="4363661"/>
          </a:xfrm>
        </p:spPr>
        <p:txBody>
          <a:bodyPr>
            <a:normAutofit/>
          </a:bodyPr>
          <a:lstStyle/>
          <a:p>
            <a:pPr marL="457200" indent="-457200">
              <a:buFont typeface="+mj-lt"/>
              <a:buAutoNum type="arabicPeriod"/>
            </a:pPr>
            <a:r>
              <a:rPr lang="en-US" dirty="0">
                <a:latin typeface="Calibri" panose="020F0502020204030204" pitchFamily="34" charset="0"/>
                <a:cs typeface="Calibri" panose="020F0502020204030204" pitchFamily="34" charset="0"/>
              </a:rPr>
              <a:t>Compare and contrast the initial NATIONAL BRITE BILL developed by the NFB with final Missouri BRITE ACT law. </a:t>
            </a:r>
          </a:p>
          <a:p>
            <a:pPr marL="457200" indent="-457200">
              <a:buFont typeface="+mj-lt"/>
              <a:buAutoNum type="arabicPeriod"/>
            </a:pPr>
            <a:r>
              <a:rPr lang="en-US" dirty="0">
                <a:latin typeface="Calibri" panose="020F0502020204030204" pitchFamily="34" charset="0"/>
                <a:cs typeface="Calibri" panose="020F0502020204030204" pitchFamily="34" charset="0"/>
              </a:rPr>
              <a:t>Identify key components of the BRITE ACT which directly impact Braille reading and writing as well as the provisions for access and assistive technologies supporting Braille literacy. </a:t>
            </a:r>
          </a:p>
          <a:p>
            <a:pPr marL="457200" indent="-457200">
              <a:buFont typeface="+mj-lt"/>
              <a:buAutoNum type="arabicPeriod"/>
            </a:pPr>
            <a:r>
              <a:rPr lang="en-US" dirty="0">
                <a:latin typeface="Calibri" panose="020F0502020204030204" pitchFamily="34" charset="0"/>
                <a:cs typeface="Calibri" panose="020F0502020204030204" pitchFamily="34" charset="0"/>
              </a:rPr>
              <a:t>Increase knowledge of the process a working group of constituents to re-author, advocate for and ultimately see passage of the BRITE ACT.  </a:t>
            </a:r>
          </a:p>
          <a:p>
            <a:pPr marL="457200" indent="-457200">
              <a:buFont typeface="+mj-lt"/>
              <a:buAutoNum type="arabicPeriod"/>
            </a:pPr>
            <a:r>
              <a:rPr lang="en-US" dirty="0">
                <a:latin typeface="Calibri" panose="020F0502020204030204" pitchFamily="34" charset="0"/>
                <a:cs typeface="Calibri" panose="020F0502020204030204" pitchFamily="34" charset="0"/>
              </a:rPr>
              <a:t>Generate questions or concerns so that your input can help develop a position paper regarding the BRITE ACT.</a:t>
            </a:r>
          </a:p>
          <a:p>
            <a:pPr marL="457200" indent="-457200">
              <a:buFont typeface="+mj-lt"/>
              <a:buAutoNum type="arabicPeriod"/>
            </a:pPr>
            <a:endParaRPr lang="en-US" sz="2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132109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785812" y="321732"/>
            <a:ext cx="8534400" cy="1507067"/>
          </a:xfrm>
        </p:spPr>
        <p:txBody>
          <a:bodyPr/>
          <a:lstStyle/>
          <a:p>
            <a:r>
              <a:rPr lang="en-US" dirty="0">
                <a:latin typeface="Calibri" panose="020F0502020204030204" pitchFamily="34" charset="0"/>
                <a:cs typeface="Calibri" panose="020F0502020204030204" pitchFamily="34" charset="0"/>
              </a:rPr>
              <a:t>Definitions &amp; Acronyms </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sz="half" idx="1"/>
          </p:nvPr>
        </p:nvSpPr>
        <p:spPr>
          <a:xfrm>
            <a:off x="684211" y="1828798"/>
            <a:ext cx="5166257" cy="4453469"/>
          </a:xfrm>
        </p:spPr>
        <p:txBody>
          <a:bodyPr>
            <a:noAutofit/>
          </a:bodyPr>
          <a:lstStyle/>
          <a:p>
            <a:r>
              <a:rPr lang="en-US" sz="1800" b="1" dirty="0">
                <a:latin typeface="Calibri" panose="020F0502020204030204" pitchFamily="34" charset="0"/>
                <a:cs typeface="Calibri" panose="020F0502020204030204" pitchFamily="34" charset="0"/>
              </a:rPr>
              <a:t>BRITE </a:t>
            </a:r>
            <a:r>
              <a:rPr lang="en-US" sz="1800" dirty="0">
                <a:latin typeface="Calibri" panose="020F0502020204030204" pitchFamily="34" charset="0"/>
                <a:cs typeface="Calibri" panose="020F0502020204030204" pitchFamily="34" charset="0"/>
              </a:rPr>
              <a:t>(</a:t>
            </a:r>
            <a:r>
              <a:rPr lang="en-US" sz="1800" i="0" dirty="0">
                <a:effectLst/>
                <a:latin typeface="Calibri" panose="020F0502020204030204" pitchFamily="34" charset="0"/>
                <a:cs typeface="Calibri" panose="020F0502020204030204" pitchFamily="34" charset="0"/>
              </a:rPr>
              <a:t>Blind Student’s Right to Independence, Training and Education ) </a:t>
            </a:r>
          </a:p>
          <a:p>
            <a:pPr lvl="1">
              <a:spcBef>
                <a:spcPts val="0"/>
              </a:spcBef>
              <a:spcAft>
                <a:spcPts val="0"/>
              </a:spcAft>
            </a:pPr>
            <a:r>
              <a:rPr lang="en-US" dirty="0">
                <a:latin typeface="Calibri" panose="020F0502020204030204" pitchFamily="34" charset="0"/>
                <a:cs typeface="Calibri" panose="020F0502020204030204" pitchFamily="34" charset="0"/>
              </a:rPr>
              <a:t>Bill: proposed legislation </a:t>
            </a:r>
          </a:p>
          <a:p>
            <a:pPr lvl="1">
              <a:spcBef>
                <a:spcPts val="0"/>
              </a:spcBef>
              <a:spcAft>
                <a:spcPts val="0"/>
              </a:spcAft>
            </a:pPr>
            <a:r>
              <a:rPr lang="en-US" dirty="0">
                <a:latin typeface="Calibri" panose="020F0502020204030204" pitchFamily="34" charset="0"/>
                <a:cs typeface="Calibri" panose="020F0502020204030204" pitchFamily="34" charset="0"/>
              </a:rPr>
              <a:t>Act: the “law” </a:t>
            </a:r>
          </a:p>
          <a:p>
            <a:r>
              <a:rPr lang="en-US" sz="1800" b="1" dirty="0">
                <a:latin typeface="Calibri" panose="020F0502020204030204" pitchFamily="34" charset="0"/>
                <a:cs typeface="Calibri" panose="020F0502020204030204" pitchFamily="34" charset="0"/>
              </a:rPr>
              <a:t>COMS / NOMC </a:t>
            </a:r>
            <a:r>
              <a:rPr lang="en-US" sz="1800" dirty="0">
                <a:latin typeface="Calibri" panose="020F0502020204030204" pitchFamily="34" charset="0"/>
                <a:cs typeface="Calibri" panose="020F0502020204030204" pitchFamily="34" charset="0"/>
              </a:rPr>
              <a:t>= Orientation &amp; Mobility Specialists with certification</a:t>
            </a:r>
          </a:p>
          <a:p>
            <a:r>
              <a:rPr lang="en-US" sz="1800" b="1" dirty="0">
                <a:latin typeface="Calibri" panose="020F0502020204030204" pitchFamily="34" charset="0"/>
                <a:cs typeface="Calibri" panose="020F0502020204030204" pitchFamily="34" charset="0"/>
              </a:rPr>
              <a:t>CATIS / NACTB </a:t>
            </a:r>
            <a:r>
              <a:rPr lang="en-US" sz="1800" dirty="0">
                <a:latin typeface="Calibri" panose="020F0502020204030204" pitchFamily="34" charset="0"/>
                <a:cs typeface="Calibri" panose="020F0502020204030204" pitchFamily="34" charset="0"/>
              </a:rPr>
              <a:t>= Assistive Technology Instructors with certification </a:t>
            </a:r>
          </a:p>
          <a:p>
            <a:r>
              <a:rPr lang="en-US" sz="1800" b="1" dirty="0">
                <a:latin typeface="Calibri" panose="020F0502020204030204" pitchFamily="34" charset="0"/>
                <a:cs typeface="Calibri" panose="020F0502020204030204" pitchFamily="34" charset="0"/>
              </a:rPr>
              <a:t>CVRT / NCRTB</a:t>
            </a:r>
            <a:r>
              <a:rPr lang="en-US" sz="1800" dirty="0">
                <a:latin typeface="Calibri" panose="020F0502020204030204" pitchFamily="34" charset="0"/>
                <a:cs typeface="Calibri" panose="020F0502020204030204" pitchFamily="34" charset="0"/>
              </a:rPr>
              <a:t> = Rehabilitation Teacher/Therapists with certification </a:t>
            </a:r>
          </a:p>
          <a:p>
            <a:r>
              <a:rPr lang="en-US" sz="1800" b="1" dirty="0">
                <a:latin typeface="Calibri" panose="020F0502020204030204" pitchFamily="34" charset="0"/>
                <a:cs typeface="Calibri" panose="020F0502020204030204" pitchFamily="34" charset="0"/>
              </a:rPr>
              <a:t>ECC </a:t>
            </a:r>
            <a:r>
              <a:rPr lang="en-US" sz="1800" dirty="0">
                <a:latin typeface="Calibri" panose="020F0502020204030204" pitchFamily="34" charset="0"/>
                <a:cs typeface="Calibri" panose="020F0502020204030204" pitchFamily="34" charset="0"/>
              </a:rPr>
              <a:t>= Expanded Core Curriculum </a:t>
            </a:r>
          </a:p>
        </p:txBody>
      </p:sp>
      <p:sp>
        <p:nvSpPr>
          <p:cNvPr id="2" name="Content Placeholder 1">
            <a:extLst>
              <a:ext uri="{FF2B5EF4-FFF2-40B4-BE49-F238E27FC236}">
                <a16:creationId xmlns:a16="http://schemas.microsoft.com/office/drawing/2014/main" id="{3C0EB481-9B7E-4FDE-8EC1-C36A10876754}"/>
              </a:ext>
            </a:extLst>
          </p:cNvPr>
          <p:cNvSpPr>
            <a:spLocks noGrp="1"/>
          </p:cNvSpPr>
          <p:nvPr>
            <p:ph sz="half" idx="2"/>
          </p:nvPr>
        </p:nvSpPr>
        <p:spPr>
          <a:xfrm>
            <a:off x="6341533" y="1828799"/>
            <a:ext cx="5367867" cy="4453468"/>
          </a:xfrm>
        </p:spPr>
        <p:txBody>
          <a:bodyPr>
            <a:normAutofit/>
          </a:bodyPr>
          <a:lstStyle/>
          <a:p>
            <a:r>
              <a:rPr lang="en-US" sz="1800" b="1" dirty="0">
                <a:latin typeface="Calibri" panose="020F0502020204030204" pitchFamily="34" charset="0"/>
                <a:cs typeface="Calibri" panose="020F0502020204030204" pitchFamily="34" charset="0"/>
              </a:rPr>
              <a:t>FVA </a:t>
            </a:r>
            <a:r>
              <a:rPr lang="en-US" sz="1800" dirty="0">
                <a:latin typeface="Calibri" panose="020F0502020204030204" pitchFamily="34" charset="0"/>
                <a:cs typeface="Calibri" panose="020F0502020204030204" pitchFamily="34" charset="0"/>
              </a:rPr>
              <a:t>= Functional Vision Assessment </a:t>
            </a:r>
          </a:p>
          <a:p>
            <a:r>
              <a:rPr lang="en-US" sz="1800" b="1" dirty="0">
                <a:latin typeface="Calibri" panose="020F0502020204030204" pitchFamily="34" charset="0"/>
                <a:cs typeface="Calibri" panose="020F0502020204030204" pitchFamily="34" charset="0"/>
              </a:rPr>
              <a:t>LMA</a:t>
            </a:r>
            <a:r>
              <a:rPr lang="en-US" sz="1800" dirty="0">
                <a:latin typeface="Calibri" panose="020F0502020204030204" pitchFamily="34" charset="0"/>
                <a:cs typeface="Calibri" panose="020F0502020204030204" pitchFamily="34" charset="0"/>
              </a:rPr>
              <a:t> = Learning Media Assessment </a:t>
            </a:r>
          </a:p>
          <a:p>
            <a:r>
              <a:rPr lang="en-US" sz="1800" b="1" dirty="0">
                <a:latin typeface="Calibri" panose="020F0502020204030204" pitchFamily="34" charset="0"/>
                <a:cs typeface="Calibri" panose="020F0502020204030204" pitchFamily="34" charset="0"/>
              </a:rPr>
              <a:t>NFB</a:t>
            </a:r>
            <a:r>
              <a:rPr lang="en-US" sz="1800" dirty="0">
                <a:latin typeface="Calibri" panose="020F0502020204030204" pitchFamily="34" charset="0"/>
                <a:cs typeface="Calibri" panose="020F0502020204030204" pitchFamily="34" charset="0"/>
              </a:rPr>
              <a:t> = National Federation of the Blind </a:t>
            </a:r>
          </a:p>
          <a:p>
            <a:r>
              <a:rPr lang="en-US" sz="1800" b="1" dirty="0">
                <a:latin typeface="Calibri" panose="020F0502020204030204" pitchFamily="34" charset="0"/>
                <a:cs typeface="Calibri" panose="020F0502020204030204" pitchFamily="34" charset="0"/>
              </a:rPr>
              <a:t>OMA</a:t>
            </a:r>
            <a:r>
              <a:rPr lang="en-US" sz="1800" dirty="0">
                <a:latin typeface="Calibri" panose="020F0502020204030204" pitchFamily="34" charset="0"/>
                <a:cs typeface="Calibri" panose="020F0502020204030204" pitchFamily="34" charset="0"/>
              </a:rPr>
              <a:t> = Orientation &amp; Mobility Assessment </a:t>
            </a:r>
          </a:p>
          <a:p>
            <a:r>
              <a:rPr lang="en-US" sz="1800" b="1" dirty="0">
                <a:latin typeface="Calibri" panose="020F0502020204030204" pitchFamily="34" charset="0"/>
                <a:cs typeface="Calibri" panose="020F0502020204030204" pitchFamily="34" charset="0"/>
              </a:rPr>
              <a:t>TVI = </a:t>
            </a:r>
            <a:r>
              <a:rPr lang="en-US" sz="1800" dirty="0">
                <a:latin typeface="Calibri" panose="020F0502020204030204" pitchFamily="34" charset="0"/>
                <a:cs typeface="Calibri" panose="020F0502020204030204" pitchFamily="34" charset="0"/>
              </a:rPr>
              <a:t>Teacher of Students with Visual Impairments</a:t>
            </a:r>
          </a:p>
          <a:p>
            <a:r>
              <a:rPr lang="en-US" sz="1800" b="1" dirty="0">
                <a:latin typeface="Calibri" panose="020F0502020204030204" pitchFamily="34" charset="0"/>
                <a:cs typeface="Calibri" panose="020F0502020204030204" pitchFamily="34" charset="0"/>
              </a:rPr>
              <a:t>VIS </a:t>
            </a:r>
            <a:r>
              <a:rPr lang="en-US" sz="1800" dirty="0">
                <a:latin typeface="Calibri" panose="020F0502020204030204" pitchFamily="34" charset="0"/>
                <a:cs typeface="Calibri" panose="020F0502020204030204" pitchFamily="34" charset="0"/>
              </a:rPr>
              <a:t>= Vision Impairment Specialist (a licensed/certified professional working with children who are visually impaired)</a:t>
            </a:r>
          </a:p>
          <a:p>
            <a:endParaRPr lang="en-US" sz="1800" dirty="0"/>
          </a:p>
        </p:txBody>
      </p:sp>
    </p:spTree>
    <p:extLst>
      <p:ext uri="{BB962C8B-B14F-4D97-AF65-F5344CB8AC3E}">
        <p14:creationId xmlns:p14="http://schemas.microsoft.com/office/powerpoint/2010/main" val="2024426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684212" y="0"/>
            <a:ext cx="8534400" cy="1507067"/>
          </a:xfrm>
        </p:spPr>
        <p:txBody>
          <a:bodyPr/>
          <a:lstStyle/>
          <a:p>
            <a:r>
              <a:rPr lang="en-US" dirty="0">
                <a:latin typeface="Calibri" panose="020F0502020204030204" pitchFamily="34" charset="0"/>
                <a:cs typeface="Calibri" panose="020F0502020204030204" pitchFamily="34" charset="0"/>
              </a:rPr>
              <a:t>Background of BRITE BILL</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84212" y="1105786"/>
            <a:ext cx="8534400" cy="4937820"/>
          </a:xfrm>
        </p:spPr>
        <p:txBody>
          <a:bodyPr>
            <a:normAutofit/>
          </a:bodyPr>
          <a:lstStyle/>
          <a:p>
            <a:r>
              <a:rPr lang="en-US" dirty="0">
                <a:latin typeface="Calibri" panose="020F0502020204030204" pitchFamily="34" charset="0"/>
                <a:cs typeface="Calibri" panose="020F0502020204030204" pitchFamily="34" charset="0"/>
              </a:rPr>
              <a:t>Dec 2020: National Association of Blind Students (NABS) posted a model legislation proposal on their site (NABS is a division of NFB)</a:t>
            </a:r>
          </a:p>
          <a:p>
            <a:r>
              <a:rPr lang="en-US" dirty="0">
                <a:latin typeface="Calibri" panose="020F0502020204030204" pitchFamily="34" charset="0"/>
                <a:cs typeface="Calibri" panose="020F0502020204030204" pitchFamily="34" charset="0"/>
              </a:rPr>
              <a:t>Dec 2020:  </a:t>
            </a:r>
            <a:r>
              <a:rPr lang="en-US" dirty="0">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NFB</a:t>
            </a:r>
            <a:r>
              <a:rPr lang="en-US" dirty="0">
                <a:latin typeface="Calibri" panose="020F0502020204030204" pitchFamily="34" charset="0"/>
                <a:cs typeface="Calibri" panose="020F0502020204030204" pitchFamily="34" charset="0"/>
              </a:rPr>
              <a:t> launches the BRITE Bill as a state-level initiative</a:t>
            </a:r>
          </a:p>
          <a:p>
            <a:pPr lvl="1"/>
            <a:r>
              <a:rPr lang="en-US" dirty="0">
                <a:latin typeface="Calibri" panose="020F0502020204030204" pitchFamily="34" charset="0"/>
                <a:cs typeface="Calibri" panose="020F0502020204030204" pitchFamily="34" charset="0"/>
              </a:rPr>
              <a:t>NFB provided </a:t>
            </a:r>
            <a:r>
              <a:rPr lang="en-US" dirty="0">
                <a:latin typeface="Calibri" panose="020F0502020204030204" pitchFamily="34" charset="0"/>
                <a:cs typeface="Calibri" panose="020F0502020204030204" pitchFamily="34" charset="0"/>
                <a:hlinkClick r:id="rId3">
                  <a:extLst>
                    <a:ext uri="{A12FA001-AC4F-418D-AE19-62706E023703}">
                      <ahyp:hlinkClr xmlns="" xmlns:ahyp="http://schemas.microsoft.com/office/drawing/2018/hyperlinkcolor" val="tx"/>
                    </a:ext>
                  </a:extLst>
                </a:hlinkClick>
              </a:rPr>
              <a:t>model legislation</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Early 2021: NFB MO convenes group of stakeholders to pursue BRITE Bill in MO</a:t>
            </a:r>
          </a:p>
          <a:p>
            <a:r>
              <a:rPr lang="en-US" dirty="0">
                <a:latin typeface="Calibri" panose="020F0502020204030204" pitchFamily="34" charset="0"/>
                <a:cs typeface="Calibri" panose="020F0502020204030204" pitchFamily="34" charset="0"/>
              </a:rPr>
              <a:t>March 2021 – First Read: </a:t>
            </a:r>
          </a:p>
          <a:p>
            <a:pPr lvl="1"/>
            <a:r>
              <a:rPr lang="en-US" dirty="0">
                <a:latin typeface="Calibri" panose="020F0502020204030204" pitchFamily="34" charset="0"/>
                <a:cs typeface="Calibri" panose="020F0502020204030204" pitchFamily="34" charset="0"/>
              </a:rPr>
              <a:t>MO House Bill 1360 – Representative Chuck </a:t>
            </a:r>
            <a:r>
              <a:rPr lang="en-US" dirty="0" err="1">
                <a:latin typeface="Calibri" panose="020F0502020204030204" pitchFamily="34" charset="0"/>
                <a:cs typeface="Calibri" panose="020F0502020204030204" pitchFamily="34" charset="0"/>
              </a:rPr>
              <a:t>Basye</a:t>
            </a:r>
            <a:r>
              <a:rPr lang="en-US" dirty="0">
                <a:latin typeface="Calibri" panose="020F0502020204030204" pitchFamily="34" charset="0"/>
                <a:cs typeface="Calibri" panose="020F0502020204030204" pitchFamily="34" charset="0"/>
              </a:rPr>
              <a:t> (bill died in Chamber) </a:t>
            </a:r>
          </a:p>
          <a:p>
            <a:pPr lvl="1"/>
            <a:r>
              <a:rPr lang="en-US" dirty="0">
                <a:latin typeface="Calibri" panose="020F0502020204030204" pitchFamily="34" charset="0"/>
                <a:cs typeface="Calibri" panose="020F0502020204030204" pitchFamily="34" charset="0"/>
              </a:rPr>
              <a:t>MO House Bill 1381 – Representative Brenda Shields (reintroduced) </a:t>
            </a:r>
          </a:p>
          <a:p>
            <a:r>
              <a:rPr lang="en-US" dirty="0">
                <a:latin typeface="Calibri" panose="020F0502020204030204" pitchFamily="34" charset="0"/>
                <a:cs typeface="Calibri" panose="020F0502020204030204" pitchFamily="34" charset="0"/>
              </a:rPr>
              <a:t>April 2021: Public Hearing Completed and Action Postponed </a:t>
            </a:r>
          </a:p>
          <a:p>
            <a:pPr lvl="1"/>
            <a:r>
              <a:rPr lang="en-US" dirty="0">
                <a:latin typeface="Calibri" panose="020F0502020204030204" pitchFamily="34" charset="0"/>
                <a:cs typeface="Calibri" panose="020F0502020204030204" pitchFamily="34" charset="0"/>
              </a:rPr>
              <a:t>Enough Opposition through testimony postponed the Bill – the Task Force was created</a:t>
            </a:r>
          </a:p>
        </p:txBody>
      </p:sp>
    </p:spTree>
    <p:extLst>
      <p:ext uri="{BB962C8B-B14F-4D97-AF65-F5344CB8AC3E}">
        <p14:creationId xmlns:p14="http://schemas.microsoft.com/office/powerpoint/2010/main" val="1820290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684212" y="90377"/>
            <a:ext cx="8534400" cy="1507067"/>
          </a:xfrm>
        </p:spPr>
        <p:txBody>
          <a:bodyPr/>
          <a:lstStyle/>
          <a:p>
            <a:r>
              <a:rPr lang="en-US" dirty="0">
                <a:latin typeface="Calibri" panose="020F0502020204030204" pitchFamily="34" charset="0"/>
                <a:cs typeface="Calibri" panose="020F0502020204030204" pitchFamily="34" charset="0"/>
              </a:rPr>
              <a:t>Task force Creation </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a:xfrm>
            <a:off x="684212" y="1307805"/>
            <a:ext cx="8534400" cy="5550195"/>
          </a:xfrm>
        </p:spPr>
        <p:txBody>
          <a:bodyPr/>
          <a:lstStyle/>
          <a:p>
            <a:r>
              <a:rPr lang="en-US" sz="2800" dirty="0">
                <a:latin typeface="Calibri" panose="020F0502020204030204" pitchFamily="34" charset="0"/>
                <a:cs typeface="Calibri" panose="020F0502020204030204" pitchFamily="34" charset="0"/>
              </a:rPr>
              <a:t>Task Force / Work-Group formed and met on May 7, 2021</a:t>
            </a:r>
          </a:p>
          <a:p>
            <a:r>
              <a:rPr lang="en-US" sz="2800" b="1" dirty="0">
                <a:latin typeface="Calibri" panose="020F0502020204030204" pitchFamily="34" charset="0"/>
                <a:cs typeface="Calibri" panose="020F0502020204030204" pitchFamily="34" charset="0"/>
              </a:rPr>
              <a:t>Task Force Members:</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Jenny Carmack, National Federation of the Blind of Missouri</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Jenn Coy, Lighthouse for the Blind - St. Louis</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Kevin Hollinger, Francis Howell School District, Vision Dept</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Carla Keirns, Missouri Blind Task Force</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Mandy Keys, Cape Girardeau School District –Special Education Dept</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Anne Silea, Delta Gamma Center </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Shelia Wright, National Federation of the Blind of Missouri</a:t>
            </a:r>
          </a:p>
          <a:p>
            <a:pPr marL="800100" lvl="1">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Gary Wunder, National Federation of the Blind of Missouri</a:t>
            </a:r>
            <a:r>
              <a:rPr lang="en-US" sz="2000" dirty="0">
                <a:latin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2242259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C3B9-EBB4-61BC-B334-A3899A125BEB}"/>
              </a:ext>
            </a:extLst>
          </p:cNvPr>
          <p:cNvSpPr>
            <a:spLocks noGrp="1"/>
          </p:cNvSpPr>
          <p:nvPr>
            <p:ph type="title"/>
          </p:nvPr>
        </p:nvSpPr>
        <p:spPr>
          <a:xfrm>
            <a:off x="684212" y="207335"/>
            <a:ext cx="8534400" cy="1507067"/>
          </a:xfrm>
        </p:spPr>
        <p:txBody>
          <a:bodyPr/>
          <a:lstStyle/>
          <a:p>
            <a:r>
              <a:rPr lang="en-US" dirty="0">
                <a:latin typeface="Calibri" panose="020F0502020204030204" pitchFamily="34" charset="0"/>
                <a:cs typeface="Calibri" panose="020F0502020204030204" pitchFamily="34" charset="0"/>
              </a:rPr>
              <a:t>Task force efforts</a:t>
            </a:r>
          </a:p>
        </p:txBody>
      </p:sp>
      <p:sp>
        <p:nvSpPr>
          <p:cNvPr id="3" name="Content Placeholder 2">
            <a:extLst>
              <a:ext uri="{FF2B5EF4-FFF2-40B4-BE49-F238E27FC236}">
                <a16:creationId xmlns:a16="http://schemas.microsoft.com/office/drawing/2014/main" id="{D7DC19E2-4A36-C5A3-3A09-F870FD989732}"/>
              </a:ext>
            </a:extLst>
          </p:cNvPr>
          <p:cNvSpPr>
            <a:spLocks noGrp="1"/>
          </p:cNvSpPr>
          <p:nvPr>
            <p:ph idx="1"/>
          </p:nvPr>
        </p:nvSpPr>
        <p:spPr>
          <a:xfrm>
            <a:off x="684212" y="1714402"/>
            <a:ext cx="8534400" cy="3615267"/>
          </a:xfrm>
        </p:spPr>
        <p:txBody>
          <a:bodyPr/>
          <a:lstStyle/>
          <a:p>
            <a:pPr lvl="1"/>
            <a:r>
              <a:rPr lang="en-US" sz="2000" dirty="0">
                <a:latin typeface="Calibri" panose="020F0502020204030204" pitchFamily="34" charset="0"/>
                <a:cs typeface="Calibri" panose="020F0502020204030204" pitchFamily="34" charset="0"/>
              </a:rPr>
              <a:t>Multiple virtual meetings and constant working behind the scenes by all members (interviews, feedback, research, etc.) </a:t>
            </a:r>
          </a:p>
          <a:p>
            <a:pPr lvl="2"/>
            <a:r>
              <a:rPr lang="en-US" sz="2000" dirty="0">
                <a:latin typeface="Calibri" panose="020F0502020204030204" pitchFamily="34" charset="0"/>
                <a:cs typeface="Calibri" panose="020F0502020204030204" pitchFamily="34" charset="0"/>
              </a:rPr>
              <a:t>Constituents: Parents, Vision Impairment Specialists, Administrators, Students, etc.</a:t>
            </a:r>
          </a:p>
          <a:p>
            <a:pPr lvl="1"/>
            <a:r>
              <a:rPr lang="en-US" sz="2000" dirty="0">
                <a:latin typeface="Calibri" panose="020F0502020204030204" pitchFamily="34" charset="0"/>
                <a:cs typeface="Calibri" panose="020F0502020204030204" pitchFamily="34" charset="0"/>
              </a:rPr>
              <a:t>Final Draft submitted to Representative Shields on August 4</a:t>
            </a:r>
          </a:p>
          <a:p>
            <a:pPr lvl="1"/>
            <a:r>
              <a:rPr lang="en-US" sz="2000" dirty="0">
                <a:latin typeface="Calibri" panose="020F0502020204030204" pitchFamily="34" charset="0"/>
                <a:cs typeface="Calibri" panose="020F0502020204030204" pitchFamily="34" charset="0"/>
              </a:rPr>
              <a:t>Governor Parsons signed BRITE BILL into law on August 8</a:t>
            </a:r>
          </a:p>
          <a:p>
            <a:pPr lvl="1"/>
            <a:r>
              <a:rPr lang="en-US" sz="2000" dirty="0">
                <a:latin typeface="Calibri" panose="020F0502020204030204" pitchFamily="34" charset="0"/>
                <a:cs typeface="Calibri" panose="020F0502020204030204" pitchFamily="34" charset="0"/>
              </a:rPr>
              <a:t>Presented to the MO Blind Task Force on August 10</a:t>
            </a:r>
          </a:p>
          <a:p>
            <a:pPr lvl="1"/>
            <a:r>
              <a:rPr lang="en-US" sz="2000" dirty="0">
                <a:latin typeface="Calibri" panose="020F0502020204030204" pitchFamily="34" charset="0"/>
                <a:cs typeface="Calibri" panose="020F0502020204030204" pitchFamily="34" charset="0"/>
              </a:rPr>
              <a:t>Letter to all MO Directors of Special Education and State Schools for the Severely Handicapped on August 11</a:t>
            </a:r>
          </a:p>
          <a:p>
            <a:endParaRPr lang="en-US" dirty="0"/>
          </a:p>
        </p:txBody>
      </p:sp>
    </p:spTree>
    <p:extLst>
      <p:ext uri="{BB962C8B-B14F-4D97-AF65-F5344CB8AC3E}">
        <p14:creationId xmlns:p14="http://schemas.microsoft.com/office/powerpoint/2010/main" val="974903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6B810D-BC9D-4AFC-96B4-BB97D108F93B}"/>
              </a:ext>
            </a:extLst>
          </p:cNvPr>
          <p:cNvSpPr>
            <a:spLocks noGrp="1"/>
          </p:cNvSpPr>
          <p:nvPr>
            <p:ph type="title"/>
          </p:nvPr>
        </p:nvSpPr>
        <p:spPr>
          <a:xfrm>
            <a:off x="690475" y="685800"/>
            <a:ext cx="10345825" cy="1507067"/>
          </a:xfrm>
        </p:spPr>
        <p:txBody>
          <a:bodyPr>
            <a:normAutofit/>
          </a:bodyPr>
          <a:lstStyle/>
          <a:p>
            <a:pPr algn="ctr"/>
            <a:r>
              <a:rPr lang="en-US" sz="2800" dirty="0">
                <a:latin typeface="Calibri" panose="020F0502020204030204" pitchFamily="34" charset="0"/>
                <a:cs typeface="Calibri" panose="020F0502020204030204" pitchFamily="34" charset="0"/>
              </a:rPr>
              <a:t>But “Why”…. Wrangling with the </a:t>
            </a:r>
            <a:r>
              <a:rPr lang="en-US" sz="2800" dirty="0">
                <a:latin typeface="Calibri" panose="020F0502020204030204" pitchFamily="34" charset="0"/>
                <a:cs typeface="Calibri" panose="020F0502020204030204" pitchFamily="34" charset="0"/>
                <a:hlinkClick r:id="rId2">
                  <a:extLst>
                    <a:ext uri="{A12FA001-AC4F-418D-AE19-62706E023703}">
                      <ahyp:hlinkClr xmlns="" xmlns:ahyp="http://schemas.microsoft.com/office/drawing/2018/hyperlinkcolor" val="tx"/>
                    </a:ext>
                  </a:extLst>
                </a:hlinkClick>
              </a:rPr>
              <a:t>original BRITE bill</a:t>
            </a:r>
            <a:r>
              <a:rPr lang="en-US" sz="2800" dirty="0">
                <a:latin typeface="Calibri" panose="020F0502020204030204" pitchFamily="34" charset="0"/>
                <a:cs typeface="Calibri" panose="020F0502020204030204" pitchFamily="34" charset="0"/>
              </a:rPr>
              <a:t>:</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Testimony against for 6 primary reasons</a:t>
            </a:r>
          </a:p>
        </p:txBody>
      </p:sp>
      <p:sp>
        <p:nvSpPr>
          <p:cNvPr id="7" name="Content Placeholder 6">
            <a:extLst>
              <a:ext uri="{FF2B5EF4-FFF2-40B4-BE49-F238E27FC236}">
                <a16:creationId xmlns:a16="http://schemas.microsoft.com/office/drawing/2014/main" id="{16A350A8-AEC1-4924-9993-9D1B61926484}"/>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All TVIs must be NLS Transcriber Certified </a:t>
            </a:r>
          </a:p>
          <a:p>
            <a:r>
              <a:rPr lang="en-US" dirty="0">
                <a:latin typeface="Calibri" panose="020F0502020204030204" pitchFamily="34" charset="0"/>
                <a:cs typeface="Calibri" panose="020F0502020204030204" pitchFamily="34" charset="0"/>
              </a:rPr>
              <a:t>Vision Impairment Specialists do not require licensure / certification </a:t>
            </a:r>
          </a:p>
          <a:p>
            <a:r>
              <a:rPr lang="en-US" dirty="0">
                <a:latin typeface="Calibri" panose="020F0502020204030204" pitchFamily="34" charset="0"/>
                <a:cs typeface="Calibri" panose="020F0502020204030204" pitchFamily="34" charset="0"/>
              </a:rPr>
              <a:t>Did not stipulate home, school and community </a:t>
            </a:r>
          </a:p>
          <a:p>
            <a:r>
              <a:rPr lang="en-US" dirty="0">
                <a:latin typeface="Calibri" panose="020F0502020204030204" pitchFamily="34" charset="0"/>
                <a:cs typeface="Calibri" panose="020F0502020204030204" pitchFamily="34" charset="0"/>
              </a:rPr>
              <a:t>Did not stipulate of all domains of the ECC (focus was on Braille, AT and O&amp;M) </a:t>
            </a:r>
          </a:p>
          <a:p>
            <a:r>
              <a:rPr lang="en-US" dirty="0">
                <a:latin typeface="Calibri" panose="020F0502020204030204" pitchFamily="34" charset="0"/>
                <a:cs typeface="Calibri" panose="020F0502020204030204" pitchFamily="34" charset="0"/>
              </a:rPr>
              <a:t>Did not stipulate IFSP (birth-3) or 504 Accommodation Plans</a:t>
            </a:r>
          </a:p>
          <a:p>
            <a:r>
              <a:rPr lang="en-US" dirty="0">
                <a:latin typeface="Calibri" panose="020F0502020204030204" pitchFamily="34" charset="0"/>
                <a:cs typeface="Calibri" panose="020F0502020204030204" pitchFamily="34" charset="0"/>
              </a:rPr>
              <a:t>No provision for agencies/companies securing contracts without a licensed/certified Vision Impairment Specialist </a:t>
            </a:r>
          </a:p>
          <a:p>
            <a:endParaRPr lang="en-US" dirty="0"/>
          </a:p>
        </p:txBody>
      </p:sp>
    </p:spTree>
    <p:extLst>
      <p:ext uri="{BB962C8B-B14F-4D97-AF65-F5344CB8AC3E}">
        <p14:creationId xmlns:p14="http://schemas.microsoft.com/office/powerpoint/2010/main" val="1063062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22">
      <a:dk1>
        <a:sysClr val="windowText" lastClr="000000"/>
      </a:dk1>
      <a:lt1>
        <a:sysClr val="window" lastClr="FFFFFF"/>
      </a:lt1>
      <a:dk2>
        <a:srgbClr val="1E5155"/>
      </a:dk2>
      <a:lt2>
        <a:srgbClr val="EBEBEB"/>
      </a:lt2>
      <a:accent1>
        <a:srgbClr val="FFFFFF"/>
      </a:accent1>
      <a:accent2>
        <a:srgbClr val="EA6312"/>
      </a:accent2>
      <a:accent3>
        <a:srgbClr val="E6B729"/>
      </a:accent3>
      <a:accent4>
        <a:srgbClr val="6AAC90"/>
      </a:accent4>
      <a:accent5>
        <a:srgbClr val="54849A"/>
      </a:accent5>
      <a:accent6>
        <a:srgbClr val="9E5E9B"/>
      </a:accent6>
      <a:hlink>
        <a:srgbClr val="58D1FD"/>
      </a:hlink>
      <a:folHlink>
        <a:srgbClr val="58D1F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7537</TotalTime>
  <Words>1227</Words>
  <Application>Microsoft Office PowerPoint</Application>
  <PresentationFormat>Widescreen</PresentationFormat>
  <Paragraphs>97</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Aptos</vt:lpstr>
      <vt:lpstr>Arial</vt:lpstr>
      <vt:lpstr>Calibri</vt:lpstr>
      <vt:lpstr>Century Gothic</vt:lpstr>
      <vt:lpstr>Constantia</vt:lpstr>
      <vt:lpstr>Times New Roman</vt:lpstr>
      <vt:lpstr>Wingdings</vt:lpstr>
      <vt:lpstr>Wingdings 3</vt:lpstr>
      <vt:lpstr>Ion</vt:lpstr>
      <vt:lpstr>Missouri’s Blind Student’s Right to Independence, Training and Education (BRITE) Act (HB2150)  A Review of Successful Collaboration Among Constituents</vt:lpstr>
      <vt:lpstr>SESSION DESCRIPTION  </vt:lpstr>
      <vt:lpstr>agenda</vt:lpstr>
      <vt:lpstr>Outcomes </vt:lpstr>
      <vt:lpstr>Definitions &amp; Acronyms </vt:lpstr>
      <vt:lpstr>Background of BRITE BILL</vt:lpstr>
      <vt:lpstr>Task force Creation </vt:lpstr>
      <vt:lpstr>Task force efforts</vt:lpstr>
      <vt:lpstr>But “Why”…. Wrangling with the original BRITE bill: Testimony against for 6 primary reasons</vt:lpstr>
      <vt:lpstr>Brite act (101st General Assembly) </vt:lpstr>
      <vt:lpstr>“Bridging the Gap and Working Together: The Passage of the BRITE Bill for Blind Students in Missouri” </vt:lpstr>
      <vt:lpstr>The big takeaways – “the Teeth” </vt:lpstr>
      <vt:lpstr>The BILL BECOMES AN ACT ~ Next Steps</vt:lpstr>
      <vt:lpstr>Legislation, Passage and Next Steps</vt:lpstr>
      <vt:lpstr>Engage </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Missouri’s “Blind Student’s Right to Independence, Training and Education (BRITE) Act”:  A Review of Successful Collaboration Among Constituents</dc:title>
  <dc:creator>HOLLINGER, KEVIN</dc:creator>
  <cp:lastModifiedBy>Eileen Belton</cp:lastModifiedBy>
  <cp:revision>23</cp:revision>
  <dcterms:created xsi:type="dcterms:W3CDTF">2023-11-10T17:47:41Z</dcterms:created>
  <dcterms:modified xsi:type="dcterms:W3CDTF">2024-03-20T14:13:42Z</dcterms:modified>
</cp:coreProperties>
</file>