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sldIdLst>
    <p:sldId id="304" r:id="rId3"/>
    <p:sldId id="268" r:id="rId4"/>
    <p:sldId id="279" r:id="rId5"/>
    <p:sldId id="318" r:id="rId6"/>
    <p:sldId id="273" r:id="rId7"/>
    <p:sldId id="264" r:id="rId8"/>
    <p:sldId id="319" r:id="rId9"/>
    <p:sldId id="274" r:id="rId10"/>
    <p:sldId id="275" r:id="rId11"/>
    <p:sldId id="320" r:id="rId12"/>
    <p:sldId id="349" r:id="rId13"/>
    <p:sldId id="350" r:id="rId14"/>
    <p:sldId id="372" r:id="rId15"/>
    <p:sldId id="282" r:id="rId16"/>
    <p:sldId id="373" r:id="rId17"/>
    <p:sldId id="374" r:id="rId18"/>
    <p:sldId id="277" r:id="rId19"/>
    <p:sldId id="371" r:id="rId20"/>
    <p:sldId id="364" r:id="rId21"/>
    <p:sldId id="375" r:id="rId22"/>
    <p:sldId id="285" r:id="rId23"/>
    <p:sldId id="314" r:id="rId24"/>
    <p:sldId id="286" r:id="rId25"/>
    <p:sldId id="376" r:id="rId26"/>
    <p:sldId id="288" r:id="rId27"/>
    <p:sldId id="380" r:id="rId28"/>
    <p:sldId id="295" r:id="rId29"/>
    <p:sldId id="294" r:id="rId30"/>
    <p:sldId id="296" r:id="rId31"/>
    <p:sldId id="381" r:id="rId32"/>
    <p:sldId id="382" r:id="rId33"/>
    <p:sldId id="322" r:id="rId34"/>
    <p:sldId id="383" r:id="rId35"/>
    <p:sldId id="323" r:id="rId36"/>
    <p:sldId id="390" r:id="rId37"/>
    <p:sldId id="257" r:id="rId38"/>
    <p:sldId id="266" r:id="rId39"/>
    <p:sldId id="384" r:id="rId40"/>
    <p:sldId id="385" r:id="rId41"/>
    <p:sldId id="386" r:id="rId42"/>
    <p:sldId id="387" r:id="rId43"/>
    <p:sldId id="321" r:id="rId44"/>
    <p:sldId id="388" r:id="rId45"/>
    <p:sldId id="258" r:id="rId46"/>
    <p:sldId id="309" r:id="rId47"/>
    <p:sldId id="389" r:id="rId48"/>
    <p:sldId id="26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3A5"/>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86879" autoAdjust="0"/>
  </p:normalViewPr>
  <p:slideViewPr>
    <p:cSldViewPr snapToGrid="0">
      <p:cViewPr varScale="1">
        <p:scale>
          <a:sx n="83" d="100"/>
          <a:sy n="83"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61180-BBDF-4451-AC4E-5225000902F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68D1997-6C18-4F8B-9719-6D104583FD91}">
      <dgm:prSet/>
      <dgm:spPr/>
      <dgm:t>
        <a:bodyPr/>
        <a:lstStyle/>
        <a:p>
          <a:r>
            <a:rPr lang="en-US" b="1" dirty="0"/>
            <a:t>Word + Formatting Accuracy </a:t>
          </a:r>
          <a:r>
            <a:rPr lang="en-US" dirty="0"/>
            <a:t>measures accuracy against original wording and proper formatting. It does not weight errors by impact on meaning.</a:t>
          </a:r>
        </a:p>
      </dgm:t>
    </dgm:pt>
    <dgm:pt modelId="{2786AF72-C708-4216-B8AF-0DC4A28FE9AB}" type="parTrans" cxnId="{BA9727FA-8E94-4897-92BF-8B36E8914425}">
      <dgm:prSet/>
      <dgm:spPr/>
      <dgm:t>
        <a:bodyPr/>
        <a:lstStyle/>
        <a:p>
          <a:endParaRPr lang="en-US"/>
        </a:p>
      </dgm:t>
    </dgm:pt>
    <dgm:pt modelId="{0F74BC49-58F3-4A46-9F40-ECABA903D50A}" type="sibTrans" cxnId="{BA9727FA-8E94-4897-92BF-8B36E8914425}">
      <dgm:prSet/>
      <dgm:spPr/>
      <dgm:t>
        <a:bodyPr/>
        <a:lstStyle/>
        <a:p>
          <a:endParaRPr lang="en-US"/>
        </a:p>
      </dgm:t>
    </dgm:pt>
    <dgm:pt modelId="{0F051354-D235-4044-BF19-F9D1922970D3}">
      <dgm:prSet/>
      <dgm:spPr/>
      <dgm:t>
        <a:bodyPr/>
        <a:lstStyle/>
        <a:p>
          <a:r>
            <a:rPr lang="en-US" b="1" dirty="0"/>
            <a:t>Meaning Accuracy     </a:t>
          </a:r>
          <a:r>
            <a:rPr lang="en-US" dirty="0"/>
            <a:t>measures whether the captioning accurately preserves the intended message               (communicative intent).</a:t>
          </a:r>
        </a:p>
      </dgm:t>
    </dgm:pt>
    <dgm:pt modelId="{3AD344C4-8CFF-43EC-9590-58BE4FA7173E}" type="parTrans" cxnId="{8B2587F0-B11E-4BB3-B8F7-953CC362E589}">
      <dgm:prSet/>
      <dgm:spPr/>
      <dgm:t>
        <a:bodyPr/>
        <a:lstStyle/>
        <a:p>
          <a:endParaRPr lang="en-US"/>
        </a:p>
      </dgm:t>
    </dgm:pt>
    <dgm:pt modelId="{3CAC1181-8849-46B7-8D9E-26E467167546}" type="sibTrans" cxnId="{8B2587F0-B11E-4BB3-B8F7-953CC362E589}">
      <dgm:prSet/>
      <dgm:spPr/>
      <dgm:t>
        <a:bodyPr/>
        <a:lstStyle/>
        <a:p>
          <a:endParaRPr lang="en-US"/>
        </a:p>
      </dgm:t>
    </dgm:pt>
    <dgm:pt modelId="{DC97A15C-88CF-4BF8-8320-EF6DA73F659B}" type="pres">
      <dgm:prSet presAssocID="{58261180-BBDF-4451-AC4E-5225000902F5}" presName="hierChild1" presStyleCnt="0">
        <dgm:presLayoutVars>
          <dgm:chPref val="1"/>
          <dgm:dir/>
          <dgm:animOne val="branch"/>
          <dgm:animLvl val="lvl"/>
          <dgm:resizeHandles/>
        </dgm:presLayoutVars>
      </dgm:prSet>
      <dgm:spPr/>
    </dgm:pt>
    <dgm:pt modelId="{5397A6B4-D0E5-47DE-9D91-56249645B8AD}" type="pres">
      <dgm:prSet presAssocID="{168D1997-6C18-4F8B-9719-6D104583FD91}" presName="hierRoot1" presStyleCnt="0"/>
      <dgm:spPr/>
    </dgm:pt>
    <dgm:pt modelId="{218472CE-3008-4002-AB11-34ECB26A5E77}" type="pres">
      <dgm:prSet presAssocID="{168D1997-6C18-4F8B-9719-6D104583FD91}" presName="composite" presStyleCnt="0"/>
      <dgm:spPr/>
    </dgm:pt>
    <dgm:pt modelId="{3FC500B4-CBA7-4ADE-9816-13D39BB6B1DE}" type="pres">
      <dgm:prSet presAssocID="{168D1997-6C18-4F8B-9719-6D104583FD91}" presName="background" presStyleLbl="node0" presStyleIdx="0" presStyleCnt="2"/>
      <dgm:spPr/>
    </dgm:pt>
    <dgm:pt modelId="{4D7A8A33-298A-4940-B826-4AD2594CC340}" type="pres">
      <dgm:prSet presAssocID="{168D1997-6C18-4F8B-9719-6D104583FD91}" presName="text" presStyleLbl="fgAcc0" presStyleIdx="0" presStyleCnt="2" custScaleX="105960">
        <dgm:presLayoutVars>
          <dgm:chPref val="3"/>
        </dgm:presLayoutVars>
      </dgm:prSet>
      <dgm:spPr/>
    </dgm:pt>
    <dgm:pt modelId="{2B4C0F77-5A94-4C93-8EB1-2B8B8AA7C530}" type="pres">
      <dgm:prSet presAssocID="{168D1997-6C18-4F8B-9719-6D104583FD91}" presName="hierChild2" presStyleCnt="0"/>
      <dgm:spPr/>
    </dgm:pt>
    <dgm:pt modelId="{1C7AD77F-922A-4188-90D2-5457FA977710}" type="pres">
      <dgm:prSet presAssocID="{0F051354-D235-4044-BF19-F9D1922970D3}" presName="hierRoot1" presStyleCnt="0"/>
      <dgm:spPr/>
    </dgm:pt>
    <dgm:pt modelId="{9F67B391-D1AF-4F98-8CB9-8E5D4270EF9D}" type="pres">
      <dgm:prSet presAssocID="{0F051354-D235-4044-BF19-F9D1922970D3}" presName="composite" presStyleCnt="0"/>
      <dgm:spPr/>
    </dgm:pt>
    <dgm:pt modelId="{4E22BDCF-928F-465E-B603-1A7A7D9C1AC5}" type="pres">
      <dgm:prSet presAssocID="{0F051354-D235-4044-BF19-F9D1922970D3}" presName="background" presStyleLbl="node0" presStyleIdx="1" presStyleCnt="2"/>
      <dgm:spPr/>
    </dgm:pt>
    <dgm:pt modelId="{0FE5BA12-04BD-4D9D-876E-8F9533636251}" type="pres">
      <dgm:prSet presAssocID="{0F051354-D235-4044-BF19-F9D1922970D3}" presName="text" presStyleLbl="fgAcc0" presStyleIdx="1" presStyleCnt="2" custScaleX="110159">
        <dgm:presLayoutVars>
          <dgm:chPref val="3"/>
        </dgm:presLayoutVars>
      </dgm:prSet>
      <dgm:spPr/>
    </dgm:pt>
    <dgm:pt modelId="{C736AEC9-BD90-43A8-A7C4-287211019111}" type="pres">
      <dgm:prSet presAssocID="{0F051354-D235-4044-BF19-F9D1922970D3}" presName="hierChild2" presStyleCnt="0"/>
      <dgm:spPr/>
    </dgm:pt>
  </dgm:ptLst>
  <dgm:cxnLst>
    <dgm:cxn modelId="{DEDB0F11-A48A-48EA-879E-DE003A0F5950}" type="presOf" srcId="{0F051354-D235-4044-BF19-F9D1922970D3}" destId="{0FE5BA12-04BD-4D9D-876E-8F9533636251}" srcOrd="0" destOrd="0" presId="urn:microsoft.com/office/officeart/2005/8/layout/hierarchy1"/>
    <dgm:cxn modelId="{8A467436-981B-485B-B244-9CB16A027036}" type="presOf" srcId="{58261180-BBDF-4451-AC4E-5225000902F5}" destId="{DC97A15C-88CF-4BF8-8320-EF6DA73F659B}" srcOrd="0" destOrd="0" presId="urn:microsoft.com/office/officeart/2005/8/layout/hierarchy1"/>
    <dgm:cxn modelId="{B303FBBB-526F-46BB-8656-48766DA8ED58}" type="presOf" srcId="{168D1997-6C18-4F8B-9719-6D104583FD91}" destId="{4D7A8A33-298A-4940-B826-4AD2594CC340}" srcOrd="0" destOrd="0" presId="urn:microsoft.com/office/officeart/2005/8/layout/hierarchy1"/>
    <dgm:cxn modelId="{8B2587F0-B11E-4BB3-B8F7-953CC362E589}" srcId="{58261180-BBDF-4451-AC4E-5225000902F5}" destId="{0F051354-D235-4044-BF19-F9D1922970D3}" srcOrd="1" destOrd="0" parTransId="{3AD344C4-8CFF-43EC-9590-58BE4FA7173E}" sibTransId="{3CAC1181-8849-46B7-8D9E-26E467167546}"/>
    <dgm:cxn modelId="{BA9727FA-8E94-4897-92BF-8B36E8914425}" srcId="{58261180-BBDF-4451-AC4E-5225000902F5}" destId="{168D1997-6C18-4F8B-9719-6D104583FD91}" srcOrd="0" destOrd="0" parTransId="{2786AF72-C708-4216-B8AF-0DC4A28FE9AB}" sibTransId="{0F74BC49-58F3-4A46-9F40-ECABA903D50A}"/>
    <dgm:cxn modelId="{9A5B3877-CC6E-476A-AECA-3D4657C7C5B6}" type="presParOf" srcId="{DC97A15C-88CF-4BF8-8320-EF6DA73F659B}" destId="{5397A6B4-D0E5-47DE-9D91-56249645B8AD}" srcOrd="0" destOrd="0" presId="urn:microsoft.com/office/officeart/2005/8/layout/hierarchy1"/>
    <dgm:cxn modelId="{DBCECFDF-8B3B-4959-852C-80A3E789D363}" type="presParOf" srcId="{5397A6B4-D0E5-47DE-9D91-56249645B8AD}" destId="{218472CE-3008-4002-AB11-34ECB26A5E77}" srcOrd="0" destOrd="0" presId="urn:microsoft.com/office/officeart/2005/8/layout/hierarchy1"/>
    <dgm:cxn modelId="{3A13FCE1-854E-43D0-BC2A-F53CF0CFA710}" type="presParOf" srcId="{218472CE-3008-4002-AB11-34ECB26A5E77}" destId="{3FC500B4-CBA7-4ADE-9816-13D39BB6B1DE}" srcOrd="0" destOrd="0" presId="urn:microsoft.com/office/officeart/2005/8/layout/hierarchy1"/>
    <dgm:cxn modelId="{088C3484-6E68-4C4D-9748-9BBD5FF0E8E0}" type="presParOf" srcId="{218472CE-3008-4002-AB11-34ECB26A5E77}" destId="{4D7A8A33-298A-4940-B826-4AD2594CC340}" srcOrd="1" destOrd="0" presId="urn:microsoft.com/office/officeart/2005/8/layout/hierarchy1"/>
    <dgm:cxn modelId="{B22E5995-9E90-4415-A4D9-BFA7578156D2}" type="presParOf" srcId="{5397A6B4-D0E5-47DE-9D91-56249645B8AD}" destId="{2B4C0F77-5A94-4C93-8EB1-2B8B8AA7C530}" srcOrd="1" destOrd="0" presId="urn:microsoft.com/office/officeart/2005/8/layout/hierarchy1"/>
    <dgm:cxn modelId="{E4C9F0E1-B935-481B-B0FD-F1AF09EA46DF}" type="presParOf" srcId="{DC97A15C-88CF-4BF8-8320-EF6DA73F659B}" destId="{1C7AD77F-922A-4188-90D2-5457FA977710}" srcOrd="1" destOrd="0" presId="urn:microsoft.com/office/officeart/2005/8/layout/hierarchy1"/>
    <dgm:cxn modelId="{AF894A72-E778-42BC-8E5A-58E761AE8C7E}" type="presParOf" srcId="{1C7AD77F-922A-4188-90D2-5457FA977710}" destId="{9F67B391-D1AF-4F98-8CB9-8E5D4270EF9D}" srcOrd="0" destOrd="0" presId="urn:microsoft.com/office/officeart/2005/8/layout/hierarchy1"/>
    <dgm:cxn modelId="{024D8BF0-3990-45EE-B5FF-F5F7695161CF}" type="presParOf" srcId="{9F67B391-D1AF-4F98-8CB9-8E5D4270EF9D}" destId="{4E22BDCF-928F-465E-B603-1A7A7D9C1AC5}" srcOrd="0" destOrd="0" presId="urn:microsoft.com/office/officeart/2005/8/layout/hierarchy1"/>
    <dgm:cxn modelId="{5E6767DF-A4C7-4FCE-A6F8-6C2BDBE37D4F}" type="presParOf" srcId="{9F67B391-D1AF-4F98-8CB9-8E5D4270EF9D}" destId="{0FE5BA12-04BD-4D9D-876E-8F9533636251}" srcOrd="1" destOrd="0" presId="urn:microsoft.com/office/officeart/2005/8/layout/hierarchy1"/>
    <dgm:cxn modelId="{1960DEDD-B8CE-4AB1-A4C4-6F0AB95D4C44}" type="presParOf" srcId="{1C7AD77F-922A-4188-90D2-5457FA977710}" destId="{C736AEC9-BD90-43A8-A7C4-2872110191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500B4-CBA7-4ADE-9816-13D39BB6B1DE}">
      <dsp:nvSpPr>
        <dsp:cNvPr id="0" name=""/>
        <dsp:cNvSpPr/>
      </dsp:nvSpPr>
      <dsp:spPr>
        <a:xfrm>
          <a:off x="1326" y="580948"/>
          <a:ext cx="4659794" cy="27925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7A8A33-298A-4940-B826-4AD2594CC340}">
      <dsp:nvSpPr>
        <dsp:cNvPr id="0" name=""/>
        <dsp:cNvSpPr/>
      </dsp:nvSpPr>
      <dsp:spPr>
        <a:xfrm>
          <a:off x="489959" y="1045149"/>
          <a:ext cx="4659794" cy="27925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Word + Formatting Accuracy </a:t>
          </a:r>
          <a:r>
            <a:rPr lang="en-US" sz="2800" kern="1200" dirty="0"/>
            <a:t>measures accuracy against original wording and proper formatting. It does not weight errors by impact on meaning.</a:t>
          </a:r>
        </a:p>
      </dsp:txBody>
      <dsp:txXfrm>
        <a:off x="571750" y="1126940"/>
        <a:ext cx="4496212" cy="2628952"/>
      </dsp:txXfrm>
    </dsp:sp>
    <dsp:sp modelId="{4E22BDCF-928F-465E-B603-1A7A7D9C1AC5}">
      <dsp:nvSpPr>
        <dsp:cNvPr id="0" name=""/>
        <dsp:cNvSpPr/>
      </dsp:nvSpPr>
      <dsp:spPr>
        <a:xfrm>
          <a:off x="5638386" y="580948"/>
          <a:ext cx="4844454" cy="27925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E5BA12-04BD-4D9D-876E-8F9533636251}">
      <dsp:nvSpPr>
        <dsp:cNvPr id="0" name=""/>
        <dsp:cNvSpPr/>
      </dsp:nvSpPr>
      <dsp:spPr>
        <a:xfrm>
          <a:off x="6127019" y="1045149"/>
          <a:ext cx="4844454" cy="27925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Meaning Accuracy     </a:t>
          </a:r>
          <a:r>
            <a:rPr lang="en-US" sz="2800" kern="1200" dirty="0"/>
            <a:t>measures whether the captioning accurately preserves the intended message               (communicative intent).</a:t>
          </a:r>
        </a:p>
      </dsp:txBody>
      <dsp:txXfrm>
        <a:off x="6208810" y="1126940"/>
        <a:ext cx="4680872" cy="2628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5C350-51F6-4DA6-A9F7-1CF5DACD5E2A}"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10106-49C2-4912-8F2A-E5C0FB103862}" type="slidenum">
              <a:rPr lang="en-US" smtClean="0"/>
              <a:t>‹#›</a:t>
            </a:fld>
            <a:endParaRPr lang="en-US"/>
          </a:p>
        </p:txBody>
      </p:sp>
    </p:spTree>
    <p:extLst>
      <p:ext uri="{BB962C8B-B14F-4D97-AF65-F5344CB8AC3E}">
        <p14:creationId xmlns:p14="http://schemas.microsoft.com/office/powerpoint/2010/main" val="220922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14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also examples of potential reasonable accommodations under ADA Title I.</a:t>
            </a:r>
          </a:p>
        </p:txBody>
      </p:sp>
      <p:sp>
        <p:nvSpPr>
          <p:cNvPr id="4" name="Slide Number Placeholder 3"/>
          <p:cNvSpPr>
            <a:spLocks noGrp="1"/>
          </p:cNvSpPr>
          <p:nvPr>
            <p:ph type="sldNum" sz="quarter" idx="5"/>
          </p:nvPr>
        </p:nvSpPr>
        <p:spPr/>
        <p:txBody>
          <a:bodyPr/>
          <a:lstStyle/>
          <a:p>
            <a:fld id="{C6210106-49C2-4912-8F2A-E5C0FB103862}" type="slidenum">
              <a:rPr lang="en-US" smtClean="0"/>
              <a:t>14</a:t>
            </a:fld>
            <a:endParaRPr lang="en-US"/>
          </a:p>
        </p:txBody>
      </p:sp>
    </p:spTree>
    <p:extLst>
      <p:ext uri="{BB962C8B-B14F-4D97-AF65-F5344CB8AC3E}">
        <p14:creationId xmlns:p14="http://schemas.microsoft.com/office/powerpoint/2010/main" val="233369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the technical standard is a necessary condition for effective communication, but it is not a sufficient condition for effective communication.</a:t>
            </a:r>
          </a:p>
        </p:txBody>
      </p:sp>
      <p:sp>
        <p:nvSpPr>
          <p:cNvPr id="4" name="Slide Number Placeholder 3"/>
          <p:cNvSpPr>
            <a:spLocks noGrp="1"/>
          </p:cNvSpPr>
          <p:nvPr>
            <p:ph type="sldNum" sz="quarter" idx="5"/>
          </p:nvPr>
        </p:nvSpPr>
        <p:spPr/>
        <p:txBody>
          <a:bodyPr/>
          <a:lstStyle/>
          <a:p>
            <a:fld id="{C6210106-49C2-4912-8F2A-E5C0FB103862}" type="slidenum">
              <a:rPr lang="en-US" smtClean="0"/>
              <a:t>15</a:t>
            </a:fld>
            <a:endParaRPr lang="en-US"/>
          </a:p>
        </p:txBody>
      </p:sp>
    </p:spTree>
    <p:extLst>
      <p:ext uri="{BB962C8B-B14F-4D97-AF65-F5344CB8AC3E}">
        <p14:creationId xmlns:p14="http://schemas.microsoft.com/office/powerpoint/2010/main" val="233979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5650"/>
            <a:ext cx="6719887" cy="3779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0604D-F189-4520-9D81-6DE7F15D4EE2}" type="slidenum">
              <a:rPr lang="en-US" smtClean="0"/>
              <a:pPr/>
              <a:t>16</a:t>
            </a:fld>
            <a:endParaRPr lang="en-US"/>
          </a:p>
        </p:txBody>
      </p:sp>
    </p:spTree>
    <p:extLst>
      <p:ext uri="{BB962C8B-B14F-4D97-AF65-F5344CB8AC3E}">
        <p14:creationId xmlns:p14="http://schemas.microsoft.com/office/powerpoint/2010/main" val="125101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school district bills Medicaid for physical therapy, occupational therapy, speech therapy, or other services, it is a recipient of federal funds from HHS and is required to comply with the HHS rule.</a:t>
            </a:r>
          </a:p>
        </p:txBody>
      </p:sp>
      <p:sp>
        <p:nvSpPr>
          <p:cNvPr id="4" name="Slide Number Placeholder 3"/>
          <p:cNvSpPr>
            <a:spLocks noGrp="1"/>
          </p:cNvSpPr>
          <p:nvPr>
            <p:ph type="sldNum" sz="quarter" idx="5"/>
          </p:nvPr>
        </p:nvSpPr>
        <p:spPr/>
        <p:txBody>
          <a:bodyPr/>
          <a:lstStyle/>
          <a:p>
            <a:fld id="{C6210106-49C2-4912-8F2A-E5C0FB103862}" type="slidenum">
              <a:rPr lang="en-US" smtClean="0"/>
              <a:t>18</a:t>
            </a:fld>
            <a:endParaRPr lang="en-US"/>
          </a:p>
        </p:txBody>
      </p:sp>
    </p:spTree>
    <p:extLst>
      <p:ext uri="{BB962C8B-B14F-4D97-AF65-F5344CB8AC3E}">
        <p14:creationId xmlns:p14="http://schemas.microsoft.com/office/powerpoint/2010/main" val="43188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START</a:t>
            </a:r>
          </a:p>
          <a:p>
            <a:r>
              <a:rPr lang="en-US" sz="1200" dirty="0"/>
              <a:t>Population is total US Census population – not persons served or persons eligible or likely to be served.</a:t>
            </a:r>
          </a:p>
          <a:p>
            <a:r>
              <a:rPr lang="en-US" sz="1200" dirty="0"/>
              <a:t>E.g. State University has 40,000 students. State population is 6 million. Deadline is based on 6 million.</a:t>
            </a:r>
          </a:p>
          <a:p>
            <a:endParaRPr lang="en-US" sz="1200" dirty="0"/>
          </a:p>
          <a:p>
            <a:r>
              <a:rPr lang="en-US" sz="1200" dirty="0"/>
              <a:t>MID 1</a:t>
            </a:r>
          </a:p>
          <a:p>
            <a:r>
              <a:rPr lang="en-US" sz="1200" dirty="0"/>
              <a:t>Special district governments are government entities established for a limited single purpose or set of related purposes.</a:t>
            </a:r>
          </a:p>
          <a:p>
            <a:endParaRPr lang="en-US" sz="1200" dirty="0"/>
          </a:p>
          <a:p>
            <a:r>
              <a:rPr lang="en-US" sz="1200" dirty="0"/>
              <a:t>MID 2</a:t>
            </a:r>
          </a:p>
          <a:p>
            <a:r>
              <a:rPr lang="en-US" sz="1200" dirty="0"/>
              <a:t>An entity may be covered by both rules.</a:t>
            </a:r>
          </a:p>
          <a:p>
            <a:endParaRPr lang="en-US" sz="1200" dirty="0"/>
          </a:p>
          <a:p>
            <a:r>
              <a:rPr lang="en-US" sz="1200" dirty="0"/>
              <a:t>A Title II entity with a population less than 50,000 would need to comply by May 11, 2026 if it is also a recipient of Federal funds from HHS and has at least 15 employees.</a:t>
            </a:r>
          </a:p>
          <a:p>
            <a:endParaRPr lang="en-US" sz="1200" dirty="0"/>
          </a:p>
          <a:p>
            <a:r>
              <a:rPr lang="en-US" sz="1200" dirty="0"/>
              <a:t>END</a:t>
            </a:r>
          </a:p>
          <a:p>
            <a:r>
              <a:rPr lang="en-US" sz="1200" dirty="0"/>
              <a:t>It is merely the technical standard in the new rule that is not enforceable until the compliance date.</a:t>
            </a:r>
          </a:p>
          <a:p>
            <a:endParaRPr lang="en-US" sz="1200" dirty="0"/>
          </a:p>
          <a:p>
            <a:r>
              <a:rPr lang="en-US" sz="1200" dirty="0"/>
              <a:t>If not meeting the standard results in a discriminatory effect, that is currently a cause of action.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A01EAB-693A-4B05-A600-525276665F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57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not expressly require compliance with a specific technical standard.</a:t>
            </a:r>
          </a:p>
        </p:txBody>
      </p:sp>
      <p:sp>
        <p:nvSpPr>
          <p:cNvPr id="4" name="Slide Number Placeholder 3"/>
          <p:cNvSpPr>
            <a:spLocks noGrp="1"/>
          </p:cNvSpPr>
          <p:nvPr>
            <p:ph type="sldNum" sz="quarter" idx="5"/>
          </p:nvPr>
        </p:nvSpPr>
        <p:spPr/>
        <p:txBody>
          <a:bodyPr/>
          <a:lstStyle/>
          <a:p>
            <a:fld id="{C6210106-49C2-4912-8F2A-E5C0FB103862}" type="slidenum">
              <a:rPr lang="en-US" smtClean="0"/>
              <a:t>20</a:t>
            </a:fld>
            <a:endParaRPr lang="en-US"/>
          </a:p>
        </p:txBody>
      </p:sp>
    </p:spTree>
    <p:extLst>
      <p:ext uri="{BB962C8B-B14F-4D97-AF65-F5344CB8AC3E}">
        <p14:creationId xmlns:p14="http://schemas.microsoft.com/office/powerpoint/2010/main" val="2125827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C2482-1BBD-C840-BE12-F9062EAC5C0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you think has the most accurate auto-captioning?</a:t>
            </a:r>
          </a:p>
          <a:p>
            <a:r>
              <a:rPr lang="en-US" dirty="0"/>
              <a:t>Google, Microsoft, OpenAI, other?</a:t>
            </a:r>
          </a:p>
        </p:txBody>
      </p:sp>
      <p:sp>
        <p:nvSpPr>
          <p:cNvPr id="4" name="Slide Number Placeholder 3"/>
          <p:cNvSpPr>
            <a:spLocks noGrp="1"/>
          </p:cNvSpPr>
          <p:nvPr>
            <p:ph type="sldNum" sz="quarter" idx="5"/>
          </p:nvPr>
        </p:nvSpPr>
        <p:spPr/>
        <p:txBody>
          <a:bodyPr/>
          <a:lstStyle/>
          <a:p>
            <a:fld id="{C6210106-49C2-4912-8F2A-E5C0FB103862}" type="slidenum">
              <a:rPr lang="en-US" smtClean="0"/>
              <a:t>30</a:t>
            </a:fld>
            <a:endParaRPr lang="en-US"/>
          </a:p>
        </p:txBody>
      </p:sp>
    </p:spTree>
    <p:extLst>
      <p:ext uri="{BB962C8B-B14F-4D97-AF65-F5344CB8AC3E}">
        <p14:creationId xmlns:p14="http://schemas.microsoft.com/office/powerpoint/2010/main" val="265945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3Play Media is a company that provides human captioning services. They don’t have their own auto-caption engine. Rather, they research other companies’ engines to see which is the best for their captioners to use.</a:t>
            </a:r>
          </a:p>
          <a:p>
            <a:endParaRPr lang="en-US" dirty="0"/>
          </a:p>
          <a:p>
            <a:r>
              <a:rPr lang="en-US" dirty="0"/>
              <a:t>+3Play is automated post-processing.</a:t>
            </a:r>
          </a:p>
        </p:txBody>
      </p:sp>
      <p:sp>
        <p:nvSpPr>
          <p:cNvPr id="4" name="Slide Number Placeholder 3"/>
          <p:cNvSpPr>
            <a:spLocks noGrp="1"/>
          </p:cNvSpPr>
          <p:nvPr>
            <p:ph type="sldNum" sz="quarter" idx="5"/>
          </p:nvPr>
        </p:nvSpPr>
        <p:spPr/>
        <p:txBody>
          <a:bodyPr/>
          <a:lstStyle/>
          <a:p>
            <a:fld id="{C6210106-49C2-4912-8F2A-E5C0FB103862}" type="slidenum">
              <a:rPr lang="en-US" smtClean="0"/>
              <a:t>31</a:t>
            </a:fld>
            <a:endParaRPr lang="en-US"/>
          </a:p>
        </p:txBody>
      </p:sp>
    </p:spTree>
    <p:extLst>
      <p:ext uri="{BB962C8B-B14F-4D97-AF65-F5344CB8AC3E}">
        <p14:creationId xmlns:p14="http://schemas.microsoft.com/office/powerpoint/2010/main" val="302250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to 2025 = 2% improvement. Most of the gain was in formatting accuracy.</a:t>
            </a:r>
          </a:p>
          <a:p>
            <a:r>
              <a:rPr lang="en-US" dirty="0"/>
              <a:t>This is about half the rate of improvement seen from 2020 to 2022.</a:t>
            </a:r>
          </a:p>
          <a:p>
            <a:endParaRPr lang="en-US" dirty="0"/>
          </a:p>
          <a:p>
            <a:r>
              <a:rPr lang="en-US" dirty="0"/>
              <a:t>Rev AI V 3 = 90.7% Word, 82.5% Formatting, and 74.8% overall. This is based on Rev’s internal testing with similar methods but different sample content.</a:t>
            </a:r>
          </a:p>
        </p:txBody>
      </p:sp>
      <p:sp>
        <p:nvSpPr>
          <p:cNvPr id="4" name="Slide Number Placeholder 3"/>
          <p:cNvSpPr>
            <a:spLocks noGrp="1"/>
          </p:cNvSpPr>
          <p:nvPr>
            <p:ph type="sldNum" sz="quarter" idx="5"/>
          </p:nvPr>
        </p:nvSpPr>
        <p:spPr/>
        <p:txBody>
          <a:bodyPr/>
          <a:lstStyle/>
          <a:p>
            <a:fld id="{C6210106-49C2-4912-8F2A-E5C0FB103862}" type="slidenum">
              <a:rPr lang="en-US" smtClean="0"/>
              <a:t>32</a:t>
            </a:fld>
            <a:endParaRPr lang="en-US"/>
          </a:p>
        </p:txBody>
      </p:sp>
    </p:spTree>
    <p:extLst>
      <p:ext uri="{BB962C8B-B14F-4D97-AF65-F5344CB8AC3E}">
        <p14:creationId xmlns:p14="http://schemas.microsoft.com/office/powerpoint/2010/main" val="392280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0604D-F189-4520-9D81-6DE7F15D4EE2}" type="slidenum">
              <a:rPr lang="en-US" smtClean="0"/>
              <a:pPr/>
              <a:t>3</a:t>
            </a:fld>
            <a:endParaRPr lang="en-US"/>
          </a:p>
        </p:txBody>
      </p:sp>
    </p:spTree>
    <p:extLst>
      <p:ext uri="{BB962C8B-B14F-4D97-AF65-F5344CB8AC3E}">
        <p14:creationId xmlns:p14="http://schemas.microsoft.com/office/powerpoint/2010/main" val="1205536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W3C develops and publishes the WCAG standards.</a:t>
            </a:r>
          </a:p>
        </p:txBody>
      </p:sp>
      <p:sp>
        <p:nvSpPr>
          <p:cNvPr id="4" name="Slide Number Placeholder 3"/>
          <p:cNvSpPr>
            <a:spLocks noGrp="1"/>
          </p:cNvSpPr>
          <p:nvPr>
            <p:ph type="sldNum" sz="quarter" idx="5"/>
          </p:nvPr>
        </p:nvSpPr>
        <p:spPr/>
        <p:txBody>
          <a:bodyPr/>
          <a:lstStyle/>
          <a:p>
            <a:fld id="{C6210106-49C2-4912-8F2A-E5C0FB103862}" type="slidenum">
              <a:rPr lang="en-US" smtClean="0"/>
              <a:t>33</a:t>
            </a:fld>
            <a:endParaRPr lang="en-US"/>
          </a:p>
        </p:txBody>
      </p:sp>
    </p:spTree>
    <p:extLst>
      <p:ext uri="{BB962C8B-B14F-4D97-AF65-F5344CB8AC3E}">
        <p14:creationId xmlns:p14="http://schemas.microsoft.com/office/powerpoint/2010/main" val="126681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10106-49C2-4912-8F2A-E5C0FB103862}" type="slidenum">
              <a:rPr lang="en-US" smtClean="0"/>
              <a:t>34</a:t>
            </a:fld>
            <a:endParaRPr lang="en-US"/>
          </a:p>
        </p:txBody>
      </p:sp>
    </p:spTree>
    <p:extLst>
      <p:ext uri="{BB962C8B-B14F-4D97-AF65-F5344CB8AC3E}">
        <p14:creationId xmlns:p14="http://schemas.microsoft.com/office/powerpoint/2010/main" val="45853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10106-49C2-4912-8F2A-E5C0FB103862}" type="slidenum">
              <a:rPr lang="en-US" smtClean="0"/>
              <a:t>35</a:t>
            </a:fld>
            <a:endParaRPr lang="en-US"/>
          </a:p>
        </p:txBody>
      </p:sp>
    </p:spTree>
    <p:extLst>
      <p:ext uri="{BB962C8B-B14F-4D97-AF65-F5344CB8AC3E}">
        <p14:creationId xmlns:p14="http://schemas.microsoft.com/office/powerpoint/2010/main" val="162980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WCAG does not define a statistical accuracy standard, but courts and settlements have generally required 99+% accuracy for prerecorded content.</a:t>
            </a:r>
          </a:p>
          <a:p>
            <a:endParaRPr lang="en-US" dirty="0"/>
          </a:p>
          <a:p>
            <a:r>
              <a:rPr lang="en-US" dirty="0"/>
              <a:t>~95% accuracy is generally achievable in live captioning.</a:t>
            </a:r>
          </a:p>
          <a:p>
            <a:endParaRPr lang="en-US" dirty="0"/>
          </a:p>
          <a:p>
            <a:r>
              <a:rPr lang="en-US" dirty="0"/>
              <a:t>The output from live captioning is generally not accurate enough to be reused with a recording posted afterward.</a:t>
            </a:r>
          </a:p>
        </p:txBody>
      </p:sp>
      <p:sp>
        <p:nvSpPr>
          <p:cNvPr id="4" name="Slide Number Placeholder 3"/>
          <p:cNvSpPr>
            <a:spLocks noGrp="1"/>
          </p:cNvSpPr>
          <p:nvPr>
            <p:ph type="sldNum" sz="quarter" idx="5"/>
          </p:nvPr>
        </p:nvSpPr>
        <p:spPr/>
        <p:txBody>
          <a:bodyPr/>
          <a:lstStyle/>
          <a:p>
            <a:fld id="{C6210106-49C2-4912-8F2A-E5C0FB103862}" type="slidenum">
              <a:rPr lang="en-US" smtClean="0"/>
              <a:t>36</a:t>
            </a:fld>
            <a:endParaRPr lang="en-US"/>
          </a:p>
        </p:txBody>
      </p:sp>
    </p:spTree>
    <p:extLst>
      <p:ext uri="{BB962C8B-B14F-4D97-AF65-F5344CB8AC3E}">
        <p14:creationId xmlns:p14="http://schemas.microsoft.com/office/powerpoint/2010/main" val="49383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C2482-1BBD-C840-BE12-F9062EAC5C0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80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5650"/>
            <a:ext cx="6719887" cy="3779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0604D-F189-4520-9D81-6DE7F15D4EE2}" type="slidenum">
              <a:rPr lang="en-US" smtClean="0"/>
              <a:pPr/>
              <a:t>38</a:t>
            </a:fld>
            <a:endParaRPr lang="en-US"/>
          </a:p>
        </p:txBody>
      </p:sp>
    </p:spTree>
    <p:extLst>
      <p:ext uri="{BB962C8B-B14F-4D97-AF65-F5344CB8AC3E}">
        <p14:creationId xmlns:p14="http://schemas.microsoft.com/office/powerpoint/2010/main" val="4222037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C2482-1BBD-C840-BE12-F9062EAC5C0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22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pre-recorded video, even though providing a transcript is optional, if provided, the transcript must meet WCAG standards.</a:t>
            </a:r>
          </a:p>
        </p:txBody>
      </p:sp>
      <p:sp>
        <p:nvSpPr>
          <p:cNvPr id="4" name="Slide Number Placeholder 3"/>
          <p:cNvSpPr>
            <a:spLocks noGrp="1"/>
          </p:cNvSpPr>
          <p:nvPr>
            <p:ph type="sldNum" sz="quarter" idx="5"/>
          </p:nvPr>
        </p:nvSpPr>
        <p:spPr/>
        <p:txBody>
          <a:bodyPr/>
          <a:lstStyle/>
          <a:p>
            <a:fld id="{C6210106-49C2-4912-8F2A-E5C0FB103862}" type="slidenum">
              <a:rPr lang="en-US" smtClean="0"/>
              <a:t>42</a:t>
            </a:fld>
            <a:endParaRPr lang="en-US"/>
          </a:p>
        </p:txBody>
      </p:sp>
    </p:spTree>
    <p:extLst>
      <p:ext uri="{BB962C8B-B14F-4D97-AF65-F5344CB8AC3E}">
        <p14:creationId xmlns:p14="http://schemas.microsoft.com/office/powerpoint/2010/main" val="2467061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C2482-1BBD-C840-BE12-F9062EAC5C0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98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0604D-F189-4520-9D81-6DE7F15D4EE2}" type="slidenum">
              <a:rPr lang="en-US" smtClean="0"/>
              <a:pPr/>
              <a:t>47</a:t>
            </a:fld>
            <a:endParaRPr lang="en-US"/>
          </a:p>
        </p:txBody>
      </p:sp>
    </p:spTree>
    <p:extLst>
      <p:ext uri="{BB962C8B-B14F-4D97-AF65-F5344CB8AC3E}">
        <p14:creationId xmlns:p14="http://schemas.microsoft.com/office/powerpoint/2010/main" val="163253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Legal/technical standards vs practical application.</a:t>
            </a:r>
          </a:p>
          <a:p>
            <a:endParaRPr lang="en-US" dirty="0"/>
          </a:p>
          <a:p>
            <a:r>
              <a:rPr lang="en-US" dirty="0"/>
              <a:t>Conflict between principles of highly engaging presentations and highly accessible presentations.</a:t>
            </a:r>
          </a:p>
          <a:p>
            <a:r>
              <a:rPr lang="en-US" dirty="0"/>
              <a:t>Where these are in conflict, I prioritize accessibility.</a:t>
            </a:r>
          </a:p>
          <a:p>
            <a:endParaRPr lang="en-US" dirty="0"/>
          </a:p>
          <a:p>
            <a:r>
              <a:rPr lang="en-US" dirty="0"/>
              <a:t>Some slides are wordy. This improves visual accessibility and allows you to use the slides as a better reference later.</a:t>
            </a:r>
          </a:p>
          <a:p>
            <a:endParaRPr lang="en-US" dirty="0"/>
          </a:p>
          <a:p>
            <a:r>
              <a:rPr lang="en-US" dirty="0"/>
              <a:t>I will follow the slides closely. Some include quotes or near-quotes of legal or technical standards. This also improves auditory accessibility.</a:t>
            </a:r>
          </a:p>
        </p:txBody>
      </p:sp>
      <p:sp>
        <p:nvSpPr>
          <p:cNvPr id="4" name="Slide Number Placeholder 3"/>
          <p:cNvSpPr>
            <a:spLocks noGrp="1"/>
          </p:cNvSpPr>
          <p:nvPr>
            <p:ph type="sldNum" sz="quarter" idx="5"/>
          </p:nvPr>
        </p:nvSpPr>
        <p:spPr/>
        <p:txBody>
          <a:bodyPr/>
          <a:lstStyle/>
          <a:p>
            <a:fld id="{C6210106-49C2-4912-8F2A-E5C0FB103862}" type="slidenum">
              <a:rPr lang="en-US" smtClean="0"/>
              <a:t>4</a:t>
            </a:fld>
            <a:endParaRPr lang="en-US"/>
          </a:p>
        </p:txBody>
      </p:sp>
    </p:spTree>
    <p:extLst>
      <p:ext uri="{BB962C8B-B14F-4D97-AF65-F5344CB8AC3E}">
        <p14:creationId xmlns:p14="http://schemas.microsoft.com/office/powerpoint/2010/main" val="393293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C2482-1BBD-C840-BE12-F9062EAC5C0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0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federal agency has their own Section 504 regulations that apply to that agency’s recipients of federal funding. DOE, HHS, etc.</a:t>
            </a:r>
          </a:p>
          <a:p>
            <a:endParaRPr lang="en-US" dirty="0"/>
          </a:p>
          <a:p>
            <a:r>
              <a:rPr lang="en-US" dirty="0"/>
              <a:t>If your agency or organization receives federal funding from more than one agency, then more than one set of Section 504 regulations apply.</a:t>
            </a:r>
          </a:p>
        </p:txBody>
      </p:sp>
      <p:sp>
        <p:nvSpPr>
          <p:cNvPr id="4" name="Slide Number Placeholder 3"/>
          <p:cNvSpPr>
            <a:spLocks noGrp="1"/>
          </p:cNvSpPr>
          <p:nvPr>
            <p:ph type="sldNum" sz="quarter" idx="5"/>
          </p:nvPr>
        </p:nvSpPr>
        <p:spPr/>
        <p:txBody>
          <a:bodyPr/>
          <a:lstStyle/>
          <a:p>
            <a:fld id="{C6210106-49C2-4912-8F2A-E5C0FB103862}" type="slidenum">
              <a:rPr lang="en-US" smtClean="0"/>
              <a:t>7</a:t>
            </a:fld>
            <a:endParaRPr lang="en-US"/>
          </a:p>
        </p:txBody>
      </p:sp>
    </p:spTree>
    <p:extLst>
      <p:ext uri="{BB962C8B-B14F-4D97-AF65-F5344CB8AC3E}">
        <p14:creationId xmlns:p14="http://schemas.microsoft.com/office/powerpoint/2010/main" val="65357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does not expressly require specific types of accommodations.</a:t>
            </a:r>
          </a:p>
          <a:p>
            <a:endParaRPr lang="en-US" dirty="0"/>
          </a:p>
          <a:p>
            <a:r>
              <a:rPr lang="en-US" dirty="0"/>
              <a:t>Required accommodations are highly person- and context- specific.</a:t>
            </a:r>
          </a:p>
        </p:txBody>
      </p:sp>
      <p:sp>
        <p:nvSpPr>
          <p:cNvPr id="4" name="Slide Number Placeholder 3"/>
          <p:cNvSpPr>
            <a:spLocks noGrp="1"/>
          </p:cNvSpPr>
          <p:nvPr>
            <p:ph type="sldNum" sz="quarter" idx="5"/>
          </p:nvPr>
        </p:nvSpPr>
        <p:spPr/>
        <p:txBody>
          <a:bodyPr/>
          <a:lstStyle/>
          <a:p>
            <a:fld id="{C6210106-49C2-4912-8F2A-E5C0FB103862}" type="slidenum">
              <a:rPr lang="en-US" smtClean="0"/>
              <a:t>10</a:t>
            </a:fld>
            <a:endParaRPr lang="en-US"/>
          </a:p>
        </p:txBody>
      </p:sp>
    </p:spTree>
    <p:extLst>
      <p:ext uri="{BB962C8B-B14F-4D97-AF65-F5344CB8AC3E}">
        <p14:creationId xmlns:p14="http://schemas.microsoft.com/office/powerpoint/2010/main" val="188428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5650"/>
            <a:ext cx="6719887" cy="3779838"/>
          </a:xfrm>
        </p:spPr>
      </p:sp>
      <p:sp>
        <p:nvSpPr>
          <p:cNvPr id="3" name="Notes Placeholder 2"/>
          <p:cNvSpPr>
            <a:spLocks noGrp="1"/>
          </p:cNvSpPr>
          <p:nvPr>
            <p:ph type="body" idx="1"/>
          </p:nvPr>
        </p:nvSpPr>
        <p:spPr/>
        <p:txBody>
          <a:bodyPr/>
          <a:lstStyle/>
          <a:p>
            <a:r>
              <a:rPr lang="en-US" dirty="0"/>
              <a:t>START</a:t>
            </a:r>
          </a:p>
          <a:p>
            <a:r>
              <a:rPr lang="en-US" dirty="0"/>
              <a:t>Both Titles require web accessibility, but who is required to comply is different, and the standards are different.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28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5650"/>
            <a:ext cx="6719887" cy="3779838"/>
          </a:xfrm>
        </p:spPr>
      </p:sp>
      <p:sp>
        <p:nvSpPr>
          <p:cNvPr id="3" name="Notes Placeholder 2"/>
          <p:cNvSpPr>
            <a:spLocks noGrp="1"/>
          </p:cNvSpPr>
          <p:nvPr>
            <p:ph type="body" idx="1"/>
          </p:nvPr>
        </p:nvSpPr>
        <p:spPr/>
        <p:txBody>
          <a:bodyPr/>
          <a:lstStyle/>
          <a:p>
            <a:r>
              <a:rPr lang="en-US" dirty="0"/>
              <a:t>START</a:t>
            </a:r>
          </a:p>
          <a:p>
            <a:r>
              <a:rPr lang="en-US" dirty="0"/>
              <a:t>Each title contains similar overarching requirements:</a:t>
            </a:r>
          </a:p>
          <a:p>
            <a:r>
              <a:rPr lang="en-US" dirty="0"/>
              <a:t>Equal access, equal opportunity, and equally effective communication.</a:t>
            </a:r>
          </a:p>
          <a:p>
            <a:endParaRPr lang="en-US" dirty="0"/>
          </a:p>
          <a:p>
            <a:r>
              <a:rPr lang="en-US" dirty="0"/>
              <a:t>Title II has an additional primary consideration requirement.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64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1C4B-60D1-CD10-B19D-E3F1474B2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1B909-EA73-7471-B5D2-19DFD4083638}"/>
              </a:ext>
            </a:extLst>
          </p:cNvPr>
          <p:cNvSpPr>
            <a:spLocks noGrp="1" noRot="1" noChangeAspect="1"/>
          </p:cNvSpPr>
          <p:nvPr>
            <p:ph type="sldImg"/>
          </p:nvPr>
        </p:nvSpPr>
        <p:spPr>
          <a:xfrm>
            <a:off x="541338" y="755650"/>
            <a:ext cx="6719887" cy="3779838"/>
          </a:xfrm>
        </p:spPr>
      </p:sp>
      <p:sp>
        <p:nvSpPr>
          <p:cNvPr id="3" name="Notes Placeholder 2">
            <a:extLst>
              <a:ext uri="{FF2B5EF4-FFF2-40B4-BE49-F238E27FC236}">
                <a16:creationId xmlns:a16="http://schemas.microsoft.com/office/drawing/2014/main" id="{488D0697-6874-0817-0047-87C6862B540F}"/>
              </a:ext>
            </a:extLst>
          </p:cNvPr>
          <p:cNvSpPr>
            <a:spLocks noGrp="1"/>
          </p:cNvSpPr>
          <p:nvPr>
            <p:ph type="body" idx="1"/>
          </p:nvPr>
        </p:nvSpPr>
        <p:spPr/>
        <p:txBody>
          <a:bodyPr/>
          <a:lstStyle/>
          <a:p>
            <a:r>
              <a:rPr lang="en-US" dirty="0"/>
              <a:t>Websites are a form of communication.</a:t>
            </a:r>
          </a:p>
          <a:p>
            <a:endParaRPr lang="en-US" dirty="0"/>
          </a:p>
          <a:p>
            <a:r>
              <a:rPr lang="en-US" dirty="0"/>
              <a:t>Title III lawsuits and settlements have generally required WCAG compliance.</a:t>
            </a:r>
          </a:p>
        </p:txBody>
      </p:sp>
      <p:sp>
        <p:nvSpPr>
          <p:cNvPr id="4" name="Slide Number Placeholder 3">
            <a:extLst>
              <a:ext uri="{FF2B5EF4-FFF2-40B4-BE49-F238E27FC236}">
                <a16:creationId xmlns:a16="http://schemas.microsoft.com/office/drawing/2014/main" id="{7A015028-BE15-ACFD-3A94-4E471E8E78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0604D-F189-4520-9D81-6DE7F15D4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291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799" y="4421274"/>
            <a:ext cx="8534400" cy="1752600"/>
          </a:xfrm>
        </p:spPr>
        <p:txBody>
          <a:bodyPr/>
          <a:lstStyle>
            <a:lvl1pPr marL="0" indent="0" algn="ctr">
              <a:buNone/>
              <a:defRPr>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100">
                <a:latin typeface="Palatino Linotype" pitchFamily="18" charset="0"/>
              </a:defRPr>
            </a:lvl1pPr>
          </a:lstStyle>
          <a:p>
            <a:fld id="{B891314A-B957-4E76-A160-4307717768AA}" type="datetimeFigureOut">
              <a:rPr lang="en-US" smtClean="0"/>
              <a:pPr/>
              <a:t>4/27/2026</a:t>
            </a:fld>
            <a:endParaRPr lang="en-US" dirty="0"/>
          </a:p>
        </p:txBody>
      </p:sp>
      <p:sp>
        <p:nvSpPr>
          <p:cNvPr id="5" name="Footer Placeholder 4"/>
          <p:cNvSpPr>
            <a:spLocks noGrp="1"/>
          </p:cNvSpPr>
          <p:nvPr>
            <p:ph type="ftr" sz="quarter" idx="11"/>
          </p:nvPr>
        </p:nvSpPr>
        <p:spPr/>
        <p:txBody>
          <a:bodyPr/>
          <a:lstStyle>
            <a:lvl1pPr>
              <a:defRPr sz="1100">
                <a:latin typeface="Palatino Linotype"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sz="1100">
                <a:latin typeface="Palatino Linotype" pitchFamily="18" charset="0"/>
              </a:defRPr>
            </a:lvl1pPr>
          </a:lstStyle>
          <a:p>
            <a:fld id="{F912BB2D-18AD-4768-B584-C456E07B2735}" type="slidenum">
              <a:rPr lang="en-US" smtClean="0"/>
              <a:pPr/>
              <a:t>‹#›</a:t>
            </a:fld>
            <a:endParaRPr lang="en-US" dirty="0"/>
          </a:p>
        </p:txBody>
      </p:sp>
      <p:sp>
        <p:nvSpPr>
          <p:cNvPr id="16" name="Title Placeholder 1"/>
          <p:cNvSpPr>
            <a:spLocks noGrp="1"/>
          </p:cNvSpPr>
          <p:nvPr>
            <p:ph type="title" hasCustomPrompt="1"/>
          </p:nvPr>
        </p:nvSpPr>
        <p:spPr>
          <a:xfrm>
            <a:off x="812799" y="607925"/>
            <a:ext cx="10566400" cy="1371600"/>
          </a:xfrm>
          <a:prstGeom prst="rect">
            <a:avLst/>
          </a:prstGeom>
        </p:spPr>
        <p:txBody>
          <a:bodyPr vert="horz" lIns="91440" tIns="45720" rIns="91440" bIns="45720" rtlCol="0" anchor="ctr">
            <a:noAutofit/>
          </a:bodyPr>
          <a:lstStyle>
            <a:lvl1pPr>
              <a:defRPr sz="4400"/>
            </a:lvl1pPr>
          </a:lstStyle>
          <a:p>
            <a:r>
              <a:rPr lang="en-US" dirty="0"/>
              <a:t>MASTER TITLE</a:t>
            </a:r>
          </a:p>
        </p:txBody>
      </p:sp>
      <p:pic>
        <p:nvPicPr>
          <p:cNvPr id="2" name="Picture 1">
            <a:extLst>
              <a:ext uri="{FF2B5EF4-FFF2-40B4-BE49-F238E27FC236}">
                <a16:creationId xmlns:a16="http://schemas.microsoft.com/office/drawing/2014/main" id="{415A06AA-505A-83E5-7D10-B17B9BA06B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5913" y="2099179"/>
            <a:ext cx="4320173" cy="2202441"/>
          </a:xfrm>
          <a:prstGeom prst="rect">
            <a:avLst/>
          </a:prstGeom>
        </p:spPr>
      </p:pic>
    </p:spTree>
    <p:extLst>
      <p:ext uri="{BB962C8B-B14F-4D97-AF65-F5344CB8AC3E}">
        <p14:creationId xmlns:p14="http://schemas.microsoft.com/office/powerpoint/2010/main" val="26821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297801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160133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799" y="4760633"/>
            <a:ext cx="8534400" cy="144465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
        <p:nvSpPr>
          <p:cNvPr id="16" name="Title Placeholder 1"/>
          <p:cNvSpPr>
            <a:spLocks noGrp="1"/>
          </p:cNvSpPr>
          <p:nvPr>
            <p:ph type="title"/>
          </p:nvPr>
        </p:nvSpPr>
        <p:spPr>
          <a:xfrm>
            <a:off x="1168399" y="799445"/>
            <a:ext cx="9855200" cy="1143000"/>
          </a:xfrm>
          <a:prstGeom prst="rect">
            <a:avLst/>
          </a:prstGeom>
        </p:spPr>
        <p:txBody>
          <a:bodyPr vert="horz" lIns="91440" tIns="45720" rIns="91440" bIns="45720" rtlCol="0" anchor="ctr">
            <a:normAutofit/>
          </a:bodyPr>
          <a:lstStyle/>
          <a:p>
            <a:r>
              <a:rPr lang="en-US" dirty="0"/>
              <a:t>Click to edit Master title</a:t>
            </a:r>
          </a:p>
        </p:txBody>
      </p:sp>
      <p:pic>
        <p:nvPicPr>
          <p:cNvPr id="19" name="Picture 18">
            <a:extLst>
              <a:ext uri="{FF2B5EF4-FFF2-40B4-BE49-F238E27FC236}">
                <a16:creationId xmlns:a16="http://schemas.microsoft.com/office/drawing/2014/main" id="{EF64D85C-0885-4EFD-9B48-3DAC4331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5913" y="2250319"/>
            <a:ext cx="4320173" cy="2202441"/>
          </a:xfrm>
          <a:prstGeom prst="rect">
            <a:avLst/>
          </a:prstGeom>
        </p:spPr>
      </p:pic>
    </p:spTree>
    <p:extLst>
      <p:ext uri="{BB962C8B-B14F-4D97-AF65-F5344CB8AC3E}">
        <p14:creationId xmlns:p14="http://schemas.microsoft.com/office/powerpoint/2010/main" val="156422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9855200" cy="1143000"/>
          </a:xfr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8" name="Group 8"/>
          <p:cNvGrpSpPr/>
          <p:nvPr userDrawn="1"/>
        </p:nvGrpSpPr>
        <p:grpSpPr>
          <a:xfrm>
            <a:off x="609600" y="1371600"/>
            <a:ext cx="11074400" cy="152400"/>
            <a:chOff x="5715000" y="2819400"/>
            <a:chExt cx="2819400" cy="152400"/>
          </a:xfrm>
        </p:grpSpPr>
        <p:cxnSp>
          <p:nvCxnSpPr>
            <p:cNvPr id="10" name="Straight Connector 9"/>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05332E35-10E1-9F9C-5855-731AE6F03E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208261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8" name="Group 8"/>
          <p:cNvGrpSpPr/>
          <p:nvPr userDrawn="1"/>
        </p:nvGrpSpPr>
        <p:grpSpPr>
          <a:xfrm>
            <a:off x="609600" y="1371600"/>
            <a:ext cx="11074400" cy="152400"/>
            <a:chOff x="5715000" y="2819400"/>
            <a:chExt cx="2819400" cy="152400"/>
          </a:xfrm>
        </p:grpSpPr>
        <p:cxnSp>
          <p:nvCxnSpPr>
            <p:cNvPr id="10" name="Straight Connector 9"/>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C7CCB180-B8E5-07EA-CD2E-E551216CD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44237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891314A-B957-4E76-A160-4307717768AA}"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grpSp>
        <p:nvGrpSpPr>
          <p:cNvPr id="9" name="Group 8"/>
          <p:cNvGrpSpPr/>
          <p:nvPr userDrawn="1"/>
        </p:nvGrpSpPr>
        <p:grpSpPr>
          <a:xfrm>
            <a:off x="609600" y="1371600"/>
            <a:ext cx="11074400" cy="152400"/>
            <a:chOff x="5715000" y="2819400"/>
            <a:chExt cx="2819400" cy="152400"/>
          </a:xfrm>
        </p:grpSpPr>
        <p:cxnSp>
          <p:nvCxnSpPr>
            <p:cNvPr id="11" name="Straight Connector 10"/>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583208E2-EE6A-26D6-90E2-63B65816D4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299099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10683"/>
            <a:ext cx="5386917" cy="639762"/>
          </a:xfrm>
        </p:spPr>
        <p:txBody>
          <a:bodyPr anchor="b">
            <a:normAutofit/>
          </a:bodyPr>
          <a:lstStyle>
            <a:lvl1pPr marL="0" indent="0" algn="ctr">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63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610683"/>
            <a:ext cx="5389033" cy="639762"/>
          </a:xfrm>
        </p:spPr>
        <p:txBody>
          <a:bodyPr anchor="b">
            <a:normAutofit/>
          </a:bodyPr>
          <a:lstStyle>
            <a:lvl1pPr marL="0" indent="0" algn="ctr">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363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891314A-B957-4E76-A160-4307717768AA}"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2BB2D-18AD-4768-B584-C456E07B2735}" type="slidenum">
              <a:rPr lang="en-US" smtClean="0"/>
              <a:pPr/>
              <a:t>‹#›</a:t>
            </a:fld>
            <a:endParaRPr lang="en-US"/>
          </a:p>
        </p:txBody>
      </p:sp>
      <p:grpSp>
        <p:nvGrpSpPr>
          <p:cNvPr id="11" name="Group 8"/>
          <p:cNvGrpSpPr/>
          <p:nvPr userDrawn="1"/>
        </p:nvGrpSpPr>
        <p:grpSpPr>
          <a:xfrm>
            <a:off x="609600" y="1371600"/>
            <a:ext cx="11074400" cy="152400"/>
            <a:chOff x="5715000" y="2819400"/>
            <a:chExt cx="2819400" cy="152400"/>
          </a:xfrm>
        </p:grpSpPr>
        <p:cxnSp>
          <p:nvCxnSpPr>
            <p:cNvPr id="13" name="Straight Connector 12"/>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87472858-E7FD-16F5-3DBE-E501FBE819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588017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1314A-B957-4E76-A160-4307717768AA}"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2BB2D-18AD-4768-B584-C456E07B2735}" type="slidenum">
              <a:rPr lang="en-US" smtClean="0"/>
              <a:pPr/>
              <a:t>‹#›</a:t>
            </a:fld>
            <a:endParaRPr lang="en-US"/>
          </a:p>
        </p:txBody>
      </p:sp>
      <p:grpSp>
        <p:nvGrpSpPr>
          <p:cNvPr id="7" name="Group 8"/>
          <p:cNvGrpSpPr/>
          <p:nvPr userDrawn="1"/>
        </p:nvGrpSpPr>
        <p:grpSpPr>
          <a:xfrm>
            <a:off x="609600" y="1371600"/>
            <a:ext cx="11074400" cy="152400"/>
            <a:chOff x="5715000" y="2819400"/>
            <a:chExt cx="2819400" cy="152400"/>
          </a:xfrm>
        </p:grpSpPr>
        <p:cxnSp>
          <p:nvCxnSpPr>
            <p:cNvPr id="9" name="Straight Connector 8"/>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0DF5EA8C-5A5B-503B-BC9B-21CB0DFFA8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30228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1314A-B957-4E76-A160-4307717768AA}"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2BB2D-18AD-4768-B584-C456E07B2735}" type="slidenum">
              <a:rPr lang="en-US" smtClean="0"/>
              <a:pPr/>
              <a:t>‹#›</a:t>
            </a:fld>
            <a:endParaRPr lang="en-US"/>
          </a:p>
        </p:txBody>
      </p:sp>
      <p:grpSp>
        <p:nvGrpSpPr>
          <p:cNvPr id="6" name="Group 8"/>
          <p:cNvGrpSpPr/>
          <p:nvPr userDrawn="1"/>
        </p:nvGrpSpPr>
        <p:grpSpPr>
          <a:xfrm>
            <a:off x="609600" y="1371600"/>
            <a:ext cx="11074400" cy="152400"/>
            <a:chOff x="5715000" y="2819400"/>
            <a:chExt cx="2819400" cy="152400"/>
          </a:xfrm>
        </p:grpSpPr>
        <p:cxnSp>
          <p:nvCxnSpPr>
            <p:cNvPr id="8" name="Straight Connector 7"/>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AD705E7-649C-3947-524E-BBEA446877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361767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91314A-B957-4E76-A160-4307717768AA}"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50304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77D6D9-8231-8C09-CB67-D2CA1EF9E6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
        <p:nvSpPr>
          <p:cNvPr id="2" name="Title 1"/>
          <p:cNvSpPr>
            <a:spLocks noGrp="1"/>
          </p:cNvSpPr>
          <p:nvPr>
            <p:ph type="title"/>
          </p:nvPr>
        </p:nvSpPr>
        <p:spPr>
          <a:xfrm>
            <a:off x="1828800" y="152400"/>
            <a:ext cx="9855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9" name="Group 8"/>
          <p:cNvGrpSpPr/>
          <p:nvPr userDrawn="1"/>
        </p:nvGrpSpPr>
        <p:grpSpPr>
          <a:xfrm>
            <a:off x="609600" y="1371600"/>
            <a:ext cx="11074400" cy="152400"/>
            <a:chOff x="5715000" y="2819400"/>
            <a:chExt cx="2819400" cy="152400"/>
          </a:xfrm>
        </p:grpSpPr>
        <p:cxnSp>
          <p:nvCxnSpPr>
            <p:cNvPr id="10" name="Straight Connector 9"/>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5089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91314A-B957-4E76-A160-4307717768AA}"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3763363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2488448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31846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98552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91314A-B957-4E76-A160-4307717768AA}"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2BB2D-18AD-4768-B584-C456E07B2735}" type="slidenum">
              <a:rPr lang="en-US" smtClean="0"/>
              <a:pPr/>
              <a:t>‹#›</a:t>
            </a:fld>
            <a:endParaRPr lang="en-US"/>
          </a:p>
        </p:txBody>
      </p:sp>
      <p:grpSp>
        <p:nvGrpSpPr>
          <p:cNvPr id="7" name="Group 8"/>
          <p:cNvGrpSpPr/>
          <p:nvPr userDrawn="1"/>
        </p:nvGrpSpPr>
        <p:grpSpPr>
          <a:xfrm>
            <a:off x="609600" y="1371600"/>
            <a:ext cx="11074400" cy="152400"/>
            <a:chOff x="5715000" y="2819400"/>
            <a:chExt cx="2819400" cy="152400"/>
          </a:xfrm>
        </p:grpSpPr>
        <p:cxnSp>
          <p:nvCxnSpPr>
            <p:cNvPr id="9" name="Straight Connector 8"/>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AC27FF91-AF53-1A02-2623-A4CAFA53BD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190807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98552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200" baseline="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200" baseline="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1314A-B957-4E76-A160-4307717768AA}"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grpSp>
        <p:nvGrpSpPr>
          <p:cNvPr id="9" name="Group 8"/>
          <p:cNvGrpSpPr/>
          <p:nvPr userDrawn="1"/>
        </p:nvGrpSpPr>
        <p:grpSpPr>
          <a:xfrm>
            <a:off x="609600" y="1371600"/>
            <a:ext cx="11074400" cy="152400"/>
            <a:chOff x="5715000" y="2819400"/>
            <a:chExt cx="2819400" cy="152400"/>
          </a:xfrm>
        </p:grpSpPr>
        <p:cxnSp>
          <p:nvCxnSpPr>
            <p:cNvPr id="11" name="Straight Connector 10"/>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5F4195F9-D023-AB3E-FB50-A05ADA2992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219363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9855200" cy="114300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600" y="1600200"/>
            <a:ext cx="5386917" cy="685800"/>
          </a:xfrm>
        </p:spPr>
        <p:txBody>
          <a:bodyPr anchor="b">
            <a:noAutofit/>
          </a:bodyPr>
          <a:lstStyle>
            <a:lvl1pPr marL="0" indent="0" algn="ctr">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86000"/>
            <a:ext cx="5386917" cy="3951288"/>
          </a:xfrm>
        </p:spPr>
        <p:txBody>
          <a:bodyPr/>
          <a:lstStyle>
            <a:lvl1pPr>
              <a:defRPr sz="2200" baseline="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97601" y="1600200"/>
            <a:ext cx="5389033" cy="685800"/>
          </a:xfrm>
        </p:spPr>
        <p:txBody>
          <a:bodyPr anchor="b">
            <a:noAutofit/>
          </a:bodyPr>
          <a:lstStyle>
            <a:lvl1pPr marL="0" indent="0" algn="ctr">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7601" y="2286000"/>
            <a:ext cx="5389033" cy="3951288"/>
          </a:xfrm>
        </p:spPr>
        <p:txBody>
          <a:bodyPr/>
          <a:lstStyle>
            <a:lvl1pPr>
              <a:defRPr sz="2200" baseline="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91314A-B957-4E76-A160-4307717768AA}"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2BB2D-18AD-4768-B584-C456E07B2735}" type="slidenum">
              <a:rPr lang="en-US" smtClean="0"/>
              <a:pPr/>
              <a:t>‹#›</a:t>
            </a:fld>
            <a:endParaRPr lang="en-US"/>
          </a:p>
        </p:txBody>
      </p:sp>
      <p:grpSp>
        <p:nvGrpSpPr>
          <p:cNvPr id="11" name="Group 8"/>
          <p:cNvGrpSpPr/>
          <p:nvPr userDrawn="1"/>
        </p:nvGrpSpPr>
        <p:grpSpPr>
          <a:xfrm>
            <a:off x="609600" y="1371600"/>
            <a:ext cx="11074400" cy="152400"/>
            <a:chOff x="5715000" y="2819400"/>
            <a:chExt cx="2819400" cy="152400"/>
          </a:xfrm>
        </p:grpSpPr>
        <p:cxnSp>
          <p:nvCxnSpPr>
            <p:cNvPr id="13" name="Straight Connector 12"/>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10A955BF-023E-1BC7-8660-F52CD89A2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110379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314A-B957-4E76-A160-4307717768AA}"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2BB2D-18AD-4768-B584-C456E07B2735}" type="slidenum">
              <a:rPr lang="en-US" smtClean="0"/>
              <a:pPr/>
              <a:t>‹#›</a:t>
            </a:fld>
            <a:endParaRPr lang="en-US"/>
          </a:p>
        </p:txBody>
      </p:sp>
      <p:grpSp>
        <p:nvGrpSpPr>
          <p:cNvPr id="8" name="Group 8"/>
          <p:cNvGrpSpPr/>
          <p:nvPr userDrawn="1"/>
        </p:nvGrpSpPr>
        <p:grpSpPr>
          <a:xfrm>
            <a:off x="609600" y="1371600"/>
            <a:ext cx="11074400" cy="152400"/>
            <a:chOff x="5715000" y="2819400"/>
            <a:chExt cx="2819400" cy="152400"/>
          </a:xfrm>
        </p:grpSpPr>
        <p:cxnSp>
          <p:nvCxnSpPr>
            <p:cNvPr id="10" name="Straight Connector 9"/>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246072D1-55D7-8EE1-E022-1B4D0B079D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28746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1314A-B957-4E76-A160-4307717768AA}"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2BB2D-18AD-4768-B584-C456E07B2735}" type="slidenum">
              <a:rPr lang="en-US" smtClean="0"/>
              <a:pPr/>
              <a:t>‹#›</a:t>
            </a:fld>
            <a:endParaRPr lang="en-US"/>
          </a:p>
        </p:txBody>
      </p:sp>
      <p:grpSp>
        <p:nvGrpSpPr>
          <p:cNvPr id="6" name="Group 8"/>
          <p:cNvGrpSpPr/>
          <p:nvPr userDrawn="1"/>
        </p:nvGrpSpPr>
        <p:grpSpPr>
          <a:xfrm>
            <a:off x="609600" y="1371600"/>
            <a:ext cx="11074400" cy="152400"/>
            <a:chOff x="5715000" y="2819400"/>
            <a:chExt cx="2819400" cy="152400"/>
          </a:xfrm>
        </p:grpSpPr>
        <p:cxnSp>
          <p:nvCxnSpPr>
            <p:cNvPr id="8" name="Straight Connector 7"/>
            <p:cNvCxnSpPr/>
            <p:nvPr/>
          </p:nvCxnSpPr>
          <p:spPr>
            <a:xfrm>
              <a:off x="5715000" y="2819400"/>
              <a:ext cx="2819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2895600"/>
              <a:ext cx="2819400" cy="0"/>
            </a:xfrm>
            <a:prstGeom prst="line">
              <a:avLst/>
            </a:prstGeom>
            <a:ln w="25400">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2971800"/>
              <a:ext cx="28194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4B3983C8-2154-181D-9B64-08A8D28B17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47" y="222416"/>
            <a:ext cx="1250853" cy="1079167"/>
          </a:xfrm>
          <a:prstGeom prst="rect">
            <a:avLst/>
          </a:prstGeom>
        </p:spPr>
      </p:pic>
    </p:spTree>
    <p:extLst>
      <p:ext uri="{BB962C8B-B14F-4D97-AF65-F5344CB8AC3E}">
        <p14:creationId xmlns:p14="http://schemas.microsoft.com/office/powerpoint/2010/main" val="33196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91314A-B957-4E76-A160-4307717768AA}"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427816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91314A-B957-4E76-A160-4307717768AA}"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2BB2D-18AD-4768-B584-C456E07B2735}" type="slidenum">
              <a:rPr lang="en-US" smtClean="0"/>
              <a:pPr/>
              <a:t>‹#›</a:t>
            </a:fld>
            <a:endParaRPr lang="en-US"/>
          </a:p>
        </p:txBody>
      </p:sp>
    </p:spTree>
    <p:extLst>
      <p:ext uri="{BB962C8B-B14F-4D97-AF65-F5344CB8AC3E}">
        <p14:creationId xmlns:p14="http://schemas.microsoft.com/office/powerpoint/2010/main" val="345713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52400"/>
            <a:ext cx="9753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1314A-B957-4E76-A160-4307717768AA}" type="datetimeFigureOut">
              <a:rPr lang="en-US" smtClean="0"/>
              <a:pPr/>
              <a:t>4/27/2026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2BB2D-18AD-4768-B584-C456E07B2735}" type="slidenum">
              <a:rPr lang="en-US" smtClean="0"/>
              <a:pPr/>
              <a:t>‹#›</a:t>
            </a:fld>
            <a:endParaRPr lang="en-US"/>
          </a:p>
        </p:txBody>
      </p:sp>
    </p:spTree>
    <p:extLst>
      <p:ext uri="{BB962C8B-B14F-4D97-AF65-F5344CB8AC3E}">
        <p14:creationId xmlns:p14="http://schemas.microsoft.com/office/powerpoint/2010/main" val="287742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Palatino Linotype" pitchFamily="18" charset="0"/>
          <a:ea typeface="+mj-ea"/>
          <a:cs typeface="+mj-cs"/>
        </a:defRPr>
      </a:lvl1pPr>
    </p:titleStyle>
    <p:bodyStyle>
      <a:lvl1pPr marL="342900" indent="-342900" algn="l" defTabSz="914400" rtl="0" eaLnBrk="1" latinLnBrk="0" hangingPunct="1">
        <a:spcBef>
          <a:spcPct val="20000"/>
        </a:spcBef>
        <a:buSzPct val="90000"/>
        <a:buFontTx/>
        <a:buBlip>
          <a:blip r:embed="rId13"/>
        </a:buBlip>
        <a:defRPr sz="32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Clr>
          <a:srgbClr val="C00000"/>
        </a:buClr>
        <a:buSzPct val="100000"/>
        <a:buFont typeface="Webdings" pitchFamily="18" charset="2"/>
        <a:buChar char=""/>
        <a:defRPr sz="28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SzPct val="75000"/>
        <a:buFontTx/>
        <a:buBlip>
          <a:blip r:embed="rId14"/>
        </a:buBlip>
        <a:defRPr sz="24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Clr>
          <a:srgbClr val="000099"/>
        </a:buClr>
        <a:buFont typeface="Arial" pitchFamily="34" charset="0"/>
        <a:buChar char="♦"/>
        <a:defRPr sz="20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Clr>
          <a:srgbClr val="006600"/>
        </a:buClr>
        <a:buSzPct val="75000"/>
        <a:buFont typeface="Wingdings 3" pitchFamily="18" charset="2"/>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52400"/>
            <a:ext cx="9855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1314A-B957-4E76-A160-4307717768AA}" type="datetimeFigureOut">
              <a:rPr lang="en-US" smtClean="0"/>
              <a:pPr/>
              <a:t>4/27/2026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2BB2D-18AD-4768-B584-C456E07B2735}" type="slidenum">
              <a:rPr lang="en-US" smtClean="0"/>
              <a:pPr/>
              <a:t>‹#›</a:t>
            </a:fld>
            <a:endParaRPr lang="en-US"/>
          </a:p>
        </p:txBody>
      </p:sp>
    </p:spTree>
    <p:extLst>
      <p:ext uri="{BB962C8B-B14F-4D97-AF65-F5344CB8AC3E}">
        <p14:creationId xmlns:p14="http://schemas.microsoft.com/office/powerpoint/2010/main" val="4094586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90000"/>
        <a:buFontTx/>
        <a:buBlip>
          <a:blip r:embed="rId13"/>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SzPct val="100000"/>
        <a:buFont typeface="Webdings"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Tx/>
        <a:buBlip>
          <a:blip r:embed="rId14"/>
        </a:buBlip>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009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6600"/>
        </a:buClr>
        <a:buSzPct val="75000"/>
        <a:buFont typeface="Wingdings 3"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8399" y="465992"/>
            <a:ext cx="9855200" cy="1476453"/>
          </a:xfrm>
        </p:spPr>
        <p:txBody>
          <a:bodyPr>
            <a:normAutofit/>
          </a:bodyPr>
          <a:lstStyle/>
          <a:p>
            <a:r>
              <a:rPr lang="en-US" sz="4800" dirty="0"/>
              <a:t>Captioning and Visual Accessibility</a:t>
            </a:r>
          </a:p>
        </p:txBody>
      </p:sp>
      <p:sp>
        <p:nvSpPr>
          <p:cNvPr id="5" name="Subtitle 4"/>
          <p:cNvSpPr>
            <a:spLocks noGrp="1"/>
          </p:cNvSpPr>
          <p:nvPr>
            <p:ph type="subTitle" idx="1"/>
          </p:nvPr>
        </p:nvSpPr>
        <p:spPr>
          <a:xfrm>
            <a:off x="1828799" y="4915556"/>
            <a:ext cx="8534400" cy="1289728"/>
          </a:xfrm>
        </p:spPr>
        <p:txBody>
          <a:bodyPr/>
          <a:lstStyle/>
          <a:p>
            <a:r>
              <a:rPr lang="en-US" dirty="0"/>
              <a:t>David S. Kingsbury, MA</a:t>
            </a:r>
          </a:p>
          <a:p>
            <a:r>
              <a:rPr lang="en-US" sz="2950" dirty="0"/>
              <a:t>Director of Deaf Services</a:t>
            </a:r>
          </a:p>
        </p:txBody>
      </p:sp>
      <p:pic>
        <p:nvPicPr>
          <p:cNvPr id="2" name="Picture 1" descr="Missouri Department of Mental Health Logo">
            <a:extLst>
              <a:ext uri="{FF2B5EF4-FFF2-40B4-BE49-F238E27FC236}">
                <a16:creationId xmlns:a16="http://schemas.microsoft.com/office/drawing/2014/main" id="{106810DB-521F-2A9A-C563-FD8B40893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913" y="2250319"/>
            <a:ext cx="4320173" cy="2202441"/>
          </a:xfrm>
          <a:prstGeom prst="rect">
            <a:avLst/>
          </a:prstGeom>
        </p:spPr>
      </p:pic>
    </p:spTree>
    <p:extLst>
      <p:ext uri="{BB962C8B-B14F-4D97-AF65-F5344CB8AC3E}">
        <p14:creationId xmlns:p14="http://schemas.microsoft.com/office/powerpoint/2010/main" val="339605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Americans with Disabilities Act</a:t>
            </a:r>
          </a:p>
        </p:txBody>
      </p:sp>
      <p:sp>
        <p:nvSpPr>
          <p:cNvPr id="5" name="Content Placeholder 4"/>
          <p:cNvSpPr>
            <a:spLocks noGrp="1"/>
          </p:cNvSpPr>
          <p:nvPr>
            <p:ph idx="1"/>
          </p:nvPr>
        </p:nvSpPr>
        <p:spPr/>
        <p:txBody>
          <a:bodyPr>
            <a:normAutofit/>
          </a:bodyPr>
          <a:lstStyle/>
          <a:p>
            <a:pPr marL="0" indent="0">
              <a:buNone/>
            </a:pPr>
            <a:r>
              <a:rPr lang="en-US" b="1" dirty="0"/>
              <a:t>ADA Title I</a:t>
            </a:r>
          </a:p>
          <a:p>
            <a:r>
              <a:rPr lang="en-US" dirty="0"/>
              <a:t>Applies to employers with 15 or more employees.</a:t>
            </a:r>
          </a:p>
          <a:p>
            <a:r>
              <a:rPr lang="en-US" dirty="0"/>
              <a:t>Requires </a:t>
            </a:r>
            <a:r>
              <a:rPr lang="en-US" u="sng" dirty="0"/>
              <a:t>reasonable accommodations</a:t>
            </a:r>
            <a:r>
              <a:rPr lang="en-US" dirty="0"/>
              <a:t> for qualified individuals (applicants and employees) with disabilities.</a:t>
            </a:r>
          </a:p>
          <a:p>
            <a:r>
              <a:rPr lang="en-US" dirty="0"/>
              <a:t>Appropriate reasonable accommodations are determined individually based on an interactive process with the person with a disability.</a:t>
            </a:r>
          </a:p>
        </p:txBody>
      </p:sp>
    </p:spTree>
    <p:extLst>
      <p:ext uri="{BB962C8B-B14F-4D97-AF65-F5344CB8AC3E}">
        <p14:creationId xmlns:p14="http://schemas.microsoft.com/office/powerpoint/2010/main" val="48075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Americans with Disabilities Act</a:t>
            </a:r>
          </a:p>
        </p:txBody>
      </p:sp>
      <p:sp>
        <p:nvSpPr>
          <p:cNvPr id="4" name="Text Placeholder 3"/>
          <p:cNvSpPr>
            <a:spLocks noGrp="1"/>
          </p:cNvSpPr>
          <p:nvPr>
            <p:ph type="body" idx="1"/>
          </p:nvPr>
        </p:nvSpPr>
        <p:spPr/>
        <p:txBody>
          <a:bodyPr/>
          <a:lstStyle/>
          <a:p>
            <a:r>
              <a:rPr lang="en-US" sz="2800" dirty="0"/>
              <a:t>Title II</a:t>
            </a:r>
          </a:p>
        </p:txBody>
      </p:sp>
      <p:sp>
        <p:nvSpPr>
          <p:cNvPr id="5" name="Content Placeholder 4"/>
          <p:cNvSpPr>
            <a:spLocks noGrp="1"/>
          </p:cNvSpPr>
          <p:nvPr>
            <p:ph sz="half" idx="2"/>
          </p:nvPr>
        </p:nvSpPr>
        <p:spPr>
          <a:xfrm>
            <a:off x="609600" y="2286000"/>
            <a:ext cx="5386917" cy="4419600"/>
          </a:xfrm>
        </p:spPr>
        <p:txBody>
          <a:bodyPr/>
          <a:lstStyle/>
          <a:p>
            <a:r>
              <a:rPr lang="en-US" dirty="0"/>
              <a:t>Applies to all services, programs, and activities provided or made available by </a:t>
            </a:r>
            <a:r>
              <a:rPr lang="en-US" u="sng" dirty="0"/>
              <a:t>public entities</a:t>
            </a:r>
            <a:r>
              <a:rPr lang="en-US" dirty="0"/>
              <a:t>.</a:t>
            </a:r>
          </a:p>
          <a:p>
            <a:r>
              <a:rPr lang="en-US" dirty="0"/>
              <a:t>Public entity means any State or local government, including any agencies, departments, districts, or other instrumentalities of government.</a:t>
            </a:r>
          </a:p>
        </p:txBody>
      </p:sp>
      <p:sp>
        <p:nvSpPr>
          <p:cNvPr id="6" name="Text Placeholder 5"/>
          <p:cNvSpPr>
            <a:spLocks noGrp="1"/>
          </p:cNvSpPr>
          <p:nvPr>
            <p:ph type="body" sz="quarter" idx="3"/>
          </p:nvPr>
        </p:nvSpPr>
        <p:spPr/>
        <p:txBody>
          <a:bodyPr/>
          <a:lstStyle/>
          <a:p>
            <a:r>
              <a:rPr lang="en-US" sz="2800" dirty="0"/>
              <a:t>Title III</a:t>
            </a:r>
          </a:p>
        </p:txBody>
      </p:sp>
      <p:sp>
        <p:nvSpPr>
          <p:cNvPr id="7" name="Content Placeholder 6"/>
          <p:cNvSpPr>
            <a:spLocks noGrp="1"/>
          </p:cNvSpPr>
          <p:nvPr>
            <p:ph sz="quarter" idx="4"/>
          </p:nvPr>
        </p:nvSpPr>
        <p:spPr>
          <a:xfrm>
            <a:off x="6197601" y="2286000"/>
            <a:ext cx="5389033" cy="4419600"/>
          </a:xfrm>
        </p:spPr>
        <p:txBody>
          <a:bodyPr>
            <a:normAutofit/>
          </a:bodyPr>
          <a:lstStyle/>
          <a:p>
            <a:r>
              <a:rPr lang="en-US" dirty="0"/>
              <a:t>Applies to all </a:t>
            </a:r>
            <a:r>
              <a:rPr lang="en-US" u="sng" dirty="0"/>
              <a:t>public accommodations</a:t>
            </a:r>
            <a:r>
              <a:rPr lang="en-US" dirty="0"/>
              <a:t> with respect to the operations of a place of public accommodation.</a:t>
            </a:r>
          </a:p>
          <a:p>
            <a:r>
              <a:rPr lang="en-US" dirty="0"/>
              <a:t>Public accommodation means a business or nonprofit that serve the public.</a:t>
            </a:r>
          </a:p>
        </p:txBody>
      </p:sp>
    </p:spTree>
    <p:extLst>
      <p:ext uri="{BB962C8B-B14F-4D97-AF65-F5344CB8AC3E}">
        <p14:creationId xmlns:p14="http://schemas.microsoft.com/office/powerpoint/2010/main" val="268417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Americans with Disabilities Act</a:t>
            </a:r>
          </a:p>
        </p:txBody>
      </p:sp>
      <p:sp>
        <p:nvSpPr>
          <p:cNvPr id="4" name="Text Placeholder 3"/>
          <p:cNvSpPr>
            <a:spLocks noGrp="1"/>
          </p:cNvSpPr>
          <p:nvPr>
            <p:ph type="body" idx="1"/>
          </p:nvPr>
        </p:nvSpPr>
        <p:spPr/>
        <p:txBody>
          <a:bodyPr/>
          <a:lstStyle/>
          <a:p>
            <a:r>
              <a:rPr lang="en-US" sz="2800" dirty="0"/>
              <a:t>Title II</a:t>
            </a:r>
          </a:p>
        </p:txBody>
      </p:sp>
      <p:sp>
        <p:nvSpPr>
          <p:cNvPr id="5" name="Content Placeholder 4"/>
          <p:cNvSpPr>
            <a:spLocks noGrp="1"/>
          </p:cNvSpPr>
          <p:nvPr>
            <p:ph sz="half" idx="2"/>
          </p:nvPr>
        </p:nvSpPr>
        <p:spPr>
          <a:xfrm>
            <a:off x="609600" y="2286000"/>
            <a:ext cx="5386917" cy="4419600"/>
          </a:xfrm>
        </p:spPr>
        <p:txBody>
          <a:bodyPr>
            <a:normAutofit lnSpcReduction="10000"/>
          </a:bodyPr>
          <a:lstStyle/>
          <a:p>
            <a:r>
              <a:rPr lang="en-US" dirty="0"/>
              <a:t>Requires </a:t>
            </a:r>
            <a:r>
              <a:rPr lang="en-US" u="sng" dirty="0"/>
              <a:t>equal access</a:t>
            </a:r>
            <a:r>
              <a:rPr lang="en-US" dirty="0"/>
              <a:t> to all programs, services, or activities provided directly or made available through contractual, licensing, or other arrangements, including those offered on the web.</a:t>
            </a:r>
          </a:p>
          <a:p>
            <a:r>
              <a:rPr lang="en-US" dirty="0"/>
              <a:t>Requires </a:t>
            </a:r>
            <a:r>
              <a:rPr lang="en-US" u="sng" dirty="0"/>
              <a:t>equal opportunity</a:t>
            </a:r>
            <a:r>
              <a:rPr lang="en-US" dirty="0"/>
              <a:t> to participate or benefit.</a:t>
            </a:r>
          </a:p>
          <a:p>
            <a:r>
              <a:rPr lang="en-US" dirty="0"/>
              <a:t>Requires </a:t>
            </a:r>
            <a:r>
              <a:rPr lang="en-US" u="sng" dirty="0"/>
              <a:t>equally effective communication</a:t>
            </a:r>
            <a:r>
              <a:rPr lang="en-US" dirty="0"/>
              <a:t>.</a:t>
            </a:r>
          </a:p>
          <a:p>
            <a:r>
              <a:rPr lang="en-US" dirty="0"/>
              <a:t>Must give </a:t>
            </a:r>
            <a:r>
              <a:rPr lang="en-US" u="sng" dirty="0"/>
              <a:t>primary consideration</a:t>
            </a:r>
            <a:r>
              <a:rPr lang="en-US" dirty="0"/>
              <a:t> to how the person with the disability requests.</a:t>
            </a:r>
          </a:p>
        </p:txBody>
      </p:sp>
      <p:sp>
        <p:nvSpPr>
          <p:cNvPr id="6" name="Text Placeholder 5"/>
          <p:cNvSpPr>
            <a:spLocks noGrp="1"/>
          </p:cNvSpPr>
          <p:nvPr>
            <p:ph type="body" sz="quarter" idx="3"/>
          </p:nvPr>
        </p:nvSpPr>
        <p:spPr/>
        <p:txBody>
          <a:bodyPr/>
          <a:lstStyle/>
          <a:p>
            <a:r>
              <a:rPr lang="en-US" sz="2800" dirty="0"/>
              <a:t>Title III</a:t>
            </a:r>
          </a:p>
        </p:txBody>
      </p:sp>
      <p:sp>
        <p:nvSpPr>
          <p:cNvPr id="7" name="Content Placeholder 6"/>
          <p:cNvSpPr>
            <a:spLocks noGrp="1"/>
          </p:cNvSpPr>
          <p:nvPr>
            <p:ph sz="quarter" idx="4"/>
          </p:nvPr>
        </p:nvSpPr>
        <p:spPr>
          <a:xfrm>
            <a:off x="6197601" y="2286000"/>
            <a:ext cx="5389033" cy="4419600"/>
          </a:xfrm>
        </p:spPr>
        <p:txBody>
          <a:bodyPr>
            <a:normAutofit lnSpcReduction="10000"/>
          </a:bodyPr>
          <a:lstStyle/>
          <a:p>
            <a:r>
              <a:rPr lang="en-US" dirty="0"/>
              <a:t>Requires </a:t>
            </a:r>
            <a:r>
              <a:rPr lang="en-US" u="sng" dirty="0"/>
              <a:t>equal access</a:t>
            </a:r>
            <a:r>
              <a:rPr lang="en-US" dirty="0"/>
              <a:t> to all goods, services, facilities, privileges, advantages or accommodations offered, including those offered on the web.</a:t>
            </a:r>
          </a:p>
          <a:p>
            <a:r>
              <a:rPr lang="en-US" dirty="0"/>
              <a:t>Requires </a:t>
            </a:r>
            <a:r>
              <a:rPr lang="en-US" u="sng" dirty="0"/>
              <a:t>equal opportunity</a:t>
            </a:r>
            <a:r>
              <a:rPr lang="en-US" dirty="0"/>
              <a:t> to participate or benefit.</a:t>
            </a:r>
          </a:p>
          <a:p>
            <a:r>
              <a:rPr lang="en-US" dirty="0"/>
              <a:t>Requires </a:t>
            </a:r>
            <a:r>
              <a:rPr lang="en-US" u="sng" dirty="0"/>
              <a:t>equally effective communication</a:t>
            </a:r>
            <a:r>
              <a:rPr lang="en-US" dirty="0"/>
              <a:t>.</a:t>
            </a:r>
          </a:p>
          <a:p>
            <a:r>
              <a:rPr lang="en-US" dirty="0"/>
              <a:t>Business decides how to communicate, as long as it is equally effective.</a:t>
            </a:r>
          </a:p>
          <a:p>
            <a:endParaRPr lang="en-US" dirty="0"/>
          </a:p>
        </p:txBody>
      </p:sp>
    </p:spTree>
    <p:extLst>
      <p:ext uri="{BB962C8B-B14F-4D97-AF65-F5344CB8AC3E}">
        <p14:creationId xmlns:p14="http://schemas.microsoft.com/office/powerpoint/2010/main" val="39340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2F33-C6B8-AEFC-82E9-DF23763CA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FDB4F-9B0F-84E0-ED72-65602A13DCCF}"/>
              </a:ext>
            </a:extLst>
          </p:cNvPr>
          <p:cNvSpPr>
            <a:spLocks noGrp="1"/>
          </p:cNvSpPr>
          <p:nvPr>
            <p:ph type="title"/>
          </p:nvPr>
        </p:nvSpPr>
        <p:spPr/>
        <p:txBody>
          <a:bodyPr>
            <a:normAutofit/>
          </a:bodyPr>
          <a:lstStyle/>
          <a:p>
            <a:r>
              <a:rPr lang="en-US" dirty="0"/>
              <a:t>ADA Web and Mobile App Rule</a:t>
            </a:r>
          </a:p>
        </p:txBody>
      </p:sp>
      <p:sp>
        <p:nvSpPr>
          <p:cNvPr id="4" name="Text Placeholder 3">
            <a:extLst>
              <a:ext uri="{FF2B5EF4-FFF2-40B4-BE49-F238E27FC236}">
                <a16:creationId xmlns:a16="http://schemas.microsoft.com/office/drawing/2014/main" id="{56531981-576A-5CCC-66C1-39D052542CFC}"/>
              </a:ext>
            </a:extLst>
          </p:cNvPr>
          <p:cNvSpPr>
            <a:spLocks noGrp="1"/>
          </p:cNvSpPr>
          <p:nvPr>
            <p:ph type="body" idx="1"/>
          </p:nvPr>
        </p:nvSpPr>
        <p:spPr/>
        <p:txBody>
          <a:bodyPr/>
          <a:lstStyle/>
          <a:p>
            <a:r>
              <a:rPr lang="en-US" sz="2800" dirty="0"/>
              <a:t>Title II</a:t>
            </a:r>
          </a:p>
        </p:txBody>
      </p:sp>
      <p:sp>
        <p:nvSpPr>
          <p:cNvPr id="5" name="Content Placeholder 4">
            <a:extLst>
              <a:ext uri="{FF2B5EF4-FFF2-40B4-BE49-F238E27FC236}">
                <a16:creationId xmlns:a16="http://schemas.microsoft.com/office/drawing/2014/main" id="{4C138CCE-94D8-D58F-27BF-7289CAE40722}"/>
              </a:ext>
            </a:extLst>
          </p:cNvPr>
          <p:cNvSpPr>
            <a:spLocks noGrp="1"/>
          </p:cNvSpPr>
          <p:nvPr>
            <p:ph sz="half" idx="2"/>
          </p:nvPr>
        </p:nvSpPr>
        <p:spPr>
          <a:xfrm>
            <a:off x="609600" y="2286000"/>
            <a:ext cx="5386917" cy="4419600"/>
          </a:xfrm>
        </p:spPr>
        <p:txBody>
          <a:bodyPr>
            <a:normAutofit lnSpcReduction="10000"/>
          </a:bodyPr>
          <a:lstStyle/>
          <a:p>
            <a:r>
              <a:rPr lang="en-US" dirty="0"/>
              <a:t>Equal access requirement applies to all programs, services, or activities offered on the web.</a:t>
            </a:r>
          </a:p>
          <a:p>
            <a:r>
              <a:rPr lang="en-US" dirty="0"/>
              <a:t>New web &amp; mobile app accessibility rule </a:t>
            </a:r>
            <a:r>
              <a:rPr lang="en-US" u="sng" dirty="0"/>
              <a:t>requires compliance with technical standards</a:t>
            </a:r>
            <a:r>
              <a:rPr lang="en-US" dirty="0"/>
              <a:t>.</a:t>
            </a:r>
          </a:p>
        </p:txBody>
      </p:sp>
      <p:sp>
        <p:nvSpPr>
          <p:cNvPr id="6" name="Text Placeholder 5">
            <a:extLst>
              <a:ext uri="{FF2B5EF4-FFF2-40B4-BE49-F238E27FC236}">
                <a16:creationId xmlns:a16="http://schemas.microsoft.com/office/drawing/2014/main" id="{2617465D-A084-70B4-27E0-301FE87996F7}"/>
              </a:ext>
            </a:extLst>
          </p:cNvPr>
          <p:cNvSpPr>
            <a:spLocks noGrp="1"/>
          </p:cNvSpPr>
          <p:nvPr>
            <p:ph type="body" sz="quarter" idx="3"/>
          </p:nvPr>
        </p:nvSpPr>
        <p:spPr/>
        <p:txBody>
          <a:bodyPr/>
          <a:lstStyle/>
          <a:p>
            <a:r>
              <a:rPr lang="en-US" sz="2800" dirty="0"/>
              <a:t>Title III</a:t>
            </a:r>
          </a:p>
        </p:txBody>
      </p:sp>
      <p:sp>
        <p:nvSpPr>
          <p:cNvPr id="7" name="Content Placeholder 6">
            <a:extLst>
              <a:ext uri="{FF2B5EF4-FFF2-40B4-BE49-F238E27FC236}">
                <a16:creationId xmlns:a16="http://schemas.microsoft.com/office/drawing/2014/main" id="{B2E187A9-AE5B-942F-8811-97ACBE134261}"/>
              </a:ext>
            </a:extLst>
          </p:cNvPr>
          <p:cNvSpPr>
            <a:spLocks noGrp="1"/>
          </p:cNvSpPr>
          <p:nvPr>
            <p:ph sz="quarter" idx="4"/>
          </p:nvPr>
        </p:nvSpPr>
        <p:spPr>
          <a:xfrm>
            <a:off x="6197601" y="2286000"/>
            <a:ext cx="5389033" cy="4419600"/>
          </a:xfrm>
        </p:spPr>
        <p:txBody>
          <a:bodyPr>
            <a:normAutofit lnSpcReduction="10000"/>
          </a:bodyPr>
          <a:lstStyle/>
          <a:p>
            <a:r>
              <a:rPr lang="en-US" dirty="0"/>
              <a:t>Equal access requirement applies to all goods, services, facilities, privileges, advantages or accommodations offered on the web.</a:t>
            </a:r>
          </a:p>
          <a:p>
            <a:r>
              <a:rPr lang="en-US" dirty="0"/>
              <a:t>Allows flexible implementation but </a:t>
            </a:r>
            <a:r>
              <a:rPr lang="en-US" u="sng" dirty="0"/>
              <a:t>must ensure web accessibility</a:t>
            </a:r>
            <a:r>
              <a:rPr lang="en-US" dirty="0"/>
              <a:t>.</a:t>
            </a:r>
          </a:p>
          <a:p>
            <a:r>
              <a:rPr lang="en-US" dirty="0"/>
              <a:t>Several lawsuits have enforced this requirement, including the requirement for captioning (e.g. National Association of the Deaf v. Harvard University and Massachusetts Institute of Technology, 2020).</a:t>
            </a:r>
          </a:p>
        </p:txBody>
      </p:sp>
    </p:spTree>
    <p:extLst>
      <p:ext uri="{BB962C8B-B14F-4D97-AF65-F5344CB8AC3E}">
        <p14:creationId xmlns:p14="http://schemas.microsoft.com/office/powerpoint/2010/main" val="397139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Americans with Disabilities Act</a:t>
            </a:r>
          </a:p>
        </p:txBody>
      </p:sp>
      <p:sp>
        <p:nvSpPr>
          <p:cNvPr id="5" name="Content Placeholder 4"/>
          <p:cNvSpPr>
            <a:spLocks noGrp="1"/>
          </p:cNvSpPr>
          <p:nvPr>
            <p:ph idx="1"/>
          </p:nvPr>
        </p:nvSpPr>
        <p:spPr>
          <a:xfrm>
            <a:off x="609600" y="1600201"/>
            <a:ext cx="11506200" cy="5105399"/>
          </a:xfrm>
        </p:spPr>
        <p:txBody>
          <a:bodyPr>
            <a:normAutofit/>
          </a:bodyPr>
          <a:lstStyle/>
          <a:p>
            <a:pPr marL="0" indent="0">
              <a:buNone/>
            </a:pPr>
            <a:r>
              <a:rPr lang="en-US" b="1" dirty="0"/>
              <a:t>Titles II &amp; III</a:t>
            </a:r>
          </a:p>
          <a:p>
            <a:r>
              <a:rPr lang="en-US" dirty="0"/>
              <a:t>Auxiliary Aids and Services (AAS) required when necessary for effective communication.</a:t>
            </a:r>
          </a:p>
          <a:p>
            <a:r>
              <a:rPr lang="en-US" dirty="0"/>
              <a:t>Examples include:</a:t>
            </a:r>
          </a:p>
          <a:p>
            <a:pPr lvl="1"/>
            <a:r>
              <a:rPr lang="en-US" dirty="0"/>
              <a:t>Qualified interpreters (in-person or Video Remote Interpreting);</a:t>
            </a:r>
          </a:p>
          <a:p>
            <a:pPr lvl="1"/>
            <a:r>
              <a:rPr lang="en-US" dirty="0"/>
              <a:t>Open and closed captioning, including real-time captioning;</a:t>
            </a:r>
          </a:p>
          <a:p>
            <a:pPr lvl="1"/>
            <a:r>
              <a:rPr lang="en-US" dirty="0"/>
              <a:t>Accessible electronic and information technology; or</a:t>
            </a:r>
          </a:p>
          <a:p>
            <a:pPr lvl="1"/>
            <a:r>
              <a:rPr lang="en-US" dirty="0"/>
              <a:t>Other effective methods of making aurally delivered information available to individuals who are deaf or hard of hearing.</a:t>
            </a:r>
          </a:p>
        </p:txBody>
      </p:sp>
    </p:spTree>
    <p:extLst>
      <p:ext uri="{BB962C8B-B14F-4D97-AF65-F5344CB8AC3E}">
        <p14:creationId xmlns:p14="http://schemas.microsoft.com/office/powerpoint/2010/main" val="208809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Americans with Disabilities Act</a:t>
            </a:r>
          </a:p>
        </p:txBody>
      </p:sp>
      <p:sp>
        <p:nvSpPr>
          <p:cNvPr id="3" name="Content Placeholder 2"/>
          <p:cNvSpPr>
            <a:spLocks noGrp="1"/>
          </p:cNvSpPr>
          <p:nvPr>
            <p:ph idx="1"/>
          </p:nvPr>
        </p:nvSpPr>
        <p:spPr>
          <a:xfrm>
            <a:off x="609600" y="1600201"/>
            <a:ext cx="11239500" cy="5257799"/>
          </a:xfrm>
        </p:spPr>
        <p:txBody>
          <a:bodyPr>
            <a:normAutofit/>
          </a:bodyPr>
          <a:lstStyle/>
          <a:p>
            <a:pPr marL="0" indent="0">
              <a:buNone/>
            </a:pPr>
            <a:r>
              <a:rPr lang="en-US" b="1" dirty="0"/>
              <a:t>Titles II &amp; III</a:t>
            </a:r>
          </a:p>
          <a:p>
            <a:r>
              <a:rPr lang="en-US" dirty="0"/>
              <a:t>Video Remote Interpreting (VRI) Service must provide:</a:t>
            </a:r>
          </a:p>
          <a:p>
            <a:pPr lvl="1"/>
            <a:r>
              <a:rPr lang="en-US" sz="2600" dirty="0"/>
              <a:t>(1) Real-time, full-motion video and audio over a dedicated high-speed, wide-bandwidth video connection or wireless connection that delivers high-quality video images that do not produce lags, choppy, blurry, or grainy images, or irregular pauses in communication; </a:t>
            </a:r>
          </a:p>
          <a:p>
            <a:pPr lvl="1"/>
            <a:r>
              <a:rPr lang="en-US" sz="2600" dirty="0"/>
              <a:t>(2) A sharply delineated image that is large enough to display the interpreter's face, arms, hands, and fingers, and the participating individual's face, arms, hands, and fingers, regardless of his or her body position; </a:t>
            </a:r>
          </a:p>
          <a:p>
            <a:pPr lvl="1"/>
            <a:r>
              <a:rPr lang="en-US" sz="2600" dirty="0"/>
              <a:t>(3) A clear, audible transmission of voices.</a:t>
            </a:r>
          </a:p>
        </p:txBody>
      </p:sp>
    </p:spTree>
    <p:extLst>
      <p:ext uri="{BB962C8B-B14F-4D97-AF65-F5344CB8AC3E}">
        <p14:creationId xmlns:p14="http://schemas.microsoft.com/office/powerpoint/2010/main" val="282800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Americans with Disabilities Act</a:t>
            </a:r>
          </a:p>
        </p:txBody>
      </p:sp>
      <p:sp>
        <p:nvSpPr>
          <p:cNvPr id="3" name="Content Placeholder 2"/>
          <p:cNvSpPr>
            <a:spLocks noGrp="1"/>
          </p:cNvSpPr>
          <p:nvPr>
            <p:ph idx="1"/>
          </p:nvPr>
        </p:nvSpPr>
        <p:spPr/>
        <p:txBody>
          <a:bodyPr>
            <a:normAutofit/>
          </a:bodyPr>
          <a:lstStyle/>
          <a:p>
            <a:pPr marL="0" indent="0">
              <a:buNone/>
            </a:pPr>
            <a:r>
              <a:rPr lang="en-US" b="1" dirty="0"/>
              <a:t>Titles II &amp; III</a:t>
            </a:r>
          </a:p>
          <a:p>
            <a:r>
              <a:rPr lang="en-US" dirty="0"/>
              <a:t>The ADA prohibits:</a:t>
            </a:r>
          </a:p>
          <a:p>
            <a:pPr lvl="1"/>
            <a:r>
              <a:rPr lang="en-US" dirty="0"/>
              <a:t>Requiring or requesting that a person provide their own AAS.</a:t>
            </a:r>
          </a:p>
          <a:p>
            <a:pPr lvl="1"/>
            <a:r>
              <a:rPr lang="en-US" dirty="0"/>
              <a:t>Charging a person for providing them with an AAS.</a:t>
            </a:r>
          </a:p>
          <a:p>
            <a:pPr lvl="1"/>
            <a:r>
              <a:rPr lang="en-US" dirty="0"/>
              <a:t>Denying service because the person needs an AAS.</a:t>
            </a:r>
          </a:p>
        </p:txBody>
      </p:sp>
    </p:spTree>
    <p:extLst>
      <p:ext uri="{BB962C8B-B14F-4D97-AF65-F5344CB8AC3E}">
        <p14:creationId xmlns:p14="http://schemas.microsoft.com/office/powerpoint/2010/main" val="374181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Rehabilitation Act, Section 504</a:t>
            </a:r>
          </a:p>
        </p:txBody>
      </p:sp>
      <p:sp>
        <p:nvSpPr>
          <p:cNvPr id="5" name="Content Placeholder 4"/>
          <p:cNvSpPr>
            <a:spLocks noGrp="1"/>
          </p:cNvSpPr>
          <p:nvPr>
            <p:ph idx="1"/>
          </p:nvPr>
        </p:nvSpPr>
        <p:spPr/>
        <p:txBody>
          <a:bodyPr>
            <a:normAutofit/>
          </a:bodyPr>
          <a:lstStyle/>
          <a:p>
            <a:r>
              <a:rPr lang="en-US" dirty="0"/>
              <a:t>Applies to recipients of federal financial assistance.</a:t>
            </a:r>
          </a:p>
          <a:p>
            <a:r>
              <a:rPr lang="en-US" dirty="0"/>
              <a:t>Prohibits discrimination on the basis of disability.</a:t>
            </a:r>
          </a:p>
          <a:p>
            <a:r>
              <a:rPr lang="en-US" dirty="0"/>
              <a:t>Compliance with the ADA generally results in compliance with Section 504.</a:t>
            </a:r>
          </a:p>
          <a:p>
            <a:r>
              <a:rPr lang="en-US" dirty="0"/>
              <a:t>Certain settings such as education and healthcare may have additional requirements under Section 504.</a:t>
            </a:r>
          </a:p>
        </p:txBody>
      </p:sp>
    </p:spTree>
    <p:extLst>
      <p:ext uri="{BB962C8B-B14F-4D97-AF65-F5344CB8AC3E}">
        <p14:creationId xmlns:p14="http://schemas.microsoft.com/office/powerpoint/2010/main" val="243928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A961-3E37-9FAC-B261-EE3DB0875BE6}"/>
              </a:ext>
            </a:extLst>
          </p:cNvPr>
          <p:cNvSpPr>
            <a:spLocks noGrp="1"/>
          </p:cNvSpPr>
          <p:nvPr>
            <p:ph type="title"/>
          </p:nvPr>
        </p:nvSpPr>
        <p:spPr/>
        <p:txBody>
          <a:bodyPr/>
          <a:lstStyle/>
          <a:p>
            <a:r>
              <a:rPr lang="en-US" dirty="0"/>
              <a:t>Section 504 Web and Mobile App Rule</a:t>
            </a:r>
          </a:p>
        </p:txBody>
      </p:sp>
      <p:sp>
        <p:nvSpPr>
          <p:cNvPr id="3" name="Content Placeholder 2">
            <a:extLst>
              <a:ext uri="{FF2B5EF4-FFF2-40B4-BE49-F238E27FC236}">
                <a16:creationId xmlns:a16="http://schemas.microsoft.com/office/drawing/2014/main" id="{DD9924C8-8728-499B-7D56-4E5D22A5AE3F}"/>
              </a:ext>
            </a:extLst>
          </p:cNvPr>
          <p:cNvSpPr>
            <a:spLocks noGrp="1"/>
          </p:cNvSpPr>
          <p:nvPr>
            <p:ph idx="1"/>
          </p:nvPr>
        </p:nvSpPr>
        <p:spPr>
          <a:xfrm>
            <a:off x="609600" y="1600201"/>
            <a:ext cx="10972800" cy="4952999"/>
          </a:xfrm>
        </p:spPr>
        <p:txBody>
          <a:bodyPr>
            <a:normAutofit/>
          </a:bodyPr>
          <a:lstStyle/>
          <a:p>
            <a:r>
              <a:rPr lang="en-US" dirty="0"/>
              <a:t>Each Federal Executive Branch agency publishes their own Section 504 regulations for their recipients.</a:t>
            </a:r>
          </a:p>
          <a:p>
            <a:r>
              <a:rPr lang="en-US" dirty="0"/>
              <a:t>Currently, only the US Department of Health and Human Services’ Section 504 regulations includes the web and mobile app rule.</a:t>
            </a:r>
          </a:p>
          <a:p>
            <a:r>
              <a:rPr lang="en-US" dirty="0"/>
              <a:t>If DOJ adopts the rule, all other agencies would be required to adopt it, as well.</a:t>
            </a:r>
          </a:p>
          <a:p>
            <a:r>
              <a:rPr lang="en-US" dirty="0"/>
              <a:t>HHS’s Section 504 rule is the same as the Title II rule except that it also covers kiosks.</a:t>
            </a:r>
          </a:p>
        </p:txBody>
      </p:sp>
    </p:spTree>
    <p:extLst>
      <p:ext uri="{BB962C8B-B14F-4D97-AF65-F5344CB8AC3E}">
        <p14:creationId xmlns:p14="http://schemas.microsoft.com/office/powerpoint/2010/main" val="285700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B950-F7BC-4FF2-821E-4B6A1A259087}"/>
              </a:ext>
            </a:extLst>
          </p:cNvPr>
          <p:cNvSpPr>
            <a:spLocks noGrp="1"/>
          </p:cNvSpPr>
          <p:nvPr>
            <p:ph type="title"/>
          </p:nvPr>
        </p:nvSpPr>
        <p:spPr/>
        <p:txBody>
          <a:bodyPr/>
          <a:lstStyle/>
          <a:p>
            <a:r>
              <a:rPr lang="en-US" dirty="0"/>
              <a:t>When is Compliance Required?</a:t>
            </a:r>
          </a:p>
        </p:txBody>
      </p:sp>
      <p:sp>
        <p:nvSpPr>
          <p:cNvPr id="4" name="Text Placeholder 3">
            <a:extLst>
              <a:ext uri="{FF2B5EF4-FFF2-40B4-BE49-F238E27FC236}">
                <a16:creationId xmlns:a16="http://schemas.microsoft.com/office/drawing/2014/main" id="{C480E954-2BAC-CCBB-7DE0-CEF59492DC4A}"/>
              </a:ext>
            </a:extLst>
          </p:cNvPr>
          <p:cNvSpPr>
            <a:spLocks noGrp="1"/>
          </p:cNvSpPr>
          <p:nvPr>
            <p:ph type="body" idx="1"/>
          </p:nvPr>
        </p:nvSpPr>
        <p:spPr/>
        <p:txBody>
          <a:bodyPr/>
          <a:lstStyle/>
          <a:p>
            <a:r>
              <a:rPr lang="en-US" sz="2800" dirty="0"/>
              <a:t>ADA Title II</a:t>
            </a:r>
          </a:p>
        </p:txBody>
      </p:sp>
      <p:sp>
        <p:nvSpPr>
          <p:cNvPr id="3" name="Content Placeholder 2">
            <a:extLst>
              <a:ext uri="{FF2B5EF4-FFF2-40B4-BE49-F238E27FC236}">
                <a16:creationId xmlns:a16="http://schemas.microsoft.com/office/drawing/2014/main" id="{862F1398-5ED6-AE65-0E40-EA360479A8E8}"/>
              </a:ext>
            </a:extLst>
          </p:cNvPr>
          <p:cNvSpPr>
            <a:spLocks noGrp="1"/>
          </p:cNvSpPr>
          <p:nvPr>
            <p:ph sz="half" idx="2"/>
          </p:nvPr>
        </p:nvSpPr>
        <p:spPr/>
        <p:txBody>
          <a:bodyPr>
            <a:normAutofit/>
          </a:bodyPr>
          <a:lstStyle/>
          <a:p>
            <a:r>
              <a:rPr lang="en-US" sz="2400" dirty="0"/>
              <a:t>Public entity’s </a:t>
            </a:r>
            <a:r>
              <a:rPr lang="en-US" sz="2400" u="sng" dirty="0"/>
              <a:t>total population </a:t>
            </a:r>
            <a:r>
              <a:rPr lang="en-US" sz="2400" dirty="0"/>
              <a:t>is:</a:t>
            </a:r>
          </a:p>
          <a:p>
            <a:pPr lvl="1"/>
            <a:r>
              <a:rPr lang="en-US" dirty="0"/>
              <a:t>&gt; 50,000 = </a:t>
            </a:r>
            <a:r>
              <a:rPr lang="en-US" strike="sngStrike" dirty="0"/>
              <a:t>April 24, 2026</a:t>
            </a:r>
            <a:r>
              <a:rPr lang="en-US" dirty="0"/>
              <a:t> April 26, 2027</a:t>
            </a:r>
          </a:p>
          <a:p>
            <a:pPr lvl="1"/>
            <a:r>
              <a:rPr lang="en-US" dirty="0"/>
              <a:t>≤ 50,000 = </a:t>
            </a:r>
            <a:r>
              <a:rPr lang="en-US" strike="sngStrike" dirty="0"/>
              <a:t>April 26, 2027</a:t>
            </a:r>
            <a:r>
              <a:rPr lang="en-US" dirty="0"/>
              <a:t> April 26, 2028</a:t>
            </a:r>
          </a:p>
          <a:p>
            <a:r>
              <a:rPr lang="en-US" sz="2400" dirty="0"/>
              <a:t>Special District Governments:</a:t>
            </a:r>
          </a:p>
          <a:p>
            <a:pPr lvl="1"/>
            <a:r>
              <a:rPr lang="en-US" sz="2200" dirty="0"/>
              <a:t> </a:t>
            </a:r>
            <a:r>
              <a:rPr lang="en-US" sz="2200" strike="sngStrike" dirty="0"/>
              <a:t>April 26, 2027</a:t>
            </a:r>
            <a:r>
              <a:rPr lang="en-US" sz="2200" dirty="0"/>
              <a:t> April 26, 2028</a:t>
            </a:r>
            <a:endParaRPr lang="en-US" sz="2000" dirty="0"/>
          </a:p>
          <a:p>
            <a:pPr marL="0" indent="0" algn="ctr">
              <a:buNone/>
            </a:pPr>
            <a:r>
              <a:rPr lang="en-US" sz="2400" dirty="0"/>
              <a:t>Independent school districts are not special district governments.</a:t>
            </a:r>
          </a:p>
        </p:txBody>
      </p:sp>
      <p:sp>
        <p:nvSpPr>
          <p:cNvPr id="5" name="Text Placeholder 4">
            <a:extLst>
              <a:ext uri="{FF2B5EF4-FFF2-40B4-BE49-F238E27FC236}">
                <a16:creationId xmlns:a16="http://schemas.microsoft.com/office/drawing/2014/main" id="{6BD1F731-617A-37E5-6C76-85C755C1B9F0}"/>
              </a:ext>
            </a:extLst>
          </p:cNvPr>
          <p:cNvSpPr>
            <a:spLocks noGrp="1"/>
          </p:cNvSpPr>
          <p:nvPr>
            <p:ph type="body" sz="quarter" idx="3"/>
          </p:nvPr>
        </p:nvSpPr>
        <p:spPr/>
        <p:txBody>
          <a:bodyPr/>
          <a:lstStyle/>
          <a:p>
            <a:r>
              <a:rPr lang="en-US" sz="2800" dirty="0"/>
              <a:t>HHS’s RA Section 504</a:t>
            </a:r>
          </a:p>
        </p:txBody>
      </p:sp>
      <p:sp>
        <p:nvSpPr>
          <p:cNvPr id="6" name="Content Placeholder 5">
            <a:extLst>
              <a:ext uri="{FF2B5EF4-FFF2-40B4-BE49-F238E27FC236}">
                <a16:creationId xmlns:a16="http://schemas.microsoft.com/office/drawing/2014/main" id="{E8EC89FB-BED6-F133-FBD9-31996B957350}"/>
              </a:ext>
            </a:extLst>
          </p:cNvPr>
          <p:cNvSpPr>
            <a:spLocks noGrp="1"/>
          </p:cNvSpPr>
          <p:nvPr>
            <p:ph sz="quarter" idx="4"/>
          </p:nvPr>
        </p:nvSpPr>
        <p:spPr/>
        <p:txBody>
          <a:bodyPr>
            <a:normAutofit/>
          </a:bodyPr>
          <a:lstStyle/>
          <a:p>
            <a:r>
              <a:rPr lang="en-US" sz="2400" dirty="0"/>
              <a:t>Recipients with 15 or more employees:</a:t>
            </a:r>
          </a:p>
          <a:p>
            <a:pPr lvl="1"/>
            <a:r>
              <a:rPr lang="en-US" sz="2200" dirty="0"/>
              <a:t>May 11, 2026</a:t>
            </a:r>
          </a:p>
          <a:p>
            <a:r>
              <a:rPr lang="en-US" sz="2400" dirty="0"/>
              <a:t>Recipients with fewer than 15 employees:</a:t>
            </a:r>
          </a:p>
          <a:p>
            <a:pPr lvl="1"/>
            <a:r>
              <a:rPr lang="en-US" sz="2200" dirty="0"/>
              <a:t>May 10, 2027</a:t>
            </a:r>
          </a:p>
        </p:txBody>
      </p:sp>
      <p:sp>
        <p:nvSpPr>
          <p:cNvPr id="9" name="Content Placeholder 2">
            <a:extLst>
              <a:ext uri="{FF2B5EF4-FFF2-40B4-BE49-F238E27FC236}">
                <a16:creationId xmlns:a16="http://schemas.microsoft.com/office/drawing/2014/main" id="{37916749-762E-CAE4-C25F-DF25BF31D572}"/>
              </a:ext>
            </a:extLst>
          </p:cNvPr>
          <p:cNvSpPr txBox="1">
            <a:spLocks/>
          </p:cNvSpPr>
          <p:nvPr/>
        </p:nvSpPr>
        <p:spPr>
          <a:xfrm>
            <a:off x="605366" y="5421312"/>
            <a:ext cx="10900834" cy="1055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3"/>
              </a:buBlip>
              <a:defRPr sz="2200" kern="1200" baseline="0">
                <a:solidFill>
                  <a:schemeClr val="tx1"/>
                </a:solidFill>
                <a:latin typeface="Palatino Linotype" pitchFamily="18" charset="0"/>
                <a:ea typeface="+mn-ea"/>
                <a:cs typeface="+mn-cs"/>
              </a:defRPr>
            </a:lvl1pPr>
            <a:lvl2pPr marL="742950" indent="-285750" algn="l" defTabSz="914400" rtl="0" eaLnBrk="1" latinLnBrk="0" hangingPunct="1">
              <a:spcBef>
                <a:spcPct val="20000"/>
              </a:spcBef>
              <a:buClr>
                <a:srgbClr val="C00000"/>
              </a:buClr>
              <a:buSzPct val="100000"/>
              <a:buFont typeface="Webdings" pitchFamily="18" charset="2"/>
              <a:buChar char=""/>
              <a:defRPr sz="20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SzPct val="75000"/>
              <a:buFontTx/>
              <a:buBlip>
                <a:blip r:embed="rId4"/>
              </a:buBlip>
              <a:defRPr sz="18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Clr>
                <a:srgbClr val="000099"/>
              </a:buClr>
              <a:buFont typeface="Arial" pitchFamily="34" charset="0"/>
              <a:buChar char="♦"/>
              <a:defRPr sz="16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Clr>
                <a:srgbClr val="006600"/>
              </a:buClr>
              <a:buSzPct val="75000"/>
              <a:buFont typeface="Wingdings 3" pitchFamily="18" charset="2"/>
              <a:buChar char=""/>
              <a:defRPr sz="14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solidFill>
                  <a:prstClr val="black"/>
                </a:solidFill>
                <a:effectLst/>
                <a:uLnTx/>
                <a:uFillTx/>
                <a:latin typeface="+mj-lt"/>
                <a:ea typeface="+mn-ea"/>
                <a:cs typeface="+mn-cs"/>
              </a:rPr>
              <a:t>Effective Communication requirements, including general</a:t>
            </a:r>
          </a:p>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solidFill>
                  <a:prstClr val="black"/>
                </a:solidFill>
                <a:effectLst/>
                <a:uLnTx/>
                <a:uFillTx/>
                <a:latin typeface="+mj-lt"/>
                <a:ea typeface="+mn-ea"/>
                <a:cs typeface="+mn-cs"/>
              </a:rPr>
              <a:t>web accessibility, are currently in effect and enforceable. </a:t>
            </a:r>
          </a:p>
        </p:txBody>
      </p:sp>
    </p:spTree>
    <p:extLst>
      <p:ext uri="{BB962C8B-B14F-4D97-AF65-F5344CB8AC3E}">
        <p14:creationId xmlns:p14="http://schemas.microsoft.com/office/powerpoint/2010/main" val="366759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68A4-0BB2-B5FE-656E-38EA54885B85}"/>
              </a:ext>
            </a:extLst>
          </p:cNvPr>
          <p:cNvSpPr>
            <a:spLocks noGrp="1"/>
          </p:cNvSpPr>
          <p:nvPr>
            <p:ph type="title"/>
          </p:nvPr>
        </p:nvSpPr>
        <p:spPr>
          <a:xfrm>
            <a:off x="2389717" y="6858000"/>
            <a:ext cx="7315200" cy="566738"/>
          </a:xfrm>
        </p:spPr>
        <p:txBody>
          <a:bodyPr vert="horz" lIns="91440" tIns="45720" rIns="91440" bIns="45720" rtlCol="0" anchor="t">
            <a:normAutofit/>
          </a:bodyPr>
          <a:lstStyle/>
          <a:p>
            <a:r>
              <a:rPr lang="en-US" dirty="0"/>
              <a:t>DMH Office of Deaf  Services</a:t>
            </a:r>
          </a:p>
        </p:txBody>
      </p:sp>
      <p:pic>
        <p:nvPicPr>
          <p:cNvPr id="3" name="Picture 2" descr="Logo, Office of Deaf Services, Missouri Department of Mental Health. dmh.mo.gov/deafservices">
            <a:extLst>
              <a:ext uri="{FF2B5EF4-FFF2-40B4-BE49-F238E27FC236}">
                <a16:creationId xmlns:a16="http://schemas.microsoft.com/office/drawing/2014/main" id="{1AD387B9-7FD5-B3CA-FCE2-A2D3FF73D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302" y="2408653"/>
            <a:ext cx="9461395" cy="2040693"/>
          </a:xfrm>
          <a:prstGeom prst="rect">
            <a:avLst/>
          </a:prstGeom>
        </p:spPr>
      </p:pic>
    </p:spTree>
    <p:extLst>
      <p:ext uri="{BB962C8B-B14F-4D97-AF65-F5344CB8AC3E}">
        <p14:creationId xmlns:p14="http://schemas.microsoft.com/office/powerpoint/2010/main" val="1416960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Affordable Care Act, Section 1557</a:t>
            </a:r>
          </a:p>
        </p:txBody>
      </p:sp>
      <p:sp>
        <p:nvSpPr>
          <p:cNvPr id="5" name="Content Placeholder 4"/>
          <p:cNvSpPr>
            <a:spLocks noGrp="1"/>
          </p:cNvSpPr>
          <p:nvPr>
            <p:ph idx="1"/>
          </p:nvPr>
        </p:nvSpPr>
        <p:spPr/>
        <p:txBody>
          <a:bodyPr>
            <a:normAutofit/>
          </a:bodyPr>
          <a:lstStyle/>
          <a:p>
            <a:r>
              <a:rPr lang="en-US" dirty="0"/>
              <a:t>Applies to </a:t>
            </a:r>
            <a:r>
              <a:rPr lang="en-US" u="sng" dirty="0"/>
              <a:t>health programs or activities</a:t>
            </a:r>
            <a:r>
              <a:rPr lang="en-US" dirty="0"/>
              <a:t>, any part of which receives Federal financial assistance from the US Department of Health and Human Services: Missouri DHSS, DMH, DSS, etc.</a:t>
            </a:r>
          </a:p>
          <a:p>
            <a:r>
              <a:rPr lang="en-US" dirty="0"/>
              <a:t>Requires that health programs or activities provided through ICT are accessible to individuals with disabilities.</a:t>
            </a:r>
          </a:p>
        </p:txBody>
      </p:sp>
    </p:spTree>
    <p:extLst>
      <p:ext uri="{BB962C8B-B14F-4D97-AF65-F5344CB8AC3E}">
        <p14:creationId xmlns:p14="http://schemas.microsoft.com/office/powerpoint/2010/main" val="65348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Web Content Accessibility Guidelines (WCAG)</a:t>
            </a:r>
          </a:p>
        </p:txBody>
      </p:sp>
      <p:sp>
        <p:nvSpPr>
          <p:cNvPr id="5" name="Content Placeholder 4"/>
          <p:cNvSpPr>
            <a:spLocks noGrp="1"/>
          </p:cNvSpPr>
          <p:nvPr>
            <p:ph idx="1"/>
          </p:nvPr>
        </p:nvSpPr>
        <p:spPr/>
        <p:txBody>
          <a:bodyPr>
            <a:normAutofit/>
          </a:bodyPr>
          <a:lstStyle/>
          <a:p>
            <a:r>
              <a:rPr lang="en-US" dirty="0"/>
              <a:t>Version 2.1</a:t>
            </a:r>
          </a:p>
          <a:p>
            <a:r>
              <a:rPr lang="en-US" dirty="0"/>
              <a:t>Conformance to levels A and is AA expressly required under:</a:t>
            </a:r>
          </a:p>
          <a:p>
            <a:pPr lvl="1"/>
            <a:r>
              <a:rPr lang="en-US" dirty="0"/>
              <a:t>ADA Title II regulations</a:t>
            </a:r>
          </a:p>
          <a:p>
            <a:pPr lvl="1"/>
            <a:r>
              <a:rPr lang="en-US" dirty="0"/>
              <a:t>HHS’s Section 504 regulations</a:t>
            </a:r>
          </a:p>
          <a:p>
            <a:pPr lvl="1"/>
            <a:r>
              <a:rPr lang="en-US" dirty="0"/>
              <a:t>Missouri State ICT Standards</a:t>
            </a:r>
          </a:p>
          <a:p>
            <a:r>
              <a:rPr lang="en-US" dirty="0"/>
              <a:t>Conformance to level AAA is voluntary.</a:t>
            </a:r>
          </a:p>
        </p:txBody>
      </p:sp>
    </p:spTree>
    <p:extLst>
      <p:ext uri="{BB962C8B-B14F-4D97-AF65-F5344CB8AC3E}">
        <p14:creationId xmlns:p14="http://schemas.microsoft.com/office/powerpoint/2010/main" val="137164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WCAG Technical Standards</a:t>
            </a:r>
          </a:p>
        </p:txBody>
      </p:sp>
      <p:sp>
        <p:nvSpPr>
          <p:cNvPr id="5" name="Content Placeholder 4"/>
          <p:cNvSpPr>
            <a:spLocks noGrp="1"/>
          </p:cNvSpPr>
          <p:nvPr>
            <p:ph idx="1"/>
          </p:nvPr>
        </p:nvSpPr>
        <p:spPr/>
        <p:txBody>
          <a:bodyPr>
            <a:normAutofit/>
          </a:bodyPr>
          <a:lstStyle/>
          <a:p>
            <a:pPr marL="0" indent="0">
              <a:buNone/>
            </a:pPr>
            <a:r>
              <a:rPr lang="en-US" b="1" dirty="0"/>
              <a:t>1.2.1 Audio-only, prerecorded content (Level A)</a:t>
            </a:r>
          </a:p>
          <a:p>
            <a:r>
              <a:rPr lang="en-US" dirty="0"/>
              <a:t>An alternative is provided that presents equivalent information.</a:t>
            </a:r>
          </a:p>
          <a:p>
            <a:r>
              <a:rPr lang="en-US" dirty="0"/>
              <a:t>Sufficient technique: provide a transcript that:</a:t>
            </a:r>
          </a:p>
          <a:p>
            <a:pPr lvl="1"/>
            <a:r>
              <a:rPr lang="en-US" dirty="0"/>
              <a:t>Provides a </a:t>
            </a:r>
            <a:r>
              <a:rPr lang="en-US" u="sng" dirty="0"/>
              <a:t>verbatim</a:t>
            </a:r>
            <a:r>
              <a:rPr lang="en-US" dirty="0"/>
              <a:t> account of everything that is said;</a:t>
            </a:r>
          </a:p>
          <a:p>
            <a:pPr lvl="1"/>
            <a:r>
              <a:rPr lang="en-US" dirty="0"/>
              <a:t>Identifies who is speaking; and</a:t>
            </a:r>
          </a:p>
          <a:p>
            <a:pPr lvl="1"/>
            <a:r>
              <a:rPr lang="en-US" dirty="0"/>
              <a:t>Describes meaningful non-speech sounds.</a:t>
            </a:r>
          </a:p>
        </p:txBody>
      </p:sp>
    </p:spTree>
    <p:extLst>
      <p:ext uri="{BB962C8B-B14F-4D97-AF65-F5344CB8AC3E}">
        <p14:creationId xmlns:p14="http://schemas.microsoft.com/office/powerpoint/2010/main" val="30700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WCAG Technical Standards</a:t>
            </a:r>
          </a:p>
        </p:txBody>
      </p:sp>
      <p:sp>
        <p:nvSpPr>
          <p:cNvPr id="5" name="Content Placeholder 4"/>
          <p:cNvSpPr>
            <a:spLocks noGrp="1"/>
          </p:cNvSpPr>
          <p:nvPr>
            <p:ph idx="1"/>
          </p:nvPr>
        </p:nvSpPr>
        <p:spPr>
          <a:xfrm>
            <a:off x="609600" y="1600201"/>
            <a:ext cx="11074400" cy="5029199"/>
          </a:xfrm>
        </p:spPr>
        <p:txBody>
          <a:bodyPr>
            <a:normAutofit/>
          </a:bodyPr>
          <a:lstStyle/>
          <a:p>
            <a:pPr marL="0" indent="0">
              <a:buNone/>
            </a:pPr>
            <a:r>
              <a:rPr lang="en-US" sz="3000" b="1" dirty="0"/>
              <a:t>1.2.2 Captions for prerecorded audio in synchronized media (Level A)</a:t>
            </a:r>
          </a:p>
          <a:p>
            <a:r>
              <a:rPr lang="en-US" dirty="0"/>
              <a:t>An alternative is provided that presents equivalent information.</a:t>
            </a:r>
          </a:p>
          <a:p>
            <a:r>
              <a:rPr lang="en-US" dirty="0"/>
              <a:t>Sufficient technique: open or closed captions that:</a:t>
            </a:r>
          </a:p>
          <a:p>
            <a:pPr lvl="1"/>
            <a:r>
              <a:rPr lang="en-US" dirty="0"/>
              <a:t>Provide a </a:t>
            </a:r>
            <a:r>
              <a:rPr lang="en-US" u="sng" dirty="0"/>
              <a:t>verbatim</a:t>
            </a:r>
            <a:r>
              <a:rPr lang="en-US" dirty="0"/>
              <a:t> account of everything that is said;</a:t>
            </a:r>
          </a:p>
          <a:p>
            <a:pPr lvl="1"/>
            <a:r>
              <a:rPr lang="en-US" dirty="0"/>
              <a:t>Identify who is speaking;</a:t>
            </a:r>
          </a:p>
          <a:p>
            <a:pPr lvl="1"/>
            <a:r>
              <a:rPr lang="en-US" dirty="0"/>
              <a:t>Describe meaningful non-speech sounds; and</a:t>
            </a:r>
          </a:p>
          <a:p>
            <a:pPr lvl="1"/>
            <a:r>
              <a:rPr lang="en-US" dirty="0"/>
              <a:t>Are </a:t>
            </a:r>
            <a:r>
              <a:rPr lang="en-US" u="sng" dirty="0"/>
              <a:t>synchronized</a:t>
            </a:r>
            <a:r>
              <a:rPr lang="en-US" dirty="0"/>
              <a:t> to the audio.</a:t>
            </a:r>
          </a:p>
        </p:txBody>
      </p:sp>
    </p:spTree>
    <p:extLst>
      <p:ext uri="{BB962C8B-B14F-4D97-AF65-F5344CB8AC3E}">
        <p14:creationId xmlns:p14="http://schemas.microsoft.com/office/powerpoint/2010/main" val="3920143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WCAG Technical Standards</a:t>
            </a:r>
          </a:p>
        </p:txBody>
      </p:sp>
      <p:sp>
        <p:nvSpPr>
          <p:cNvPr id="5" name="Content Placeholder 4"/>
          <p:cNvSpPr>
            <a:spLocks noGrp="1"/>
          </p:cNvSpPr>
          <p:nvPr>
            <p:ph idx="1"/>
          </p:nvPr>
        </p:nvSpPr>
        <p:spPr>
          <a:xfrm>
            <a:off x="609600" y="1600201"/>
            <a:ext cx="10972800" cy="5029199"/>
          </a:xfrm>
        </p:spPr>
        <p:txBody>
          <a:bodyPr>
            <a:normAutofit/>
          </a:bodyPr>
          <a:lstStyle/>
          <a:p>
            <a:pPr marL="0" indent="0">
              <a:buNone/>
            </a:pPr>
            <a:r>
              <a:rPr lang="en-US" b="1" dirty="0"/>
              <a:t>1.2.4 Captions for live audio in synchronized media (Level AA)</a:t>
            </a:r>
          </a:p>
          <a:p>
            <a:r>
              <a:rPr lang="en-US" dirty="0"/>
              <a:t>An alternative is provided that presents equivalent information.</a:t>
            </a:r>
          </a:p>
          <a:p>
            <a:r>
              <a:rPr lang="en-US" dirty="0"/>
              <a:t>Sufficient technique: open or closed captions that:</a:t>
            </a:r>
          </a:p>
          <a:p>
            <a:pPr lvl="1"/>
            <a:r>
              <a:rPr lang="en-US" dirty="0"/>
              <a:t>Provide an </a:t>
            </a:r>
            <a:r>
              <a:rPr lang="en-US" u="sng" dirty="0"/>
              <a:t>accurate</a:t>
            </a:r>
            <a:r>
              <a:rPr lang="en-US" dirty="0"/>
              <a:t> account of everything that is said;</a:t>
            </a:r>
          </a:p>
          <a:p>
            <a:pPr lvl="1"/>
            <a:r>
              <a:rPr lang="en-US" dirty="0"/>
              <a:t>Identify who is speaking;</a:t>
            </a:r>
          </a:p>
          <a:p>
            <a:pPr lvl="1"/>
            <a:r>
              <a:rPr lang="en-US" dirty="0"/>
              <a:t>Describe meaningful non-speech sounds; and</a:t>
            </a:r>
          </a:p>
          <a:p>
            <a:pPr lvl="1"/>
            <a:r>
              <a:rPr lang="en-US" dirty="0"/>
              <a:t>Are provided in </a:t>
            </a:r>
            <a:r>
              <a:rPr lang="en-US" u="sng" dirty="0"/>
              <a:t>real-time</a:t>
            </a:r>
            <a:r>
              <a:rPr lang="en-US" dirty="0"/>
              <a:t>.</a:t>
            </a:r>
          </a:p>
        </p:txBody>
      </p:sp>
    </p:spTree>
    <p:extLst>
      <p:ext uri="{BB962C8B-B14F-4D97-AF65-F5344CB8AC3E}">
        <p14:creationId xmlns:p14="http://schemas.microsoft.com/office/powerpoint/2010/main" val="50207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WCAG Technical Standards</a:t>
            </a:r>
          </a:p>
        </p:txBody>
      </p:sp>
      <p:sp>
        <p:nvSpPr>
          <p:cNvPr id="5" name="Content Placeholder 4"/>
          <p:cNvSpPr>
            <a:spLocks noGrp="1"/>
          </p:cNvSpPr>
          <p:nvPr>
            <p:ph idx="1"/>
          </p:nvPr>
        </p:nvSpPr>
        <p:spPr>
          <a:xfrm>
            <a:off x="609600" y="1600201"/>
            <a:ext cx="10972800" cy="5029199"/>
          </a:xfrm>
        </p:spPr>
        <p:txBody>
          <a:bodyPr>
            <a:normAutofit/>
          </a:bodyPr>
          <a:lstStyle/>
          <a:p>
            <a:pPr marL="0" indent="0">
              <a:buNone/>
            </a:pPr>
            <a:r>
              <a:rPr lang="en-US" b="1" dirty="0"/>
              <a:t>1.2.6 Sign language interpretation for prerecorded audio in synchronized media (Level AAA)</a:t>
            </a:r>
          </a:p>
          <a:p>
            <a:r>
              <a:rPr lang="en-US" dirty="0"/>
              <a:t>An alternative is provided that presents equivalent information.</a:t>
            </a:r>
          </a:p>
          <a:p>
            <a:r>
              <a:rPr lang="en-US" dirty="0"/>
              <a:t>Sufficient technique: a sign language interpreter is:</a:t>
            </a:r>
          </a:p>
          <a:p>
            <a:pPr lvl="1"/>
            <a:r>
              <a:rPr lang="en-US" sz="3200" dirty="0"/>
              <a:t>Included in the video stream;</a:t>
            </a:r>
          </a:p>
          <a:p>
            <a:pPr lvl="1"/>
            <a:r>
              <a:rPr lang="en-US" sz="3200" dirty="0"/>
              <a:t>Displayed in a different viewport; or</a:t>
            </a:r>
          </a:p>
          <a:p>
            <a:pPr lvl="1"/>
            <a:r>
              <a:rPr lang="en-US" sz="3200" dirty="0"/>
              <a:t>Overlaid on the image by the player.</a:t>
            </a:r>
          </a:p>
        </p:txBody>
      </p:sp>
    </p:spTree>
    <p:extLst>
      <p:ext uri="{BB962C8B-B14F-4D97-AF65-F5344CB8AC3E}">
        <p14:creationId xmlns:p14="http://schemas.microsoft.com/office/powerpoint/2010/main" val="182369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rPr>
              <a:t>Captioning</a:t>
            </a:r>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2008" y="1828801"/>
            <a:ext cx="324399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5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Captions</a:t>
            </a:r>
          </a:p>
        </p:txBody>
      </p:sp>
      <p:sp>
        <p:nvSpPr>
          <p:cNvPr id="3" name="Text Placeholder 2"/>
          <p:cNvSpPr>
            <a:spLocks noGrp="1"/>
          </p:cNvSpPr>
          <p:nvPr>
            <p:ph type="body" idx="1"/>
          </p:nvPr>
        </p:nvSpPr>
        <p:spPr/>
        <p:txBody>
          <a:bodyPr/>
          <a:lstStyle/>
          <a:p>
            <a:r>
              <a:rPr lang="en-US" sz="3200" dirty="0"/>
              <a:t>Live/Real-Time Captions</a:t>
            </a:r>
          </a:p>
        </p:txBody>
      </p:sp>
      <p:sp>
        <p:nvSpPr>
          <p:cNvPr id="4" name="Content Placeholder 3"/>
          <p:cNvSpPr>
            <a:spLocks noGrp="1"/>
          </p:cNvSpPr>
          <p:nvPr>
            <p:ph sz="half" idx="2"/>
          </p:nvPr>
        </p:nvSpPr>
        <p:spPr/>
        <p:txBody>
          <a:bodyPr>
            <a:normAutofit/>
          </a:bodyPr>
          <a:lstStyle/>
          <a:p>
            <a:r>
              <a:rPr lang="en-US" sz="2800" dirty="0"/>
              <a:t>Produced concurrently with a live event/stream.</a:t>
            </a:r>
          </a:p>
        </p:txBody>
      </p:sp>
      <p:sp>
        <p:nvSpPr>
          <p:cNvPr id="5" name="Text Placeholder 4"/>
          <p:cNvSpPr>
            <a:spLocks noGrp="1"/>
          </p:cNvSpPr>
          <p:nvPr>
            <p:ph type="body" sz="quarter" idx="3"/>
          </p:nvPr>
        </p:nvSpPr>
        <p:spPr/>
        <p:txBody>
          <a:bodyPr/>
          <a:lstStyle/>
          <a:p>
            <a:r>
              <a:rPr lang="en-US" sz="3200" dirty="0"/>
              <a:t>Pre-Produced Captions</a:t>
            </a:r>
          </a:p>
        </p:txBody>
      </p:sp>
      <p:sp>
        <p:nvSpPr>
          <p:cNvPr id="6" name="Content Placeholder 5"/>
          <p:cNvSpPr>
            <a:spLocks noGrp="1"/>
          </p:cNvSpPr>
          <p:nvPr>
            <p:ph sz="quarter" idx="4"/>
          </p:nvPr>
        </p:nvSpPr>
        <p:spPr/>
        <p:txBody>
          <a:bodyPr>
            <a:normAutofit/>
          </a:bodyPr>
          <a:lstStyle/>
          <a:p>
            <a:r>
              <a:rPr lang="en-US" sz="2800" dirty="0"/>
              <a:t>Produced for pre-recorded video.</a:t>
            </a:r>
          </a:p>
        </p:txBody>
      </p:sp>
    </p:spTree>
    <p:extLst>
      <p:ext uri="{BB962C8B-B14F-4D97-AF65-F5344CB8AC3E}">
        <p14:creationId xmlns:p14="http://schemas.microsoft.com/office/powerpoint/2010/main" val="288546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Captions</a:t>
            </a:r>
          </a:p>
        </p:txBody>
      </p:sp>
      <p:sp>
        <p:nvSpPr>
          <p:cNvPr id="3" name="Text Placeholder 2"/>
          <p:cNvSpPr>
            <a:spLocks noGrp="1"/>
          </p:cNvSpPr>
          <p:nvPr>
            <p:ph type="body" idx="1"/>
          </p:nvPr>
        </p:nvSpPr>
        <p:spPr/>
        <p:txBody>
          <a:bodyPr/>
          <a:lstStyle/>
          <a:p>
            <a:r>
              <a:rPr lang="en-US" sz="3200" dirty="0"/>
              <a:t>Open Captions</a:t>
            </a:r>
          </a:p>
        </p:txBody>
      </p:sp>
      <p:sp>
        <p:nvSpPr>
          <p:cNvPr id="4" name="Content Placeholder 3"/>
          <p:cNvSpPr>
            <a:spLocks noGrp="1"/>
          </p:cNvSpPr>
          <p:nvPr>
            <p:ph sz="half" idx="2"/>
          </p:nvPr>
        </p:nvSpPr>
        <p:spPr/>
        <p:txBody>
          <a:bodyPr>
            <a:normAutofit/>
          </a:bodyPr>
          <a:lstStyle/>
          <a:p>
            <a:r>
              <a:rPr lang="en-US" sz="2800" dirty="0"/>
              <a:t>“Burned in” to the original video file.</a:t>
            </a:r>
          </a:p>
          <a:p>
            <a:r>
              <a:rPr lang="en-US" sz="2800" dirty="0"/>
              <a:t>Permanently visible to all viewers.</a:t>
            </a:r>
          </a:p>
          <a:p>
            <a:r>
              <a:rPr lang="en-US" sz="2800" dirty="0"/>
              <a:t>Maintains accessibility regardless of file-sharing or player’s support for captioning.</a:t>
            </a:r>
          </a:p>
          <a:p>
            <a:r>
              <a:rPr lang="en-US" sz="2800" dirty="0"/>
              <a:t>Not indexed by search engines.</a:t>
            </a:r>
          </a:p>
        </p:txBody>
      </p:sp>
      <p:sp>
        <p:nvSpPr>
          <p:cNvPr id="5" name="Text Placeholder 4"/>
          <p:cNvSpPr>
            <a:spLocks noGrp="1"/>
          </p:cNvSpPr>
          <p:nvPr>
            <p:ph type="body" sz="quarter" idx="3"/>
          </p:nvPr>
        </p:nvSpPr>
        <p:spPr/>
        <p:txBody>
          <a:bodyPr/>
          <a:lstStyle/>
          <a:p>
            <a:r>
              <a:rPr lang="en-US" sz="3200" dirty="0"/>
              <a:t>Closed Captions</a:t>
            </a:r>
          </a:p>
        </p:txBody>
      </p:sp>
      <p:sp>
        <p:nvSpPr>
          <p:cNvPr id="6" name="Content Placeholder 5"/>
          <p:cNvSpPr>
            <a:spLocks noGrp="1"/>
          </p:cNvSpPr>
          <p:nvPr>
            <p:ph sz="quarter" idx="4"/>
          </p:nvPr>
        </p:nvSpPr>
        <p:spPr/>
        <p:txBody>
          <a:bodyPr>
            <a:normAutofit/>
          </a:bodyPr>
          <a:lstStyle/>
          <a:p>
            <a:r>
              <a:rPr lang="en-US" sz="2800" dirty="0"/>
              <a:t>Contained in a separate “sidecar” file.</a:t>
            </a:r>
          </a:p>
          <a:p>
            <a:r>
              <a:rPr lang="en-US" sz="2800" dirty="0"/>
              <a:t>Individual users can turn the caption display on or off.</a:t>
            </a:r>
          </a:p>
          <a:p>
            <a:r>
              <a:rPr lang="en-US" sz="2800" dirty="0"/>
              <a:t>Player must support captioning and the specific format of the sidecar file.</a:t>
            </a:r>
          </a:p>
          <a:p>
            <a:r>
              <a:rPr lang="en-US" sz="2800" dirty="0"/>
              <a:t>Indexed by search engines.</a:t>
            </a:r>
          </a:p>
        </p:txBody>
      </p:sp>
    </p:spTree>
    <p:extLst>
      <p:ext uri="{BB962C8B-B14F-4D97-AF65-F5344CB8AC3E}">
        <p14:creationId xmlns:p14="http://schemas.microsoft.com/office/powerpoint/2010/main" val="128369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Captions</a:t>
            </a:r>
          </a:p>
        </p:txBody>
      </p:sp>
      <p:sp>
        <p:nvSpPr>
          <p:cNvPr id="3" name="Text Placeholder 2"/>
          <p:cNvSpPr>
            <a:spLocks noGrp="1"/>
          </p:cNvSpPr>
          <p:nvPr>
            <p:ph type="body" idx="1"/>
          </p:nvPr>
        </p:nvSpPr>
        <p:spPr/>
        <p:txBody>
          <a:bodyPr/>
          <a:lstStyle/>
          <a:p>
            <a:r>
              <a:rPr lang="en-US" sz="3200" dirty="0"/>
              <a:t>Automated Captioning</a:t>
            </a:r>
          </a:p>
        </p:txBody>
      </p:sp>
      <p:sp>
        <p:nvSpPr>
          <p:cNvPr id="4" name="Content Placeholder 3"/>
          <p:cNvSpPr>
            <a:spLocks noGrp="1"/>
          </p:cNvSpPr>
          <p:nvPr>
            <p:ph sz="half" idx="2"/>
          </p:nvPr>
        </p:nvSpPr>
        <p:spPr/>
        <p:txBody>
          <a:bodyPr>
            <a:normAutofit/>
          </a:bodyPr>
          <a:lstStyle/>
          <a:p>
            <a:r>
              <a:rPr lang="en-US" sz="2800" dirty="0"/>
              <a:t>AKA auto-captions or automatic speech recognition (ASR).</a:t>
            </a:r>
          </a:p>
          <a:p>
            <a:r>
              <a:rPr lang="en-US" sz="2800" dirty="0"/>
              <a:t>Produced by computer software or artificial intelligence (AI) without human editing.</a:t>
            </a:r>
          </a:p>
        </p:txBody>
      </p:sp>
      <p:sp>
        <p:nvSpPr>
          <p:cNvPr id="5" name="Text Placeholder 4"/>
          <p:cNvSpPr>
            <a:spLocks noGrp="1"/>
          </p:cNvSpPr>
          <p:nvPr>
            <p:ph type="body" sz="quarter" idx="3"/>
          </p:nvPr>
        </p:nvSpPr>
        <p:spPr/>
        <p:txBody>
          <a:bodyPr/>
          <a:lstStyle/>
          <a:p>
            <a:r>
              <a:rPr lang="en-US" sz="3200" dirty="0"/>
              <a:t>Human Captioning</a:t>
            </a:r>
          </a:p>
        </p:txBody>
      </p:sp>
      <p:sp>
        <p:nvSpPr>
          <p:cNvPr id="6" name="Content Placeholder 5"/>
          <p:cNvSpPr>
            <a:spLocks noGrp="1"/>
          </p:cNvSpPr>
          <p:nvPr>
            <p:ph sz="quarter" idx="4"/>
          </p:nvPr>
        </p:nvSpPr>
        <p:spPr/>
        <p:txBody>
          <a:bodyPr>
            <a:normAutofit/>
          </a:bodyPr>
          <a:lstStyle/>
          <a:p>
            <a:r>
              <a:rPr lang="en-US" sz="2800" dirty="0"/>
              <a:t>Produced by humans with or without the aid of software/AI.</a:t>
            </a:r>
          </a:p>
        </p:txBody>
      </p:sp>
    </p:spTree>
    <p:extLst>
      <p:ext uri="{BB962C8B-B14F-4D97-AF65-F5344CB8AC3E}">
        <p14:creationId xmlns:p14="http://schemas.microsoft.com/office/powerpoint/2010/main" val="177246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988 Suicide &amp; Crisis Lifeline Missouri</a:t>
            </a:r>
          </a:p>
        </p:txBody>
      </p:sp>
      <p:pic>
        <p:nvPicPr>
          <p:cNvPr id="11" name="Picture 10" descr="988 Suicide &amp; Crisis Lifeline Missouri. ASL users can connect through Videophon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527" y="2079659"/>
            <a:ext cx="3598077" cy="3815878"/>
          </a:xfrm>
          <a:prstGeom prst="rect">
            <a:avLst/>
          </a:prstGeom>
          <a:ln>
            <a:noFill/>
          </a:ln>
        </p:spPr>
      </p:pic>
      <p:sp>
        <p:nvSpPr>
          <p:cNvPr id="7" name="Content Placeholder 6"/>
          <p:cNvSpPr>
            <a:spLocks noGrp="1"/>
          </p:cNvSpPr>
          <p:nvPr>
            <p:ph idx="1"/>
          </p:nvPr>
        </p:nvSpPr>
        <p:spPr>
          <a:xfrm>
            <a:off x="4853358" y="1600201"/>
            <a:ext cx="6698762" cy="5105399"/>
          </a:xfrm>
        </p:spPr>
        <p:txBody>
          <a:bodyPr>
            <a:normAutofit fontScale="55000" lnSpcReduction="20000"/>
          </a:bodyPr>
          <a:lstStyle/>
          <a:p>
            <a:pPr marL="0" indent="0" algn="ctr">
              <a:lnSpc>
                <a:spcPct val="120000"/>
              </a:lnSpc>
              <a:spcAft>
                <a:spcPts val="1200"/>
              </a:spcAft>
              <a:buNone/>
            </a:pPr>
            <a:r>
              <a:rPr lang="en-US" dirty="0"/>
              <a:t>If you or someone you know is in a mental health, suicide, or alcohol or drug use crisis, help is available. The 988 Suicide &amp; Crisis Lifeline has options for Videophone (VP), Chat, Text, and Voice calls.</a:t>
            </a:r>
          </a:p>
          <a:p>
            <a:pPr marL="0" indent="0" algn="ctr">
              <a:lnSpc>
                <a:spcPct val="120000"/>
              </a:lnSpc>
              <a:spcAft>
                <a:spcPts val="1200"/>
              </a:spcAft>
              <a:buNone/>
            </a:pPr>
            <a:r>
              <a:rPr lang="en-US" dirty="0"/>
              <a:t>Crisis specialists fluent in ASL answer videophone calls. Crisis specialists trained in the needs of Deaf and Hard of Hearing people answer most texts and chats in Missouri.</a:t>
            </a:r>
          </a:p>
          <a:p>
            <a:pPr marL="0" indent="0" algn="ctr">
              <a:lnSpc>
                <a:spcPct val="120000"/>
              </a:lnSpc>
              <a:spcAft>
                <a:spcPts val="1200"/>
              </a:spcAft>
              <a:buNone/>
            </a:pPr>
            <a:r>
              <a:rPr lang="en-US" dirty="0"/>
              <a:t>The 988 Suicide &amp; Crisis Lifeline is a free and confidential service available to everyone.</a:t>
            </a:r>
          </a:p>
          <a:p>
            <a:pPr marL="0" indent="0" algn="ctr">
              <a:lnSpc>
                <a:spcPct val="120000"/>
              </a:lnSpc>
              <a:spcAft>
                <a:spcPts val="600"/>
              </a:spcAft>
              <a:buNone/>
            </a:pPr>
            <a:r>
              <a:rPr lang="en-US" b="1" dirty="0"/>
              <a:t>Reach a 988 crisis specialist now:</a:t>
            </a:r>
          </a:p>
          <a:p>
            <a:pPr marL="0" indent="0" algn="ctr">
              <a:lnSpc>
                <a:spcPct val="120000"/>
              </a:lnSpc>
              <a:spcAft>
                <a:spcPts val="600"/>
              </a:spcAft>
              <a:buNone/>
            </a:pPr>
            <a:r>
              <a:rPr lang="en-US" dirty="0"/>
              <a:t>VP 988  |  Text 988  |  Chat 988  |  Dial 988 by phone</a:t>
            </a:r>
          </a:p>
          <a:p>
            <a:pPr marL="0" indent="0" algn="ctr">
              <a:lnSpc>
                <a:spcPct val="120000"/>
              </a:lnSpc>
              <a:spcAft>
                <a:spcPts val="1200"/>
              </a:spcAft>
              <a:buNone/>
            </a:pPr>
            <a:r>
              <a:rPr lang="en-US" dirty="0"/>
              <a:t>To call by TTY relay, first dial 711 and then 988</a:t>
            </a:r>
          </a:p>
          <a:p>
            <a:pPr marL="0" indent="0" algn="ctr">
              <a:lnSpc>
                <a:spcPct val="120000"/>
              </a:lnSpc>
              <a:buNone/>
            </a:pPr>
            <a:r>
              <a:rPr lang="en-US" dirty="0"/>
              <a:t>For more information, visit:</a:t>
            </a:r>
          </a:p>
          <a:p>
            <a:pPr marL="0" indent="0" algn="ctr">
              <a:lnSpc>
                <a:spcPct val="120000"/>
              </a:lnSpc>
              <a:buNone/>
            </a:pPr>
            <a:r>
              <a:rPr lang="en-US" dirty="0"/>
              <a:t>dmh.mo.gov/988vp  |  missouri988.org  |  988lifeline.org</a:t>
            </a:r>
          </a:p>
        </p:txBody>
      </p:sp>
    </p:spTree>
    <p:extLst>
      <p:ext uri="{BB962C8B-B14F-4D97-AF65-F5344CB8AC3E}">
        <p14:creationId xmlns:p14="http://schemas.microsoft.com/office/powerpoint/2010/main" val="305304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Captioning Accuracy</a:t>
            </a:r>
          </a:p>
        </p:txBody>
      </p:sp>
      <p:sp>
        <p:nvSpPr>
          <p:cNvPr id="7" name="Content Placeholder 6"/>
          <p:cNvSpPr>
            <a:spLocks noGrp="1"/>
          </p:cNvSpPr>
          <p:nvPr>
            <p:ph idx="1"/>
          </p:nvPr>
        </p:nvSpPr>
        <p:spPr>
          <a:xfrm>
            <a:off x="609600" y="1600201"/>
            <a:ext cx="11074400" cy="4952999"/>
          </a:xfrm>
        </p:spPr>
        <p:txBody>
          <a:bodyPr>
            <a:normAutofit/>
          </a:bodyPr>
          <a:lstStyle/>
          <a:p>
            <a:r>
              <a:rPr lang="en-US" b="1" dirty="0"/>
              <a:t>Word accuracy </a:t>
            </a:r>
            <a:r>
              <a:rPr lang="en-US" dirty="0"/>
              <a:t>– words correct, words incorrect: substitutions, insertions, and deletions.</a:t>
            </a:r>
          </a:p>
          <a:p>
            <a:r>
              <a:rPr lang="en-US" b="1" dirty="0"/>
              <a:t>Formatting accuracy </a:t>
            </a:r>
            <a:r>
              <a:rPr lang="en-US" dirty="0"/>
              <a:t>– punctuation, capitalization, grammar, speaker identification, non-speech elements, etc.</a:t>
            </a:r>
          </a:p>
          <a:p>
            <a:r>
              <a:rPr lang="en-US" b="1" dirty="0"/>
              <a:t>Overall accuracy </a:t>
            </a:r>
            <a:r>
              <a:rPr lang="en-US" dirty="0"/>
              <a:t>depends on both word accuracy and formatting accuracy. Can be estimated by multiplying word accuracy by formatting accuracy.</a:t>
            </a:r>
          </a:p>
          <a:p>
            <a:pPr marL="0" indent="0" algn="ctr">
              <a:buNone/>
            </a:pPr>
            <a:r>
              <a:rPr lang="en-US" b="1" dirty="0"/>
              <a:t>Advertised accuracy is usually word accuracy based on ideal speech samples and not real-world conditions.</a:t>
            </a:r>
          </a:p>
        </p:txBody>
      </p:sp>
    </p:spTree>
    <p:extLst>
      <p:ext uri="{BB962C8B-B14F-4D97-AF65-F5344CB8AC3E}">
        <p14:creationId xmlns:p14="http://schemas.microsoft.com/office/powerpoint/2010/main" val="422641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Captioning Accuracy 2022</a:t>
            </a:r>
          </a:p>
        </p:txBody>
      </p:sp>
      <p:graphicFrame>
        <p:nvGraphicFramePr>
          <p:cNvPr id="8" name="Table 7"/>
          <p:cNvGraphicFramePr>
            <a:graphicFrameLocks noGrp="1"/>
          </p:cNvGraphicFramePr>
          <p:nvPr>
            <p:extLst>
              <p:ext uri="{D42A27DB-BD31-4B8C-83A1-F6EECF244321}">
                <p14:modId xmlns:p14="http://schemas.microsoft.com/office/powerpoint/2010/main" val="2746745728"/>
              </p:ext>
            </p:extLst>
          </p:nvPr>
        </p:nvGraphicFramePr>
        <p:xfrm>
          <a:off x="1814091" y="2293620"/>
          <a:ext cx="8563818" cy="3108960"/>
        </p:xfrm>
        <a:graphic>
          <a:graphicData uri="http://schemas.openxmlformats.org/drawingml/2006/table">
            <a:tbl>
              <a:tblPr firstRow="1" bandRow="1">
                <a:tableStyleId>{5C22544A-7EE6-4342-B048-85BDC9FD1C3A}</a:tableStyleId>
              </a:tblPr>
              <a:tblGrid>
                <a:gridCol w="3104632">
                  <a:extLst>
                    <a:ext uri="{9D8B030D-6E8A-4147-A177-3AD203B41FA5}">
                      <a16:colId xmlns:a16="http://schemas.microsoft.com/office/drawing/2014/main" val="1595426801"/>
                    </a:ext>
                  </a:extLst>
                </a:gridCol>
                <a:gridCol w="1828800">
                  <a:extLst>
                    <a:ext uri="{9D8B030D-6E8A-4147-A177-3AD203B41FA5}">
                      <a16:colId xmlns:a16="http://schemas.microsoft.com/office/drawing/2014/main" val="3125755951"/>
                    </a:ext>
                  </a:extLst>
                </a:gridCol>
                <a:gridCol w="1828800">
                  <a:extLst>
                    <a:ext uri="{9D8B030D-6E8A-4147-A177-3AD203B41FA5}">
                      <a16:colId xmlns:a16="http://schemas.microsoft.com/office/drawing/2014/main" val="3393365670"/>
                    </a:ext>
                  </a:extLst>
                </a:gridCol>
                <a:gridCol w="1801586">
                  <a:extLst>
                    <a:ext uri="{9D8B030D-6E8A-4147-A177-3AD203B41FA5}">
                      <a16:colId xmlns:a16="http://schemas.microsoft.com/office/drawing/2014/main" val="689979677"/>
                    </a:ext>
                  </a:extLst>
                </a:gridCol>
              </a:tblGrid>
              <a:tr h="370840">
                <a:tc>
                  <a:txBody>
                    <a:bodyPr/>
                    <a:lstStyle/>
                    <a:p>
                      <a:pPr algn="ctr"/>
                      <a:r>
                        <a:rPr lang="en-US" sz="2400" dirty="0"/>
                        <a:t>Auto-Caption</a:t>
                      </a:r>
                      <a:r>
                        <a:rPr lang="en-US" sz="2400" baseline="0" dirty="0"/>
                        <a:t> Engines</a:t>
                      </a:r>
                      <a:endParaRPr lang="en-US" sz="2400" dirty="0"/>
                    </a:p>
                  </a:txBody>
                  <a:tcPr anchor="ctr">
                    <a:solidFill>
                      <a:schemeClr val="tx2"/>
                    </a:solidFill>
                  </a:tcPr>
                </a:tc>
                <a:tc>
                  <a:txBody>
                    <a:bodyPr/>
                    <a:lstStyle/>
                    <a:p>
                      <a:pPr algn="ctr"/>
                      <a:r>
                        <a:rPr lang="en-US" sz="2400" dirty="0"/>
                        <a:t>Word Accuracy</a:t>
                      </a:r>
                    </a:p>
                  </a:txBody>
                  <a:tcPr anchor="ctr">
                    <a:solidFill>
                      <a:schemeClr val="tx2"/>
                    </a:solidFill>
                  </a:tcPr>
                </a:tc>
                <a:tc>
                  <a:txBody>
                    <a:bodyPr/>
                    <a:lstStyle/>
                    <a:p>
                      <a:pPr algn="ctr"/>
                      <a:r>
                        <a:rPr lang="en-US" sz="2400" dirty="0"/>
                        <a:t>Formatting Accuracy</a:t>
                      </a:r>
                    </a:p>
                  </a:txBody>
                  <a:tcPr anchor="ctr">
                    <a:solidFill>
                      <a:schemeClr val="tx2"/>
                    </a:solidFill>
                  </a:tcPr>
                </a:tc>
                <a:tc>
                  <a:txBody>
                    <a:bodyPr/>
                    <a:lstStyle/>
                    <a:p>
                      <a:pPr algn="ctr"/>
                      <a:r>
                        <a:rPr lang="en-US" sz="2400" b="1" dirty="0"/>
                        <a:t>Overall</a:t>
                      </a:r>
                      <a:r>
                        <a:rPr lang="en-US" sz="2400" b="1" baseline="0" dirty="0"/>
                        <a:t> Accuracy</a:t>
                      </a:r>
                      <a:endParaRPr lang="en-US" sz="2400" b="1" dirty="0"/>
                    </a:p>
                  </a:txBody>
                  <a:tcPr anchor="ctr">
                    <a:solidFill>
                      <a:schemeClr val="tx2"/>
                    </a:solidFill>
                  </a:tcPr>
                </a:tc>
                <a:extLst>
                  <a:ext uri="{0D108BD9-81ED-4DB2-BD59-A6C34878D82A}">
                    <a16:rowId xmlns:a16="http://schemas.microsoft.com/office/drawing/2014/main" val="3100218215"/>
                  </a:ext>
                </a:extLst>
              </a:tr>
              <a:tr h="370840">
                <a:tc>
                  <a:txBody>
                    <a:bodyPr/>
                    <a:lstStyle/>
                    <a:p>
                      <a:r>
                        <a:rPr lang="en-US" sz="2400" dirty="0"/>
                        <a:t>Speechmatics + 3Play</a:t>
                      </a:r>
                    </a:p>
                  </a:txBody>
                  <a:tcPr anchor="ctr"/>
                </a:tc>
                <a:tc>
                  <a:txBody>
                    <a:bodyPr/>
                    <a:lstStyle/>
                    <a:p>
                      <a:pPr algn="ctr"/>
                      <a:r>
                        <a:rPr lang="en-US" sz="2400" dirty="0"/>
                        <a:t>92.0%</a:t>
                      </a:r>
                    </a:p>
                  </a:txBody>
                  <a:tcPr anchor="ctr"/>
                </a:tc>
                <a:tc>
                  <a:txBody>
                    <a:bodyPr/>
                    <a:lstStyle/>
                    <a:p>
                      <a:pPr algn="ctr"/>
                      <a:r>
                        <a:rPr lang="en-US" sz="2400" dirty="0"/>
                        <a:t>82.8%</a:t>
                      </a:r>
                    </a:p>
                  </a:txBody>
                  <a:tcPr anchor="ctr"/>
                </a:tc>
                <a:tc>
                  <a:txBody>
                    <a:bodyPr/>
                    <a:lstStyle/>
                    <a:p>
                      <a:pPr algn="ctr"/>
                      <a:r>
                        <a:rPr lang="en-US" sz="2400" b="1" dirty="0"/>
                        <a:t>76.2%</a:t>
                      </a:r>
                    </a:p>
                  </a:txBody>
                  <a:tcPr anchor="ctr"/>
                </a:tc>
                <a:extLst>
                  <a:ext uri="{0D108BD9-81ED-4DB2-BD59-A6C34878D82A}">
                    <a16:rowId xmlns:a16="http://schemas.microsoft.com/office/drawing/2014/main" val="3223500124"/>
                  </a:ext>
                </a:extLst>
              </a:tr>
              <a:tr h="370840">
                <a:tc>
                  <a:txBody>
                    <a:bodyPr/>
                    <a:lstStyle/>
                    <a:p>
                      <a:r>
                        <a:rPr lang="en-US" sz="2400" dirty="0"/>
                        <a:t>Speechmatics</a:t>
                      </a:r>
                    </a:p>
                  </a:txBody>
                  <a:tcPr anchor="ctr"/>
                </a:tc>
                <a:tc>
                  <a:txBody>
                    <a:bodyPr/>
                    <a:lstStyle/>
                    <a:p>
                      <a:pPr algn="ctr"/>
                      <a:r>
                        <a:rPr lang="en-US" sz="2400" dirty="0"/>
                        <a:t>91.3%</a:t>
                      </a:r>
                    </a:p>
                  </a:txBody>
                  <a:tcPr anchor="ctr"/>
                </a:tc>
                <a:tc>
                  <a:txBody>
                    <a:bodyPr/>
                    <a:lstStyle/>
                    <a:p>
                      <a:pPr algn="ctr"/>
                      <a:r>
                        <a:rPr lang="en-US" sz="2400" dirty="0"/>
                        <a:t>82.1%</a:t>
                      </a:r>
                    </a:p>
                  </a:txBody>
                  <a:tcPr anchor="ctr"/>
                </a:tc>
                <a:tc>
                  <a:txBody>
                    <a:bodyPr/>
                    <a:lstStyle/>
                    <a:p>
                      <a:pPr algn="ctr"/>
                      <a:r>
                        <a:rPr lang="en-US" sz="2400" b="1" dirty="0"/>
                        <a:t>75.0%</a:t>
                      </a:r>
                    </a:p>
                  </a:txBody>
                  <a:tcPr anchor="ctr"/>
                </a:tc>
                <a:extLst>
                  <a:ext uri="{0D108BD9-81ED-4DB2-BD59-A6C34878D82A}">
                    <a16:rowId xmlns:a16="http://schemas.microsoft.com/office/drawing/2014/main" val="2855677639"/>
                  </a:ext>
                </a:extLst>
              </a:tr>
              <a:tr h="370840">
                <a:tc>
                  <a:txBody>
                    <a:bodyPr/>
                    <a:lstStyle/>
                    <a:p>
                      <a:r>
                        <a:rPr lang="en-US" sz="2400" dirty="0"/>
                        <a:t>Microsoft</a:t>
                      </a:r>
                    </a:p>
                  </a:txBody>
                  <a:tcPr anchor="ctr"/>
                </a:tc>
                <a:tc>
                  <a:txBody>
                    <a:bodyPr/>
                    <a:lstStyle/>
                    <a:p>
                      <a:pPr algn="ctr"/>
                      <a:r>
                        <a:rPr lang="en-US" sz="2400" dirty="0"/>
                        <a:t>89.4%</a:t>
                      </a:r>
                    </a:p>
                  </a:txBody>
                  <a:tcPr anchor="ctr"/>
                </a:tc>
                <a:tc>
                  <a:txBody>
                    <a:bodyPr/>
                    <a:lstStyle/>
                    <a:p>
                      <a:pPr algn="ctr"/>
                      <a:r>
                        <a:rPr lang="en-US" sz="2400" dirty="0"/>
                        <a:t>77.6%</a:t>
                      </a:r>
                    </a:p>
                  </a:txBody>
                  <a:tcPr anchor="ctr"/>
                </a:tc>
                <a:tc>
                  <a:txBody>
                    <a:bodyPr/>
                    <a:lstStyle/>
                    <a:p>
                      <a:pPr algn="ctr"/>
                      <a:r>
                        <a:rPr lang="en-US" sz="2400" b="1" dirty="0"/>
                        <a:t>69.4%</a:t>
                      </a:r>
                    </a:p>
                  </a:txBody>
                  <a:tcPr anchor="ctr"/>
                </a:tc>
                <a:extLst>
                  <a:ext uri="{0D108BD9-81ED-4DB2-BD59-A6C34878D82A}">
                    <a16:rowId xmlns:a16="http://schemas.microsoft.com/office/drawing/2014/main" val="2840588957"/>
                  </a:ext>
                </a:extLst>
              </a:tr>
              <a:tr h="370840">
                <a:tc>
                  <a:txBody>
                    <a:bodyPr/>
                    <a:lstStyle/>
                    <a:p>
                      <a:r>
                        <a:rPr lang="en-US" sz="2400" dirty="0"/>
                        <a:t>Rev AI V2</a:t>
                      </a:r>
                    </a:p>
                  </a:txBody>
                  <a:tcPr anchor="ctr"/>
                </a:tc>
                <a:tc>
                  <a:txBody>
                    <a:bodyPr/>
                    <a:lstStyle/>
                    <a:p>
                      <a:pPr algn="ctr"/>
                      <a:r>
                        <a:rPr lang="en-US" sz="2400" dirty="0"/>
                        <a:t>86.2%</a:t>
                      </a:r>
                    </a:p>
                  </a:txBody>
                  <a:tcPr anchor="ctr"/>
                </a:tc>
                <a:tc>
                  <a:txBody>
                    <a:bodyPr/>
                    <a:lstStyle/>
                    <a:p>
                      <a:pPr algn="ctr"/>
                      <a:r>
                        <a:rPr lang="en-US" sz="2400" dirty="0"/>
                        <a:t>75.1%</a:t>
                      </a:r>
                    </a:p>
                  </a:txBody>
                  <a:tcPr anchor="ctr"/>
                </a:tc>
                <a:tc>
                  <a:txBody>
                    <a:bodyPr/>
                    <a:lstStyle/>
                    <a:p>
                      <a:pPr algn="ctr"/>
                      <a:r>
                        <a:rPr lang="en-US" sz="2400" b="1" dirty="0"/>
                        <a:t>64.7%</a:t>
                      </a:r>
                    </a:p>
                  </a:txBody>
                  <a:tcPr anchor="ctr"/>
                </a:tc>
                <a:extLst>
                  <a:ext uri="{0D108BD9-81ED-4DB2-BD59-A6C34878D82A}">
                    <a16:rowId xmlns:a16="http://schemas.microsoft.com/office/drawing/2014/main" val="425021645"/>
                  </a:ext>
                </a:extLst>
              </a:tr>
              <a:tr h="370840">
                <a:tc>
                  <a:txBody>
                    <a:bodyPr/>
                    <a:lstStyle/>
                    <a:p>
                      <a:r>
                        <a:rPr lang="en-US" sz="2400" dirty="0"/>
                        <a:t>Google Video</a:t>
                      </a:r>
                    </a:p>
                  </a:txBody>
                  <a:tcPr anchor="ctr"/>
                </a:tc>
                <a:tc>
                  <a:txBody>
                    <a:bodyPr/>
                    <a:lstStyle/>
                    <a:p>
                      <a:pPr algn="ctr"/>
                      <a:r>
                        <a:rPr lang="en-US" sz="2400" dirty="0"/>
                        <a:t>87.2%</a:t>
                      </a:r>
                    </a:p>
                  </a:txBody>
                  <a:tcPr anchor="ctr"/>
                </a:tc>
                <a:tc>
                  <a:txBody>
                    <a:bodyPr/>
                    <a:lstStyle/>
                    <a:p>
                      <a:pPr algn="ctr"/>
                      <a:r>
                        <a:rPr lang="en-US" sz="2400" dirty="0"/>
                        <a:t>73.0%</a:t>
                      </a:r>
                    </a:p>
                  </a:txBody>
                  <a:tcPr anchor="ctr"/>
                </a:tc>
                <a:tc>
                  <a:txBody>
                    <a:bodyPr/>
                    <a:lstStyle/>
                    <a:p>
                      <a:pPr algn="ctr"/>
                      <a:r>
                        <a:rPr lang="en-US" sz="2400" b="1" dirty="0"/>
                        <a:t>63.7%</a:t>
                      </a:r>
                    </a:p>
                  </a:txBody>
                  <a:tcPr anchor="ctr"/>
                </a:tc>
                <a:extLst>
                  <a:ext uri="{0D108BD9-81ED-4DB2-BD59-A6C34878D82A}">
                    <a16:rowId xmlns:a16="http://schemas.microsoft.com/office/drawing/2014/main" val="4260582968"/>
                  </a:ext>
                </a:extLst>
              </a:tr>
            </a:tbl>
          </a:graphicData>
        </a:graphic>
      </p:graphicFrame>
      <p:sp>
        <p:nvSpPr>
          <p:cNvPr id="9" name="TextBox 8"/>
          <p:cNvSpPr txBox="1"/>
          <p:nvPr/>
        </p:nvSpPr>
        <p:spPr>
          <a:xfrm>
            <a:off x="2971800" y="6400800"/>
            <a:ext cx="9144000" cy="369332"/>
          </a:xfrm>
          <a:prstGeom prst="rect">
            <a:avLst/>
          </a:prstGeom>
          <a:noFill/>
        </p:spPr>
        <p:txBody>
          <a:bodyPr wrap="square" rtlCol="0">
            <a:spAutoFit/>
          </a:bodyPr>
          <a:lstStyle/>
          <a:p>
            <a:pPr algn="r"/>
            <a:r>
              <a:rPr lang="en-US" dirty="0"/>
              <a:t>(Research conducted by 3Play Media [2022] using real-world samples from a range of industries)</a:t>
            </a:r>
          </a:p>
        </p:txBody>
      </p:sp>
    </p:spTree>
    <p:extLst>
      <p:ext uri="{BB962C8B-B14F-4D97-AF65-F5344CB8AC3E}">
        <p14:creationId xmlns:p14="http://schemas.microsoft.com/office/powerpoint/2010/main" val="331418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B884-9955-92F0-25F5-CDF2EAC9A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7B9D3-4816-F6B6-67F8-EC38A39504F4}"/>
              </a:ext>
            </a:extLst>
          </p:cNvPr>
          <p:cNvSpPr>
            <a:spLocks noGrp="1"/>
          </p:cNvSpPr>
          <p:nvPr>
            <p:ph type="title"/>
          </p:nvPr>
        </p:nvSpPr>
        <p:spPr/>
        <p:txBody>
          <a:bodyPr/>
          <a:lstStyle/>
          <a:p>
            <a:r>
              <a:rPr lang="en-US" dirty="0"/>
              <a:t>Captioning Accuracy 2025</a:t>
            </a:r>
          </a:p>
        </p:txBody>
      </p:sp>
      <p:graphicFrame>
        <p:nvGraphicFramePr>
          <p:cNvPr id="8" name="Table 7">
            <a:extLst>
              <a:ext uri="{FF2B5EF4-FFF2-40B4-BE49-F238E27FC236}">
                <a16:creationId xmlns:a16="http://schemas.microsoft.com/office/drawing/2014/main" id="{6E00DB5E-68A3-C568-3665-44F298D60F09}"/>
              </a:ext>
            </a:extLst>
          </p:cNvPr>
          <p:cNvGraphicFramePr>
            <a:graphicFrameLocks noGrp="1"/>
          </p:cNvGraphicFramePr>
          <p:nvPr>
            <p:extLst>
              <p:ext uri="{D42A27DB-BD31-4B8C-83A1-F6EECF244321}">
                <p14:modId xmlns:p14="http://schemas.microsoft.com/office/powerpoint/2010/main" val="100462398"/>
              </p:ext>
            </p:extLst>
          </p:nvPr>
        </p:nvGraphicFramePr>
        <p:xfrm>
          <a:off x="1924050" y="1743050"/>
          <a:ext cx="8343900" cy="4511040"/>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1595426801"/>
                    </a:ext>
                  </a:extLst>
                </a:gridCol>
                <a:gridCol w="1600200">
                  <a:extLst>
                    <a:ext uri="{9D8B030D-6E8A-4147-A177-3AD203B41FA5}">
                      <a16:colId xmlns:a16="http://schemas.microsoft.com/office/drawing/2014/main" val="3125755951"/>
                    </a:ext>
                  </a:extLst>
                </a:gridCol>
                <a:gridCol w="1524000">
                  <a:extLst>
                    <a:ext uri="{9D8B030D-6E8A-4147-A177-3AD203B41FA5}">
                      <a16:colId xmlns:a16="http://schemas.microsoft.com/office/drawing/2014/main" val="3393365670"/>
                    </a:ext>
                  </a:extLst>
                </a:gridCol>
                <a:gridCol w="1524000">
                  <a:extLst>
                    <a:ext uri="{9D8B030D-6E8A-4147-A177-3AD203B41FA5}">
                      <a16:colId xmlns:a16="http://schemas.microsoft.com/office/drawing/2014/main" val="689979677"/>
                    </a:ext>
                  </a:extLst>
                </a:gridCol>
              </a:tblGrid>
              <a:tr h="370840">
                <a:tc>
                  <a:txBody>
                    <a:bodyPr/>
                    <a:lstStyle/>
                    <a:p>
                      <a:pPr algn="ctr"/>
                      <a:r>
                        <a:rPr lang="en-US" sz="2200" dirty="0"/>
                        <a:t>Auto-Caption</a:t>
                      </a:r>
                      <a:r>
                        <a:rPr lang="en-US" sz="2200" baseline="0" dirty="0"/>
                        <a:t> Engines</a:t>
                      </a:r>
                      <a:endParaRPr lang="en-US" sz="2200" dirty="0"/>
                    </a:p>
                  </a:txBody>
                  <a:tcPr anchor="ctr">
                    <a:solidFill>
                      <a:schemeClr val="tx2"/>
                    </a:solidFill>
                  </a:tcPr>
                </a:tc>
                <a:tc>
                  <a:txBody>
                    <a:bodyPr/>
                    <a:lstStyle/>
                    <a:p>
                      <a:pPr algn="ctr"/>
                      <a:r>
                        <a:rPr lang="en-US" sz="2200" dirty="0"/>
                        <a:t>Word Accuracy</a:t>
                      </a:r>
                    </a:p>
                  </a:txBody>
                  <a:tcPr anchor="ctr">
                    <a:solidFill>
                      <a:schemeClr val="tx2"/>
                    </a:solidFill>
                  </a:tcPr>
                </a:tc>
                <a:tc>
                  <a:txBody>
                    <a:bodyPr/>
                    <a:lstStyle/>
                    <a:p>
                      <a:pPr algn="ctr"/>
                      <a:r>
                        <a:rPr lang="en-US" sz="2200" dirty="0"/>
                        <a:t>Formatting Accuracy</a:t>
                      </a:r>
                    </a:p>
                  </a:txBody>
                  <a:tcPr anchor="ctr">
                    <a:solidFill>
                      <a:schemeClr val="tx2"/>
                    </a:solidFill>
                  </a:tcPr>
                </a:tc>
                <a:tc>
                  <a:txBody>
                    <a:bodyPr/>
                    <a:lstStyle/>
                    <a:p>
                      <a:pPr algn="ctr"/>
                      <a:r>
                        <a:rPr lang="en-US" sz="2200" b="1" dirty="0"/>
                        <a:t>Overall</a:t>
                      </a:r>
                      <a:r>
                        <a:rPr lang="en-US" sz="2200" b="1" baseline="0" dirty="0"/>
                        <a:t> Accuracy</a:t>
                      </a:r>
                      <a:endParaRPr lang="en-US" sz="2200" b="1" dirty="0"/>
                    </a:p>
                  </a:txBody>
                  <a:tcPr anchor="ctr">
                    <a:solidFill>
                      <a:schemeClr val="tx2"/>
                    </a:solidFill>
                  </a:tcPr>
                </a:tc>
                <a:extLst>
                  <a:ext uri="{0D108BD9-81ED-4DB2-BD59-A6C34878D82A}">
                    <a16:rowId xmlns:a16="http://schemas.microsoft.com/office/drawing/2014/main" val="3100218215"/>
                  </a:ext>
                </a:extLst>
              </a:tr>
              <a:tr h="370840">
                <a:tc>
                  <a:txBody>
                    <a:bodyPr/>
                    <a:lstStyle/>
                    <a:p>
                      <a:r>
                        <a:rPr lang="en-US" sz="2200" dirty="0"/>
                        <a:t>AssemblyAI Universal-2</a:t>
                      </a:r>
                    </a:p>
                  </a:txBody>
                  <a:tcPr anchor="ctr"/>
                </a:tc>
                <a:tc>
                  <a:txBody>
                    <a:bodyPr/>
                    <a:lstStyle/>
                    <a:p>
                      <a:pPr algn="ctr"/>
                      <a:r>
                        <a:rPr lang="en-US" sz="2200" dirty="0"/>
                        <a:t>92.7%</a:t>
                      </a:r>
                    </a:p>
                  </a:txBody>
                  <a:tcPr anchor="ctr"/>
                </a:tc>
                <a:tc>
                  <a:txBody>
                    <a:bodyPr/>
                    <a:lstStyle/>
                    <a:p>
                      <a:pPr algn="ctr"/>
                      <a:r>
                        <a:rPr lang="en-US" sz="2200" dirty="0"/>
                        <a:t>84.4%</a:t>
                      </a:r>
                    </a:p>
                  </a:txBody>
                  <a:tcPr anchor="ctr"/>
                </a:tc>
                <a:tc>
                  <a:txBody>
                    <a:bodyPr/>
                    <a:lstStyle/>
                    <a:p>
                      <a:pPr algn="ctr"/>
                      <a:r>
                        <a:rPr lang="en-US" sz="2200" b="1" dirty="0"/>
                        <a:t>78.2%</a:t>
                      </a:r>
                    </a:p>
                  </a:txBody>
                  <a:tcPr anchor="ctr"/>
                </a:tc>
                <a:extLst>
                  <a:ext uri="{0D108BD9-81ED-4DB2-BD59-A6C34878D82A}">
                    <a16:rowId xmlns:a16="http://schemas.microsoft.com/office/drawing/2014/main" val="3223500124"/>
                  </a:ext>
                </a:extLst>
              </a:tr>
              <a:tr h="370840">
                <a:tc>
                  <a:txBody>
                    <a:bodyPr/>
                    <a:lstStyle/>
                    <a:p>
                      <a:r>
                        <a:rPr lang="en-US" sz="2200" dirty="0"/>
                        <a:t>Whisper X</a:t>
                      </a:r>
                    </a:p>
                  </a:txBody>
                  <a:tcPr anchor="ctr"/>
                </a:tc>
                <a:tc>
                  <a:txBody>
                    <a:bodyPr/>
                    <a:lstStyle/>
                    <a:p>
                      <a:pPr algn="ctr"/>
                      <a:r>
                        <a:rPr lang="en-US" sz="2200" dirty="0"/>
                        <a:t>91.5%</a:t>
                      </a:r>
                    </a:p>
                  </a:txBody>
                  <a:tcPr anchor="ctr"/>
                </a:tc>
                <a:tc>
                  <a:txBody>
                    <a:bodyPr/>
                    <a:lstStyle/>
                    <a:p>
                      <a:pPr algn="ctr"/>
                      <a:r>
                        <a:rPr lang="en-US" sz="2200" dirty="0"/>
                        <a:t>85.2%</a:t>
                      </a:r>
                    </a:p>
                  </a:txBody>
                  <a:tcPr anchor="ctr"/>
                </a:tc>
                <a:tc>
                  <a:txBody>
                    <a:bodyPr/>
                    <a:lstStyle/>
                    <a:p>
                      <a:pPr algn="ctr"/>
                      <a:r>
                        <a:rPr lang="en-US" sz="2200" b="1" dirty="0"/>
                        <a:t>78.0%</a:t>
                      </a:r>
                    </a:p>
                  </a:txBody>
                  <a:tcPr anchor="ctr"/>
                </a:tc>
                <a:extLst>
                  <a:ext uri="{0D108BD9-81ED-4DB2-BD59-A6C34878D82A}">
                    <a16:rowId xmlns:a16="http://schemas.microsoft.com/office/drawing/2014/main" val="685446260"/>
                  </a:ext>
                </a:extLst>
              </a:tr>
              <a:tr h="370840">
                <a:tc>
                  <a:txBody>
                    <a:bodyPr/>
                    <a:lstStyle/>
                    <a:p>
                      <a:r>
                        <a:rPr lang="en-US" sz="2200" dirty="0"/>
                        <a:t>Speechmatics</a:t>
                      </a:r>
                    </a:p>
                  </a:txBody>
                  <a:tcPr anchor="ctr"/>
                </a:tc>
                <a:tc>
                  <a:txBody>
                    <a:bodyPr/>
                    <a:lstStyle/>
                    <a:p>
                      <a:pPr algn="ctr"/>
                      <a:r>
                        <a:rPr lang="en-US" sz="2200" dirty="0"/>
                        <a:t>91.7%</a:t>
                      </a:r>
                    </a:p>
                  </a:txBody>
                  <a:tcPr anchor="ctr"/>
                </a:tc>
                <a:tc>
                  <a:txBody>
                    <a:bodyPr/>
                    <a:lstStyle/>
                    <a:p>
                      <a:pPr algn="ctr"/>
                      <a:r>
                        <a:rPr lang="en-US" sz="2200" dirty="0"/>
                        <a:t>83.2%</a:t>
                      </a:r>
                    </a:p>
                  </a:txBody>
                  <a:tcPr anchor="ctr"/>
                </a:tc>
                <a:tc>
                  <a:txBody>
                    <a:bodyPr/>
                    <a:lstStyle/>
                    <a:p>
                      <a:pPr algn="ctr"/>
                      <a:r>
                        <a:rPr lang="en-US" sz="2200" b="1" dirty="0"/>
                        <a:t>76.3%</a:t>
                      </a:r>
                    </a:p>
                  </a:txBody>
                  <a:tcPr anchor="ctr"/>
                </a:tc>
                <a:extLst>
                  <a:ext uri="{0D108BD9-81ED-4DB2-BD59-A6C34878D82A}">
                    <a16:rowId xmlns:a16="http://schemas.microsoft.com/office/drawing/2014/main" val="2855677639"/>
                  </a:ext>
                </a:extLst>
              </a:tr>
              <a:tr h="370840">
                <a:tc>
                  <a:txBody>
                    <a:bodyPr/>
                    <a:lstStyle/>
                    <a:p>
                      <a:r>
                        <a:rPr lang="en-US" sz="2200" dirty="0"/>
                        <a:t>Microsoft</a:t>
                      </a:r>
                    </a:p>
                  </a:txBody>
                  <a:tcPr anchor="ctr"/>
                </a:tc>
                <a:tc>
                  <a:txBody>
                    <a:bodyPr/>
                    <a:lstStyle/>
                    <a:p>
                      <a:pPr algn="ctr"/>
                      <a:r>
                        <a:rPr lang="en-US" sz="2200" dirty="0"/>
                        <a:t>91.3%</a:t>
                      </a:r>
                    </a:p>
                  </a:txBody>
                  <a:tcPr anchor="ctr"/>
                </a:tc>
                <a:tc>
                  <a:txBody>
                    <a:bodyPr/>
                    <a:lstStyle/>
                    <a:p>
                      <a:pPr algn="ctr"/>
                      <a:r>
                        <a:rPr lang="en-US" sz="2200" dirty="0"/>
                        <a:t>82.2%</a:t>
                      </a:r>
                    </a:p>
                  </a:txBody>
                  <a:tcPr anchor="ctr"/>
                </a:tc>
                <a:tc>
                  <a:txBody>
                    <a:bodyPr/>
                    <a:lstStyle/>
                    <a:p>
                      <a:pPr algn="ctr"/>
                      <a:r>
                        <a:rPr lang="en-US" sz="2200" b="1" dirty="0"/>
                        <a:t>75.0%</a:t>
                      </a:r>
                    </a:p>
                  </a:txBody>
                  <a:tcPr anchor="ctr"/>
                </a:tc>
                <a:extLst>
                  <a:ext uri="{0D108BD9-81ED-4DB2-BD59-A6C34878D82A}">
                    <a16:rowId xmlns:a16="http://schemas.microsoft.com/office/drawing/2014/main" val="2840588957"/>
                  </a:ext>
                </a:extLst>
              </a:tr>
              <a:tr h="370840">
                <a:tc>
                  <a:txBody>
                    <a:bodyPr/>
                    <a:lstStyle/>
                    <a:p>
                      <a:r>
                        <a:rPr lang="en-US" sz="2200" dirty="0"/>
                        <a:t>OpenAI Whisper Large V2</a:t>
                      </a:r>
                    </a:p>
                  </a:txBody>
                  <a:tcPr anchor="ctr"/>
                </a:tc>
                <a:tc>
                  <a:txBody>
                    <a:bodyPr/>
                    <a:lstStyle/>
                    <a:p>
                      <a:pPr algn="ctr"/>
                      <a:r>
                        <a:rPr lang="en-US" sz="2200" dirty="0"/>
                        <a:t>89.9%</a:t>
                      </a:r>
                    </a:p>
                  </a:txBody>
                  <a:tcPr anchor="ctr"/>
                </a:tc>
                <a:tc>
                  <a:txBody>
                    <a:bodyPr/>
                    <a:lstStyle/>
                    <a:p>
                      <a:pPr algn="ctr"/>
                      <a:r>
                        <a:rPr lang="en-US" sz="2200" dirty="0"/>
                        <a:t>82.8%</a:t>
                      </a:r>
                    </a:p>
                  </a:txBody>
                  <a:tcPr anchor="ctr"/>
                </a:tc>
                <a:tc>
                  <a:txBody>
                    <a:bodyPr/>
                    <a:lstStyle/>
                    <a:p>
                      <a:pPr algn="ctr"/>
                      <a:r>
                        <a:rPr lang="en-US" sz="2200" b="1" dirty="0"/>
                        <a:t>74.4%</a:t>
                      </a:r>
                    </a:p>
                  </a:txBody>
                  <a:tcPr anchor="ctr"/>
                </a:tc>
                <a:extLst>
                  <a:ext uri="{0D108BD9-81ED-4DB2-BD59-A6C34878D82A}">
                    <a16:rowId xmlns:a16="http://schemas.microsoft.com/office/drawing/2014/main" val="1710858185"/>
                  </a:ext>
                </a:extLst>
              </a:tr>
              <a:tr h="370840">
                <a:tc>
                  <a:txBody>
                    <a:bodyPr/>
                    <a:lstStyle/>
                    <a:p>
                      <a:r>
                        <a:rPr lang="en-US" sz="2200" dirty="0"/>
                        <a:t>Rev AI V2</a:t>
                      </a:r>
                    </a:p>
                  </a:txBody>
                  <a:tcPr anchor="ctr"/>
                </a:tc>
                <a:tc>
                  <a:txBody>
                    <a:bodyPr/>
                    <a:lstStyle/>
                    <a:p>
                      <a:pPr algn="ctr"/>
                      <a:r>
                        <a:rPr lang="en-US" sz="2200" dirty="0"/>
                        <a:t>88.9%</a:t>
                      </a:r>
                    </a:p>
                  </a:txBody>
                  <a:tcPr anchor="ctr"/>
                </a:tc>
                <a:tc>
                  <a:txBody>
                    <a:bodyPr/>
                    <a:lstStyle/>
                    <a:p>
                      <a:pPr algn="ctr"/>
                      <a:r>
                        <a:rPr lang="en-US" sz="2200" dirty="0"/>
                        <a:t>79.3%</a:t>
                      </a:r>
                    </a:p>
                  </a:txBody>
                  <a:tcPr anchor="ctr"/>
                </a:tc>
                <a:tc>
                  <a:txBody>
                    <a:bodyPr/>
                    <a:lstStyle/>
                    <a:p>
                      <a:pPr algn="ctr"/>
                      <a:r>
                        <a:rPr lang="en-US" sz="2200" b="1" dirty="0"/>
                        <a:t>70.5%</a:t>
                      </a:r>
                    </a:p>
                  </a:txBody>
                  <a:tcPr anchor="ctr"/>
                </a:tc>
                <a:extLst>
                  <a:ext uri="{0D108BD9-81ED-4DB2-BD59-A6C34878D82A}">
                    <a16:rowId xmlns:a16="http://schemas.microsoft.com/office/drawing/2014/main" val="3834546465"/>
                  </a:ext>
                </a:extLst>
              </a:tr>
              <a:tr h="370840">
                <a:tc>
                  <a:txBody>
                    <a:bodyPr/>
                    <a:lstStyle/>
                    <a:p>
                      <a:r>
                        <a:rPr lang="en-US" sz="2200" dirty="0"/>
                        <a:t>Google Chirp 2</a:t>
                      </a:r>
                    </a:p>
                  </a:txBody>
                  <a:tcPr anchor="ctr"/>
                </a:tc>
                <a:tc>
                  <a:txBody>
                    <a:bodyPr/>
                    <a:lstStyle/>
                    <a:p>
                      <a:pPr algn="ctr"/>
                      <a:r>
                        <a:rPr lang="en-US" sz="2200" dirty="0"/>
                        <a:t>87.0%</a:t>
                      </a:r>
                    </a:p>
                  </a:txBody>
                  <a:tcPr anchor="ctr"/>
                </a:tc>
                <a:tc>
                  <a:txBody>
                    <a:bodyPr/>
                    <a:lstStyle/>
                    <a:p>
                      <a:pPr algn="ctr"/>
                      <a:r>
                        <a:rPr lang="en-US" sz="2200" dirty="0"/>
                        <a:t>79.4%</a:t>
                      </a:r>
                    </a:p>
                  </a:txBody>
                  <a:tcPr anchor="ctr"/>
                </a:tc>
                <a:tc>
                  <a:txBody>
                    <a:bodyPr/>
                    <a:lstStyle/>
                    <a:p>
                      <a:pPr algn="ctr"/>
                      <a:r>
                        <a:rPr lang="en-US" sz="2200" b="1" dirty="0"/>
                        <a:t>69.1%</a:t>
                      </a:r>
                    </a:p>
                  </a:txBody>
                  <a:tcPr anchor="ctr"/>
                </a:tc>
                <a:extLst>
                  <a:ext uri="{0D108BD9-81ED-4DB2-BD59-A6C34878D82A}">
                    <a16:rowId xmlns:a16="http://schemas.microsoft.com/office/drawing/2014/main" val="4260582968"/>
                  </a:ext>
                </a:extLst>
              </a:tr>
              <a:tr h="370840">
                <a:tc>
                  <a:txBody>
                    <a:bodyPr/>
                    <a:lstStyle/>
                    <a:p>
                      <a:r>
                        <a:rPr lang="en-US" sz="2200" dirty="0"/>
                        <a:t>Google Gemini 2.0 Flash LLM</a:t>
                      </a:r>
                    </a:p>
                  </a:txBody>
                  <a:tcPr anchor="ctr"/>
                </a:tc>
                <a:tc gridSpan="3">
                  <a:txBody>
                    <a:bodyPr/>
                    <a:lstStyle/>
                    <a:p>
                      <a:pPr algn="ctr"/>
                      <a:r>
                        <a:rPr lang="en-US" sz="2200" dirty="0"/>
                        <a:t>Marginally better than Chirp 2 but often failed to complete transcriptions.</a:t>
                      </a:r>
                    </a:p>
                  </a:txBody>
                  <a:tcPr anchor="ctr"/>
                </a:tc>
                <a:tc hMerge="1">
                  <a:txBody>
                    <a:bodyPr/>
                    <a:lstStyle/>
                    <a:p>
                      <a:pPr algn="ctr"/>
                      <a:endParaRPr lang="en-US" sz="2000" dirty="0"/>
                    </a:p>
                  </a:txBody>
                  <a:tcPr anchor="ctr"/>
                </a:tc>
                <a:tc hMerge="1">
                  <a:txBody>
                    <a:bodyPr/>
                    <a:lstStyle/>
                    <a:p>
                      <a:pPr algn="ctr"/>
                      <a:endParaRPr lang="en-US" sz="2000" b="1" dirty="0"/>
                    </a:p>
                  </a:txBody>
                  <a:tcPr anchor="ctr"/>
                </a:tc>
                <a:extLst>
                  <a:ext uri="{0D108BD9-81ED-4DB2-BD59-A6C34878D82A}">
                    <a16:rowId xmlns:a16="http://schemas.microsoft.com/office/drawing/2014/main" val="492512082"/>
                  </a:ext>
                </a:extLst>
              </a:tr>
            </a:tbl>
          </a:graphicData>
        </a:graphic>
      </p:graphicFrame>
      <p:sp>
        <p:nvSpPr>
          <p:cNvPr id="9" name="TextBox 8">
            <a:extLst>
              <a:ext uri="{FF2B5EF4-FFF2-40B4-BE49-F238E27FC236}">
                <a16:creationId xmlns:a16="http://schemas.microsoft.com/office/drawing/2014/main" id="{6CBA4F5D-D5D4-5CE6-8D36-80F3498F901B}"/>
              </a:ext>
            </a:extLst>
          </p:cNvPr>
          <p:cNvSpPr txBox="1"/>
          <p:nvPr/>
        </p:nvSpPr>
        <p:spPr>
          <a:xfrm>
            <a:off x="2971800" y="6400800"/>
            <a:ext cx="9144000" cy="369332"/>
          </a:xfrm>
          <a:prstGeom prst="rect">
            <a:avLst/>
          </a:prstGeom>
          <a:noFill/>
        </p:spPr>
        <p:txBody>
          <a:bodyPr wrap="square" rtlCol="0">
            <a:spAutoFit/>
          </a:bodyPr>
          <a:lstStyle/>
          <a:p>
            <a:pPr algn="r"/>
            <a:r>
              <a:rPr lang="en-US" dirty="0"/>
              <a:t>(Research conducted by 3Play Media [2025] using real-world samples from a range of industries)</a:t>
            </a:r>
          </a:p>
        </p:txBody>
      </p:sp>
    </p:spTree>
    <p:extLst>
      <p:ext uri="{BB962C8B-B14F-4D97-AF65-F5344CB8AC3E}">
        <p14:creationId xmlns:p14="http://schemas.microsoft.com/office/powerpoint/2010/main" val="388715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Captioning Accuracy</a:t>
            </a:r>
          </a:p>
        </p:txBody>
      </p:sp>
      <p:sp>
        <p:nvSpPr>
          <p:cNvPr id="3" name="Content Placeholder 2"/>
          <p:cNvSpPr>
            <a:spLocks noGrp="1"/>
          </p:cNvSpPr>
          <p:nvPr>
            <p:ph idx="1"/>
          </p:nvPr>
        </p:nvSpPr>
        <p:spPr>
          <a:xfrm>
            <a:off x="609600" y="1600201"/>
            <a:ext cx="10972800" cy="4952999"/>
          </a:xfrm>
        </p:spPr>
        <p:txBody>
          <a:bodyPr>
            <a:normAutofit/>
          </a:bodyPr>
          <a:lstStyle/>
          <a:p>
            <a:pPr marL="0" indent="0">
              <a:spcAft>
                <a:spcPts val="2400"/>
              </a:spcAft>
              <a:buNone/>
            </a:pPr>
            <a:r>
              <a:rPr lang="en-US" b="1" dirty="0"/>
              <a:t>According to the Worldwide Web Consortium (W3C):</a:t>
            </a:r>
          </a:p>
          <a:p>
            <a:pPr marL="457200" lvl="1" indent="0">
              <a:buNone/>
            </a:pPr>
            <a:r>
              <a:rPr lang="en-US" sz="2500" dirty="0"/>
              <a:t>“Automatically-generated captions do not meet user needs or accessibility requirements, unless they are confirmed to be fully accurate. Usually they need significant editing. There are tools that use speech recognition technology to turn a soundtrack into a timed caption file. For example, some common video websites provide automatic captions. However, often the automatic caption text is wrong and does not match the spoken audio — sometimes in ways that change the meaning (or are embarrassing). For example, missing just one word such as ‘not’ can make the captions contradict the actual audio content.”</a:t>
            </a:r>
          </a:p>
        </p:txBody>
      </p:sp>
    </p:spTree>
    <p:extLst>
      <p:ext uri="{BB962C8B-B14F-4D97-AF65-F5344CB8AC3E}">
        <p14:creationId xmlns:p14="http://schemas.microsoft.com/office/powerpoint/2010/main" val="4190947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CA50-594F-F2D7-1C4D-D37B282ADA50}"/>
              </a:ext>
            </a:extLst>
          </p:cNvPr>
          <p:cNvSpPr>
            <a:spLocks noGrp="1"/>
          </p:cNvSpPr>
          <p:nvPr>
            <p:ph type="title"/>
          </p:nvPr>
        </p:nvSpPr>
        <p:spPr>
          <a:xfrm>
            <a:off x="1828800" y="152400"/>
            <a:ext cx="9855200" cy="1143000"/>
          </a:xfrm>
        </p:spPr>
        <p:txBody>
          <a:bodyPr anchor="ctr">
            <a:normAutofit/>
          </a:bodyPr>
          <a:lstStyle/>
          <a:p>
            <a:pPr>
              <a:lnSpc>
                <a:spcPct val="90000"/>
              </a:lnSpc>
            </a:pPr>
            <a:r>
              <a:rPr lang="en-US" sz="3700"/>
              <a:t>Word + Formatting Accuracy </a:t>
            </a:r>
            <a:br>
              <a:rPr lang="en-US" sz="3700"/>
            </a:br>
            <a:r>
              <a:rPr lang="en-US" sz="3700"/>
              <a:t>≠ Meaning Accuracy</a:t>
            </a:r>
          </a:p>
        </p:txBody>
      </p:sp>
      <p:graphicFrame>
        <p:nvGraphicFramePr>
          <p:cNvPr id="9" name="Content Placeholder 5">
            <a:extLst>
              <a:ext uri="{FF2B5EF4-FFF2-40B4-BE49-F238E27FC236}">
                <a16:creationId xmlns:a16="http://schemas.microsoft.com/office/drawing/2014/main" id="{FEDBD4E0-DA81-37DC-7BF4-4FCBFA38C077}"/>
              </a:ext>
            </a:extLst>
          </p:cNvPr>
          <p:cNvGraphicFramePr>
            <a:graphicFrameLocks noGrp="1"/>
          </p:cNvGraphicFramePr>
          <p:nvPr>
            <p:ph idx="1"/>
            <p:extLst>
              <p:ext uri="{D42A27DB-BD31-4B8C-83A1-F6EECF244321}">
                <p14:modId xmlns:p14="http://schemas.microsoft.com/office/powerpoint/2010/main" val="1043538282"/>
              </p:ext>
            </p:extLst>
          </p:nvPr>
        </p:nvGraphicFramePr>
        <p:xfrm>
          <a:off x="632749" y="1600202"/>
          <a:ext cx="10972800" cy="441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31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81084-2A2A-805B-B169-856AAE509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CAF8E-2F37-D2CC-82A8-68C32604095A}"/>
              </a:ext>
            </a:extLst>
          </p:cNvPr>
          <p:cNvSpPr>
            <a:spLocks noGrp="1"/>
          </p:cNvSpPr>
          <p:nvPr>
            <p:ph type="title"/>
          </p:nvPr>
        </p:nvSpPr>
        <p:spPr/>
        <p:txBody>
          <a:bodyPr anchor="ctr">
            <a:normAutofit/>
          </a:bodyPr>
          <a:lstStyle/>
          <a:p>
            <a:pPr>
              <a:lnSpc>
                <a:spcPct val="90000"/>
              </a:lnSpc>
            </a:pPr>
            <a:r>
              <a:rPr lang="en-US" sz="3700"/>
              <a:t>Word + Formatting Accuracy </a:t>
            </a:r>
            <a:br>
              <a:rPr lang="en-US" sz="3700"/>
            </a:br>
            <a:r>
              <a:rPr lang="en-US" sz="3700"/>
              <a:t>≠ Meaning Accuracy</a:t>
            </a:r>
          </a:p>
        </p:txBody>
      </p:sp>
      <p:sp>
        <p:nvSpPr>
          <p:cNvPr id="4" name="Content Placeholder 3">
            <a:extLst>
              <a:ext uri="{FF2B5EF4-FFF2-40B4-BE49-F238E27FC236}">
                <a16:creationId xmlns:a16="http://schemas.microsoft.com/office/drawing/2014/main" id="{2DB4D285-969F-A88B-D97E-50226ECF6F8F}"/>
              </a:ext>
            </a:extLst>
          </p:cNvPr>
          <p:cNvSpPr>
            <a:spLocks noGrp="1"/>
          </p:cNvSpPr>
          <p:nvPr>
            <p:ph idx="1"/>
          </p:nvPr>
        </p:nvSpPr>
        <p:spPr>
          <a:xfrm>
            <a:off x="609600" y="1600201"/>
            <a:ext cx="10972800" cy="5257799"/>
          </a:xfrm>
        </p:spPr>
        <p:txBody>
          <a:bodyPr>
            <a:normAutofit fontScale="92500"/>
          </a:bodyPr>
          <a:lstStyle/>
          <a:p>
            <a:r>
              <a:rPr lang="en-US" dirty="0"/>
              <a:t>A caption can score high on word + formatting accuracy while still failing meaning accuracy if small errors distort the message, e.g.:</a:t>
            </a:r>
          </a:p>
          <a:p>
            <a:pPr lvl="1"/>
            <a:r>
              <a:rPr lang="en-US" dirty="0"/>
              <a:t>“can” instead of “can’t” or missing “not”</a:t>
            </a:r>
          </a:p>
          <a:p>
            <a:pPr lvl="1"/>
            <a:r>
              <a:rPr lang="en-US" dirty="0"/>
              <a:t>Wrong names or technical terms</a:t>
            </a:r>
          </a:p>
          <a:p>
            <a:pPr lvl="1"/>
            <a:r>
              <a:rPr lang="en-US" dirty="0"/>
              <a:t>Wrong numbers, alphanumerics, or website URL’s</a:t>
            </a:r>
          </a:p>
          <a:p>
            <a:pPr lvl="1"/>
            <a:r>
              <a:rPr lang="en-US" dirty="0"/>
              <a:t>Incorrect speaker attribution or not distinguishing between speakers</a:t>
            </a:r>
          </a:p>
          <a:p>
            <a:pPr lvl="1"/>
            <a:r>
              <a:rPr lang="en-US" dirty="0"/>
              <a:t>Punctuation errors that change meaning</a:t>
            </a:r>
          </a:p>
          <a:p>
            <a:pPr marL="0" indent="0" algn="ctr">
              <a:spcBef>
                <a:spcPts val="1800"/>
              </a:spcBef>
              <a:buNone/>
            </a:pPr>
            <a:r>
              <a:rPr lang="en-US" b="1" dirty="0"/>
              <a:t>Meaning accuracy is the stronger test because it asks whether the viewer received the same information (effective communication), not just whether most of the words were correct.</a:t>
            </a:r>
          </a:p>
          <a:p>
            <a:endParaRPr lang="en-US" dirty="0"/>
          </a:p>
        </p:txBody>
      </p:sp>
    </p:spTree>
    <p:extLst>
      <p:ext uri="{BB962C8B-B14F-4D97-AF65-F5344CB8AC3E}">
        <p14:creationId xmlns:p14="http://schemas.microsoft.com/office/powerpoint/2010/main" val="1512880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Captioning Use Cases</a:t>
            </a:r>
          </a:p>
        </p:txBody>
      </p:sp>
      <p:sp>
        <p:nvSpPr>
          <p:cNvPr id="3" name="Content Placeholder 2"/>
          <p:cNvSpPr>
            <a:spLocks noGrp="1"/>
          </p:cNvSpPr>
          <p:nvPr>
            <p:ph idx="1"/>
          </p:nvPr>
        </p:nvSpPr>
        <p:spPr/>
        <p:txBody>
          <a:bodyPr/>
          <a:lstStyle/>
          <a:p>
            <a:r>
              <a:rPr lang="en-US" dirty="0"/>
              <a:t>Live (Level AA, AAS)</a:t>
            </a:r>
          </a:p>
          <a:p>
            <a:r>
              <a:rPr lang="en-US" dirty="0"/>
              <a:t>Prerecorded (Level A, AAS)</a:t>
            </a:r>
          </a:p>
          <a:p>
            <a:r>
              <a:rPr lang="en-US" dirty="0"/>
              <a:t>Internal or advance-registration required vs. open access</a:t>
            </a:r>
          </a:p>
          <a:p>
            <a:r>
              <a:rPr lang="en-US" dirty="0"/>
              <a:t>Live with recording posted afterward</a:t>
            </a:r>
          </a:p>
        </p:txBody>
      </p:sp>
    </p:spTree>
    <p:extLst>
      <p:ext uri="{BB962C8B-B14F-4D97-AF65-F5344CB8AC3E}">
        <p14:creationId xmlns:p14="http://schemas.microsoft.com/office/powerpoint/2010/main" val="108836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rPr>
              <a:t>ASL Interpreting</a:t>
            </a:r>
            <a:endParaRPr lang="en-US" dirty="0"/>
          </a:p>
        </p:txBody>
      </p:sp>
      <p:pic>
        <p:nvPicPr>
          <p:cNvPr id="2050" name="Picture 2" descr="https://th.bing.com/th/id/R.1c72c667f37b0bfc299970d864acd06b?rik=elS4mSC3s0whHA&amp;riu=http%3a%2f%2fwww.clker.com%2fcliparts%2fR%2f2%2f4%2fc%2fO%2fh%2fsign-language-interpretation-symbol-hi.png&amp;ehk=FT2L3QG%2bZjocwVO%2bq1YNES8BQagH1bA4dBYL%2fTKYydU%3d&amp;risl=&amp;pid=ImgRaw&amp;r=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1882140"/>
            <a:ext cx="26670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6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Using Interpreters</a:t>
            </a:r>
            <a:endParaRPr lang="en-US" dirty="0"/>
          </a:p>
        </p:txBody>
      </p:sp>
      <p:sp>
        <p:nvSpPr>
          <p:cNvPr id="3" name="Content Placeholder 2"/>
          <p:cNvSpPr>
            <a:spLocks noGrp="1"/>
          </p:cNvSpPr>
          <p:nvPr>
            <p:ph idx="1"/>
          </p:nvPr>
        </p:nvSpPr>
        <p:spPr>
          <a:xfrm>
            <a:off x="609600" y="1600201"/>
            <a:ext cx="10972800" cy="4876799"/>
          </a:xfrm>
        </p:spPr>
        <p:txBody>
          <a:bodyPr>
            <a:normAutofit lnSpcReduction="10000"/>
          </a:bodyPr>
          <a:lstStyle/>
          <a:p>
            <a:r>
              <a:rPr lang="en-US" dirty="0"/>
              <a:t>Interpreters must be </a:t>
            </a:r>
            <a:r>
              <a:rPr lang="en-US" u="sng" dirty="0"/>
              <a:t>qualified</a:t>
            </a:r>
            <a:r>
              <a:rPr lang="en-US" dirty="0"/>
              <a:t>.</a:t>
            </a:r>
          </a:p>
          <a:p>
            <a:pPr lvl="1"/>
            <a:r>
              <a:rPr lang="en-US" dirty="0"/>
              <a:t>(1) Adhere to ethics and confidentiality standards;</a:t>
            </a:r>
          </a:p>
          <a:p>
            <a:pPr lvl="1"/>
            <a:r>
              <a:rPr lang="en-US" dirty="0"/>
              <a:t>(2) Proficient in both languages; and</a:t>
            </a:r>
          </a:p>
          <a:p>
            <a:pPr lvl="1"/>
            <a:r>
              <a:rPr lang="en-US" dirty="0"/>
              <a:t>(3) Able to interpret effectively, accurately, and impartially, using any necessary specialized words and phrases.</a:t>
            </a:r>
          </a:p>
          <a:p>
            <a:r>
              <a:rPr lang="en-US" dirty="0"/>
              <a:t>In Missouri, interpreters must be </a:t>
            </a:r>
            <a:r>
              <a:rPr lang="en-US" u="sng" dirty="0"/>
              <a:t>licensed</a:t>
            </a:r>
            <a:r>
              <a:rPr lang="en-US" dirty="0"/>
              <a:t> by the Division of Professional Registration.</a:t>
            </a:r>
          </a:p>
          <a:p>
            <a:r>
              <a:rPr lang="en-US" dirty="0"/>
              <a:t>In Missouri, interpreters must be </a:t>
            </a:r>
            <a:r>
              <a:rPr lang="en-US" u="sng" dirty="0"/>
              <a:t>certified</a:t>
            </a:r>
            <a:r>
              <a:rPr lang="en-US" dirty="0"/>
              <a:t> at the skill level required for the assignment per 5 CSR 100-200.170 .</a:t>
            </a:r>
          </a:p>
          <a:p>
            <a:r>
              <a:rPr lang="en-US" dirty="0"/>
              <a:t>Requirements apply to both VRI and on-site interpreters.</a:t>
            </a:r>
          </a:p>
        </p:txBody>
      </p:sp>
    </p:spTree>
    <p:extLst>
      <p:ext uri="{BB962C8B-B14F-4D97-AF65-F5344CB8AC3E}">
        <p14:creationId xmlns:p14="http://schemas.microsoft.com/office/powerpoint/2010/main" val="821133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ASL Interpreting Use Cases</a:t>
            </a:r>
          </a:p>
        </p:txBody>
      </p:sp>
      <p:sp>
        <p:nvSpPr>
          <p:cNvPr id="3" name="Content Placeholder 2"/>
          <p:cNvSpPr>
            <a:spLocks noGrp="1"/>
          </p:cNvSpPr>
          <p:nvPr>
            <p:ph idx="1"/>
          </p:nvPr>
        </p:nvSpPr>
        <p:spPr/>
        <p:txBody>
          <a:bodyPr/>
          <a:lstStyle/>
          <a:p>
            <a:r>
              <a:rPr lang="en-US" dirty="0"/>
              <a:t>In-person (AAS)</a:t>
            </a:r>
          </a:p>
          <a:p>
            <a:r>
              <a:rPr lang="en-US" dirty="0"/>
              <a:t>Telehealth (AAS)</a:t>
            </a:r>
          </a:p>
          <a:p>
            <a:r>
              <a:rPr lang="en-US" dirty="0"/>
              <a:t>Virtual meeting or webinar (AAS)</a:t>
            </a:r>
          </a:p>
          <a:p>
            <a:r>
              <a:rPr lang="en-US" dirty="0"/>
              <a:t>Livestream (AAS)</a:t>
            </a:r>
          </a:p>
          <a:p>
            <a:r>
              <a:rPr lang="en-US" dirty="0"/>
              <a:t>Pre-recorded video (Level AAA, AAS)</a:t>
            </a:r>
          </a:p>
          <a:p>
            <a:endParaRPr lang="en-US" dirty="0"/>
          </a:p>
        </p:txBody>
      </p:sp>
    </p:spTree>
    <p:extLst>
      <p:ext uri="{BB962C8B-B14F-4D97-AF65-F5344CB8AC3E}">
        <p14:creationId xmlns:p14="http://schemas.microsoft.com/office/powerpoint/2010/main" val="157926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spcAft>
                <a:spcPts val="1200"/>
              </a:spcAft>
            </a:pPr>
            <a:r>
              <a:rPr lang="en-US" sz="2800" dirty="0"/>
              <a:t>Legal and Technical Standards for Visual Accessibility</a:t>
            </a:r>
          </a:p>
          <a:p>
            <a:pPr>
              <a:spcAft>
                <a:spcPts val="1200"/>
              </a:spcAft>
            </a:pPr>
            <a:r>
              <a:rPr lang="en-US" sz="2800" dirty="0"/>
              <a:t>Captioning</a:t>
            </a:r>
          </a:p>
          <a:p>
            <a:pPr>
              <a:spcAft>
                <a:spcPts val="1200"/>
              </a:spcAft>
            </a:pPr>
            <a:r>
              <a:rPr lang="en-US" sz="2800" dirty="0"/>
              <a:t>ASL Interpreting</a:t>
            </a:r>
          </a:p>
          <a:p>
            <a:pPr>
              <a:spcAft>
                <a:spcPts val="1200"/>
              </a:spcAft>
            </a:pPr>
            <a:r>
              <a:rPr lang="en-US" sz="2800" dirty="0"/>
              <a:t>Transcripts</a:t>
            </a:r>
          </a:p>
          <a:p>
            <a:pPr>
              <a:spcAft>
                <a:spcPts val="1200"/>
              </a:spcAft>
            </a:pPr>
            <a:r>
              <a:rPr lang="en-US" sz="2800" dirty="0"/>
              <a:t>Resources</a:t>
            </a:r>
          </a:p>
        </p:txBody>
      </p:sp>
    </p:spTree>
    <p:extLst>
      <p:ext uri="{BB962C8B-B14F-4D97-AF65-F5344CB8AC3E}">
        <p14:creationId xmlns:p14="http://schemas.microsoft.com/office/powerpoint/2010/main" val="146377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rPr>
              <a:t>Transcripts</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0" y="1596959"/>
            <a:ext cx="2436920" cy="267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5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Transcripts</a:t>
            </a:r>
          </a:p>
        </p:txBody>
      </p:sp>
      <p:sp>
        <p:nvSpPr>
          <p:cNvPr id="3" name="Content Placeholder 2"/>
          <p:cNvSpPr>
            <a:spLocks noGrp="1"/>
          </p:cNvSpPr>
          <p:nvPr>
            <p:ph idx="1"/>
          </p:nvPr>
        </p:nvSpPr>
        <p:spPr/>
        <p:txBody>
          <a:bodyPr/>
          <a:lstStyle/>
          <a:p>
            <a:r>
              <a:rPr lang="en-US" dirty="0"/>
              <a:t>The raw transcription is usually a document containing text and minimal formatting.</a:t>
            </a:r>
          </a:p>
          <a:p>
            <a:r>
              <a:rPr lang="en-US" dirty="0"/>
              <a:t>You may need to:</a:t>
            </a:r>
          </a:p>
          <a:p>
            <a:pPr lvl="1"/>
            <a:r>
              <a:rPr lang="en-US" dirty="0"/>
              <a:t>Review text and correct any errors.</a:t>
            </a:r>
          </a:p>
          <a:p>
            <a:pPr lvl="1"/>
            <a:r>
              <a:rPr lang="en-US" dirty="0"/>
              <a:t>Add identification of speakers.</a:t>
            </a:r>
          </a:p>
          <a:p>
            <a:pPr lvl="1"/>
            <a:r>
              <a:rPr lang="en-US" dirty="0"/>
              <a:t>Adjust paragraph breaks.</a:t>
            </a:r>
          </a:p>
          <a:p>
            <a:r>
              <a:rPr lang="en-US" dirty="0"/>
              <a:t>The final transcript document should meet WCAG standards for electronic document accessibility.</a:t>
            </a:r>
          </a:p>
        </p:txBody>
      </p:sp>
    </p:spTree>
    <p:extLst>
      <p:ext uri="{BB962C8B-B14F-4D97-AF65-F5344CB8AC3E}">
        <p14:creationId xmlns:p14="http://schemas.microsoft.com/office/powerpoint/2010/main" val="3665945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 Use Cases</a:t>
            </a:r>
          </a:p>
        </p:txBody>
      </p:sp>
      <p:sp>
        <p:nvSpPr>
          <p:cNvPr id="3" name="Content Placeholder 2"/>
          <p:cNvSpPr>
            <a:spLocks noGrp="1"/>
          </p:cNvSpPr>
          <p:nvPr>
            <p:ph idx="1"/>
          </p:nvPr>
        </p:nvSpPr>
        <p:spPr/>
        <p:txBody>
          <a:bodyPr/>
          <a:lstStyle/>
          <a:p>
            <a:r>
              <a:rPr lang="en-US" dirty="0"/>
              <a:t>Podcast (Level A)</a:t>
            </a:r>
          </a:p>
          <a:p>
            <a:r>
              <a:rPr lang="en-US" dirty="0"/>
              <a:t>Other pre-recorded audio (Level A)</a:t>
            </a:r>
          </a:p>
          <a:p>
            <a:r>
              <a:rPr lang="en-US" dirty="0"/>
              <a:t>Pre-recorded video (Level AAA)</a:t>
            </a:r>
          </a:p>
          <a:p>
            <a:endParaRPr lang="en-US" dirty="0"/>
          </a:p>
        </p:txBody>
      </p:sp>
    </p:spTree>
    <p:extLst>
      <p:ext uri="{BB962C8B-B14F-4D97-AF65-F5344CB8AC3E}">
        <p14:creationId xmlns:p14="http://schemas.microsoft.com/office/powerpoint/2010/main" val="3731928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rPr>
              <a:t>resources</a:t>
            </a:r>
            <a:endParaRPr lang="en-US" dirty="0"/>
          </a:p>
        </p:txBody>
      </p:sp>
      <p:pic>
        <p:nvPicPr>
          <p:cNvPr id="2" name="Picture 1" descr="Human Resources - Handwriting image"/>
          <p:cNvPicPr>
            <a:picLocks noChangeAspect="1"/>
          </p:cNvPicPr>
          <p:nvPr/>
        </p:nvPicPr>
        <p:blipFill rotWithShape="1">
          <a:blip r:embed="rId3">
            <a:extLst>
              <a:ext uri="{28A0092B-C50C-407E-A947-70E740481C1C}">
                <a14:useLocalDpi xmlns:a14="http://schemas.microsoft.com/office/drawing/2010/main" val="0"/>
              </a:ext>
            </a:extLst>
          </a:blip>
          <a:srcRect l="39015" t="12344"/>
          <a:stretch/>
        </p:blipFill>
        <p:spPr>
          <a:xfrm>
            <a:off x="6009834" y="1828800"/>
            <a:ext cx="4505766" cy="4317534"/>
          </a:xfrm>
          <a:prstGeom prst="rect">
            <a:avLst/>
          </a:prstGeom>
        </p:spPr>
      </p:pic>
    </p:spTree>
    <p:extLst>
      <p:ext uri="{BB962C8B-B14F-4D97-AF65-F5344CB8AC3E}">
        <p14:creationId xmlns:p14="http://schemas.microsoft.com/office/powerpoint/2010/main" val="2503831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b="1" dirty="0"/>
              <a:t>Live/Real-Time Captions </a:t>
            </a:r>
          </a:p>
          <a:p>
            <a:r>
              <a:rPr lang="en-US" dirty="0"/>
              <a:t>Relay Missouri’s Relay Conference Captioning Service (RCC) – free (FCC-funded) service for eligible virtual meetings and events: </a:t>
            </a:r>
            <a:r>
              <a:rPr lang="en-US" b="1" dirty="0"/>
              <a:t>relaymissouri.com/</a:t>
            </a:r>
            <a:r>
              <a:rPr lang="en-US" b="1" dirty="0" err="1"/>
              <a:t>rcc</a:t>
            </a:r>
            <a:r>
              <a:rPr lang="en-US" dirty="0"/>
              <a:t>.</a:t>
            </a:r>
            <a:endParaRPr lang="en-US" b="1" dirty="0"/>
          </a:p>
          <a:p>
            <a:r>
              <a:rPr lang="en-US" dirty="0"/>
              <a:t>CCC Services – on-site and remote real-time captions: </a:t>
            </a:r>
            <a:r>
              <a:rPr lang="en-US" b="1" dirty="0"/>
              <a:t>cccaptioning.com</a:t>
            </a:r>
            <a:r>
              <a:rPr lang="en-US" dirty="0"/>
              <a:t>.</a:t>
            </a:r>
            <a:endParaRPr lang="en-US" b="1" dirty="0"/>
          </a:p>
          <a:p>
            <a:r>
              <a:rPr lang="en-US" dirty="0"/>
              <a:t>Quality Transcription Specialists – on-site and remote real-time captions: </a:t>
            </a:r>
            <a:r>
              <a:rPr lang="en-US" b="1" dirty="0"/>
              <a:t>qtskc.com</a:t>
            </a:r>
            <a:r>
              <a:rPr lang="en-US" dirty="0"/>
              <a:t>.</a:t>
            </a:r>
          </a:p>
        </p:txBody>
      </p:sp>
    </p:spTree>
    <p:extLst>
      <p:ext uri="{BB962C8B-B14F-4D97-AF65-F5344CB8AC3E}">
        <p14:creationId xmlns:p14="http://schemas.microsoft.com/office/powerpoint/2010/main" val="4115442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p:txBody>
          <a:bodyPr/>
          <a:lstStyle/>
          <a:p>
            <a:pPr marL="0" indent="0">
              <a:buNone/>
            </a:pPr>
            <a:r>
              <a:rPr lang="en-US" b="1" dirty="0"/>
              <a:t>Pre-Produced Captions and Transcripts </a:t>
            </a:r>
          </a:p>
          <a:p>
            <a:r>
              <a:rPr lang="en-US" dirty="0"/>
              <a:t>YouTube auto-captions with manual corrections.</a:t>
            </a:r>
          </a:p>
          <a:p>
            <a:r>
              <a:rPr lang="en-US" dirty="0"/>
              <a:t>Rev – open and closed captions, audio &amp; video transcription: </a:t>
            </a:r>
            <a:r>
              <a:rPr lang="en-US" b="1" dirty="0"/>
              <a:t>rev.com</a:t>
            </a:r>
            <a:r>
              <a:rPr lang="en-US" dirty="0"/>
              <a:t>.</a:t>
            </a:r>
          </a:p>
          <a:p>
            <a:r>
              <a:rPr lang="en-US" sz="3200" dirty="0"/>
              <a:t>Request a transcript from your real-time caption provider.</a:t>
            </a:r>
          </a:p>
          <a:p>
            <a:r>
              <a:rPr lang="en-US" dirty="0"/>
              <a:t>Upload an accurate transcript or script to YouTube for auto-synchronization.</a:t>
            </a:r>
            <a:endParaRPr lang="en-US" sz="3200" dirty="0"/>
          </a:p>
        </p:txBody>
      </p:sp>
    </p:spTree>
    <p:extLst>
      <p:ext uri="{BB962C8B-B14F-4D97-AF65-F5344CB8AC3E}">
        <p14:creationId xmlns:p14="http://schemas.microsoft.com/office/powerpoint/2010/main" val="602426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b="1" dirty="0"/>
              <a:t>ASL Interpreting and Translation </a:t>
            </a:r>
          </a:p>
          <a:p>
            <a:r>
              <a:rPr lang="en-US" dirty="0"/>
              <a:t>Missouri Statewide Contract Vendors: </a:t>
            </a:r>
          </a:p>
          <a:p>
            <a:pPr lvl="1"/>
            <a:r>
              <a:rPr lang="en-US" sz="3200" dirty="0"/>
              <a:t>Go to: </a:t>
            </a:r>
            <a:r>
              <a:rPr lang="en-US" sz="3200" b="1" dirty="0"/>
              <a:t>archive.oa.mo.gov/</a:t>
            </a:r>
            <a:r>
              <a:rPr lang="en-US" sz="3200" b="1" dirty="0" err="1"/>
              <a:t>purch</a:t>
            </a:r>
            <a:r>
              <a:rPr lang="en-US" sz="3200" b="1" dirty="0"/>
              <a:t>/contracts</a:t>
            </a:r>
            <a:r>
              <a:rPr lang="en-US" sz="3200" dirty="0"/>
              <a:t>.</a:t>
            </a:r>
          </a:p>
          <a:p>
            <a:pPr lvl="1"/>
            <a:r>
              <a:rPr lang="en-US" sz="3200" dirty="0"/>
              <a:t>Search by keyword for “</a:t>
            </a:r>
            <a:r>
              <a:rPr lang="en-US" sz="3200" b="1" dirty="0"/>
              <a:t>interpret</a:t>
            </a:r>
            <a:r>
              <a:rPr lang="en-US" sz="3200" dirty="0"/>
              <a:t>”.</a:t>
            </a:r>
          </a:p>
        </p:txBody>
      </p:sp>
    </p:spTree>
    <p:extLst>
      <p:ext uri="{BB962C8B-B14F-4D97-AF65-F5344CB8AC3E}">
        <p14:creationId xmlns:p14="http://schemas.microsoft.com/office/powerpoint/2010/main" val="2671317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chor="ctr"/>
          <a:lstStyle/>
          <a:p>
            <a:pPr marL="0" indent="0" algn="ctr">
              <a:buNone/>
            </a:pPr>
            <a:r>
              <a:rPr lang="en-US" b="1" dirty="0"/>
              <a:t>Office of Deaf Services</a:t>
            </a:r>
          </a:p>
          <a:p>
            <a:pPr marL="0" indent="0" algn="ctr">
              <a:buNone/>
            </a:pPr>
            <a:r>
              <a:rPr lang="en-US" dirty="0"/>
              <a:t>David S. Kingsbury, MA, Director</a:t>
            </a:r>
          </a:p>
          <a:p>
            <a:pPr marL="0" indent="0" algn="ctr">
              <a:buNone/>
            </a:pPr>
            <a:r>
              <a:rPr lang="en-US" dirty="0"/>
              <a:t>david.kingsbury@dmh.mo.gov</a:t>
            </a:r>
          </a:p>
          <a:p>
            <a:pPr marL="0" indent="0" algn="ctr">
              <a:buNone/>
            </a:pPr>
            <a:r>
              <a:rPr lang="en-US" dirty="0"/>
              <a:t>573-526-1857</a:t>
            </a:r>
          </a:p>
          <a:p>
            <a:pPr marL="0" indent="0" algn="ctr">
              <a:buNone/>
            </a:pPr>
            <a:r>
              <a:rPr lang="en-US" dirty="0" err="1"/>
              <a:t>dmh.mo.gov/deafservices</a:t>
            </a:r>
            <a:endParaRPr lang="en-US" dirty="0"/>
          </a:p>
        </p:txBody>
      </p:sp>
    </p:spTree>
    <p:extLst>
      <p:ext uri="{BB962C8B-B14F-4D97-AF65-F5344CB8AC3E}">
        <p14:creationId xmlns:p14="http://schemas.microsoft.com/office/powerpoint/2010/main" val="109644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Preferred Terms</a:t>
            </a:r>
          </a:p>
        </p:txBody>
      </p:sp>
      <p:sp>
        <p:nvSpPr>
          <p:cNvPr id="3" name="Content Placeholder 2"/>
          <p:cNvSpPr>
            <a:spLocks noGrp="1"/>
          </p:cNvSpPr>
          <p:nvPr>
            <p:ph idx="1"/>
          </p:nvPr>
        </p:nvSpPr>
        <p:spPr/>
        <p:txBody>
          <a:bodyPr/>
          <a:lstStyle/>
          <a:p>
            <a:r>
              <a:rPr lang="en-US" dirty="0"/>
              <a:t>deaf vs. Deaf vs. D/deaf</a:t>
            </a:r>
          </a:p>
          <a:p>
            <a:r>
              <a:rPr lang="en-US" dirty="0"/>
              <a:t>Hard of hearing</a:t>
            </a:r>
          </a:p>
          <a:p>
            <a:r>
              <a:rPr lang="en-US" dirty="0"/>
              <a:t>Best practice is to </a:t>
            </a:r>
            <a:r>
              <a:rPr lang="en-US" i="1" dirty="0"/>
              <a:t>avoid</a:t>
            </a:r>
            <a:r>
              <a:rPr lang="en-US" dirty="0"/>
              <a:t> using person-first language unless a </a:t>
            </a:r>
            <a:r>
              <a:rPr lang="en-US"/>
              <a:t>person requests it.</a:t>
            </a:r>
            <a:endParaRPr lang="en-US" dirty="0"/>
          </a:p>
          <a:p>
            <a:r>
              <a:rPr lang="en-US" dirty="0"/>
              <a:t>Best practice is to avoid using “hearing impaired” unless a person self-identifies with the term.</a:t>
            </a:r>
          </a:p>
        </p:txBody>
      </p:sp>
    </p:spTree>
    <p:extLst>
      <p:ext uri="{BB962C8B-B14F-4D97-AF65-F5344CB8AC3E}">
        <p14:creationId xmlns:p14="http://schemas.microsoft.com/office/powerpoint/2010/main" val="181709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Visual Accessibility:</a:t>
            </a:r>
            <a:br>
              <a:rPr lang="en-US" dirty="0"/>
            </a:br>
            <a:r>
              <a:rPr lang="en-US" dirty="0"/>
              <a:t>Legal &amp; technical Standards</a:t>
            </a:r>
            <a:br>
              <a:rPr lang="en-US" dirty="0"/>
            </a:br>
            <a:endParaRPr lang="en-US" dirty="0"/>
          </a:p>
        </p:txBody>
      </p:sp>
      <p:pic>
        <p:nvPicPr>
          <p:cNvPr id="11"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90"/>
          <a:stretch/>
        </p:blipFill>
        <p:spPr bwMode="auto">
          <a:xfrm>
            <a:off x="7924800" y="1752603"/>
            <a:ext cx="2971800" cy="243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6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Legal &amp; Technical Standards Overview</a:t>
            </a:r>
          </a:p>
        </p:txBody>
      </p:sp>
      <p:sp>
        <p:nvSpPr>
          <p:cNvPr id="5" name="Content Placeholder 4"/>
          <p:cNvSpPr>
            <a:spLocks noGrp="1"/>
          </p:cNvSpPr>
          <p:nvPr>
            <p:ph idx="1"/>
          </p:nvPr>
        </p:nvSpPr>
        <p:spPr>
          <a:xfrm>
            <a:off x="609600" y="1600201"/>
            <a:ext cx="10972800" cy="4952999"/>
          </a:xfrm>
        </p:spPr>
        <p:txBody>
          <a:bodyPr>
            <a:normAutofit fontScale="92500"/>
          </a:bodyPr>
          <a:lstStyle/>
          <a:p>
            <a:r>
              <a:rPr lang="en-US" dirty="0"/>
              <a:t>MO Revised Statutes, Ch. 161 – Disabilities Assistance</a:t>
            </a:r>
          </a:p>
          <a:p>
            <a:r>
              <a:rPr lang="en-US" dirty="0"/>
              <a:t>State ICT Standards</a:t>
            </a:r>
          </a:p>
          <a:p>
            <a:r>
              <a:rPr lang="en-US" dirty="0"/>
              <a:t>Americans with Disabilities Act</a:t>
            </a:r>
          </a:p>
          <a:p>
            <a:pPr lvl="1"/>
            <a:r>
              <a:rPr lang="en-US" dirty="0"/>
              <a:t>Title I – Employment – 29 CFR Part 1630</a:t>
            </a:r>
          </a:p>
          <a:p>
            <a:pPr lvl="1"/>
            <a:r>
              <a:rPr lang="en-US" dirty="0"/>
              <a:t>Title II – Public entities – 28 CFR Part 35</a:t>
            </a:r>
          </a:p>
          <a:p>
            <a:pPr lvl="1"/>
            <a:r>
              <a:rPr lang="en-US" dirty="0"/>
              <a:t>Title III – Public accommodations – 28 CFR Part 36</a:t>
            </a:r>
          </a:p>
          <a:p>
            <a:r>
              <a:rPr lang="en-US" dirty="0"/>
              <a:t>Rehabilitation Act, Section 504 – regulations per funding agency</a:t>
            </a:r>
          </a:p>
          <a:p>
            <a:r>
              <a:rPr lang="en-US" dirty="0"/>
              <a:t>Affordable Care Act, Section 1557 – 45 CFR Part 92</a:t>
            </a:r>
          </a:p>
          <a:p>
            <a:r>
              <a:rPr lang="en-US" dirty="0"/>
              <a:t>Web Content Accessibility Guidelines (WCAG)</a:t>
            </a:r>
          </a:p>
        </p:txBody>
      </p:sp>
    </p:spTree>
    <p:extLst>
      <p:ext uri="{BB962C8B-B14F-4D97-AF65-F5344CB8AC3E}">
        <p14:creationId xmlns:p14="http://schemas.microsoft.com/office/powerpoint/2010/main" val="293704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Missouri Statutes</a:t>
            </a:r>
          </a:p>
        </p:txBody>
      </p:sp>
      <p:sp>
        <p:nvSpPr>
          <p:cNvPr id="5" name="Content Placeholder 4"/>
          <p:cNvSpPr>
            <a:spLocks noGrp="1"/>
          </p:cNvSpPr>
          <p:nvPr>
            <p:ph idx="1"/>
          </p:nvPr>
        </p:nvSpPr>
        <p:spPr/>
        <p:txBody>
          <a:bodyPr>
            <a:normAutofit/>
          </a:bodyPr>
          <a:lstStyle/>
          <a:p>
            <a:pPr marL="0" indent="0">
              <a:buNone/>
            </a:pPr>
            <a:r>
              <a:rPr lang="en-US" b="1" dirty="0" err="1"/>
              <a:t>RSMo</a:t>
            </a:r>
            <a:r>
              <a:rPr lang="en-US" b="1" dirty="0"/>
              <a:t> 161.935</a:t>
            </a:r>
          </a:p>
          <a:p>
            <a:r>
              <a:rPr lang="en-US" dirty="0"/>
              <a:t>Requires State departments and agencies to ensure that uses of </a:t>
            </a:r>
            <a:r>
              <a:rPr lang="en-US" u="sng" dirty="0"/>
              <a:t>information communication technologies</a:t>
            </a:r>
            <a:r>
              <a:rPr lang="en-US" dirty="0"/>
              <a:t> (ICT) are accessible to people with disabilities.</a:t>
            </a:r>
          </a:p>
          <a:p>
            <a:r>
              <a:rPr lang="en-US" dirty="0"/>
              <a:t>Requires the Information Technology Services Division (ITSD) and MO Assistive Technology Council to adopt accessibility standards for State departments and agencies in line with the Section 508 requirements for federal agencies.</a:t>
            </a:r>
          </a:p>
        </p:txBody>
      </p:sp>
    </p:spTree>
    <p:extLst>
      <p:ext uri="{BB962C8B-B14F-4D97-AF65-F5344CB8AC3E}">
        <p14:creationId xmlns:p14="http://schemas.microsoft.com/office/powerpoint/2010/main" val="218333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 ICT Standard</a:t>
            </a:r>
          </a:p>
        </p:txBody>
      </p:sp>
      <p:sp>
        <p:nvSpPr>
          <p:cNvPr id="5" name="Content Placeholder 4"/>
          <p:cNvSpPr>
            <a:spLocks noGrp="1"/>
          </p:cNvSpPr>
          <p:nvPr>
            <p:ph idx="1"/>
          </p:nvPr>
        </p:nvSpPr>
        <p:spPr/>
        <p:txBody>
          <a:bodyPr>
            <a:normAutofit/>
          </a:bodyPr>
          <a:lstStyle/>
          <a:p>
            <a:r>
              <a:rPr lang="en-US" dirty="0"/>
              <a:t>Requires State agencies to ensure that uses of ICT are accessible to individuals with disabilities.</a:t>
            </a:r>
          </a:p>
          <a:p>
            <a:r>
              <a:rPr lang="en-US" dirty="0"/>
              <a:t>Requires compliance with the </a:t>
            </a:r>
            <a:r>
              <a:rPr lang="en-US" u="sng" dirty="0"/>
              <a:t>Web Content Accessibility Guidelines</a:t>
            </a:r>
            <a:r>
              <a:rPr lang="en-US" dirty="0"/>
              <a:t> (WCAG), version 2.1, levels A and AA. </a:t>
            </a:r>
          </a:p>
          <a:p>
            <a:r>
              <a:rPr lang="en-US" dirty="0"/>
              <a:t>WCAG level AAA compliance is optional.</a:t>
            </a:r>
          </a:p>
        </p:txBody>
      </p:sp>
    </p:spTree>
    <p:extLst>
      <p:ext uri="{BB962C8B-B14F-4D97-AF65-F5344CB8AC3E}">
        <p14:creationId xmlns:p14="http://schemas.microsoft.com/office/powerpoint/2010/main" val="5041451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MH Powerpoint Template Widescreen" id="{D7726BEE-6846-4CAB-8B52-3A6222222FB9}" vid="{B58833A6-8703-4580-90E6-53A6DC809B5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MH Powerpoint Template Widescreen" id="{D7726BEE-6846-4CAB-8B52-3A6222222FB9}" vid="{DDBF6CE9-479A-45AE-BE1F-B0F2825B56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15767</TotalTime>
  <Words>3296</Words>
  <Application>Microsoft Office PowerPoint</Application>
  <PresentationFormat>Widescreen</PresentationFormat>
  <Paragraphs>407</Paragraphs>
  <Slides>47</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Palatino Linotype</vt:lpstr>
      <vt:lpstr>Webdings</vt:lpstr>
      <vt:lpstr>Wingdings 3</vt:lpstr>
      <vt:lpstr>1_Office Theme</vt:lpstr>
      <vt:lpstr>2_Office Theme</vt:lpstr>
      <vt:lpstr>Captioning and Visual Accessibility</vt:lpstr>
      <vt:lpstr>DMH Office of Deaf  Services</vt:lpstr>
      <vt:lpstr>988 Suicide &amp; Crisis Lifeline Missouri</vt:lpstr>
      <vt:lpstr>Overview</vt:lpstr>
      <vt:lpstr>A Note on Preferred Terms</vt:lpstr>
      <vt:lpstr>Visual Accessibility: Legal &amp; technical Standards </vt:lpstr>
      <vt:lpstr>Legal &amp; Technical Standards Overview</vt:lpstr>
      <vt:lpstr>Missouri Statutes</vt:lpstr>
      <vt:lpstr>State ICT Standard</vt:lpstr>
      <vt:lpstr>Americans with Disabilities Act</vt:lpstr>
      <vt:lpstr>Americans with Disabilities Act</vt:lpstr>
      <vt:lpstr>Americans with Disabilities Act</vt:lpstr>
      <vt:lpstr>ADA Web and Mobile App Rule</vt:lpstr>
      <vt:lpstr>Americans with Disabilities Act</vt:lpstr>
      <vt:lpstr>Americans with Disabilities Act</vt:lpstr>
      <vt:lpstr>Americans with Disabilities Act</vt:lpstr>
      <vt:lpstr>Rehabilitation Act, Section 504</vt:lpstr>
      <vt:lpstr>Section 504 Web and Mobile App Rule</vt:lpstr>
      <vt:lpstr>When is Compliance Required?</vt:lpstr>
      <vt:lpstr>Affordable Care Act, Section 1557</vt:lpstr>
      <vt:lpstr>Web Content Accessibility Guidelines (WCAG)</vt:lpstr>
      <vt:lpstr>WCAG Technical Standards</vt:lpstr>
      <vt:lpstr>WCAG Technical Standards</vt:lpstr>
      <vt:lpstr>WCAG Technical Standards</vt:lpstr>
      <vt:lpstr>WCAG Technical Standards</vt:lpstr>
      <vt:lpstr>Captioning</vt:lpstr>
      <vt:lpstr>Types of Captions</vt:lpstr>
      <vt:lpstr>Types of Captions</vt:lpstr>
      <vt:lpstr>Types of Captions</vt:lpstr>
      <vt:lpstr>Captioning Accuracy</vt:lpstr>
      <vt:lpstr>Captioning Accuracy 2022</vt:lpstr>
      <vt:lpstr>Captioning Accuracy 2025</vt:lpstr>
      <vt:lpstr>Captioning Accuracy</vt:lpstr>
      <vt:lpstr>Word + Formatting Accuracy  ≠ Meaning Accuracy</vt:lpstr>
      <vt:lpstr>Word + Formatting Accuracy  ≠ Meaning Accuracy</vt:lpstr>
      <vt:lpstr>Captioning Use Cases</vt:lpstr>
      <vt:lpstr>ASL Interpreting</vt:lpstr>
      <vt:lpstr>Using Interpreters</vt:lpstr>
      <vt:lpstr>ASL Interpreting Use Cases</vt:lpstr>
      <vt:lpstr>Transcripts</vt:lpstr>
      <vt:lpstr>Transcripts</vt:lpstr>
      <vt:lpstr>Transcript Use Cases</vt:lpstr>
      <vt:lpstr>resources</vt:lpstr>
      <vt:lpstr>Resources</vt:lpstr>
      <vt:lpstr>Resources</vt:lpstr>
      <vt:lpstr>Resources</vt:lpstr>
      <vt:lpstr>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Missouri Department of Mental Health: Overview of Mission and Services</dc:title>
  <dc:creator>Office of Deaf Services Missouri Department of Mental Health</dc:creator>
  <cp:lastModifiedBy>Kingsbury, David</cp:lastModifiedBy>
  <cp:revision>40</cp:revision>
  <cp:lastPrinted>2023-09-18T19:45:02Z</cp:lastPrinted>
  <dcterms:created xsi:type="dcterms:W3CDTF">2019-02-26T14:59:56Z</dcterms:created>
  <dcterms:modified xsi:type="dcterms:W3CDTF">2026-04-29T16:15:04Z</dcterms:modified>
</cp:coreProperties>
</file>