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31"/>
  </p:notesMasterIdLst>
  <p:sldIdLst>
    <p:sldId id="256" r:id="rId2"/>
    <p:sldId id="258" r:id="rId3"/>
    <p:sldId id="275" r:id="rId4"/>
    <p:sldId id="276" r:id="rId5"/>
    <p:sldId id="300" r:id="rId6"/>
    <p:sldId id="274" r:id="rId7"/>
    <p:sldId id="289" r:id="rId8"/>
    <p:sldId id="277" r:id="rId9"/>
    <p:sldId id="278" r:id="rId10"/>
    <p:sldId id="290" r:id="rId11"/>
    <p:sldId id="279" r:id="rId12"/>
    <p:sldId id="280" r:id="rId13"/>
    <p:sldId id="291" r:id="rId14"/>
    <p:sldId id="281" r:id="rId15"/>
    <p:sldId id="282" r:id="rId16"/>
    <p:sldId id="295" r:id="rId17"/>
    <p:sldId id="283" r:id="rId18"/>
    <p:sldId id="284" r:id="rId19"/>
    <p:sldId id="285" r:id="rId20"/>
    <p:sldId id="293" r:id="rId21"/>
    <p:sldId id="286" r:id="rId22"/>
    <p:sldId id="287" r:id="rId23"/>
    <p:sldId id="294" r:id="rId24"/>
    <p:sldId id="288" r:id="rId25"/>
    <p:sldId id="292" r:id="rId26"/>
    <p:sldId id="296" r:id="rId27"/>
    <p:sldId id="297" r:id="rId28"/>
    <p:sldId id="298" r:id="rId29"/>
    <p:sldId id="273" r:id="rId30"/>
  </p:sldIdLst>
  <p:sldSz cx="18288000" cy="10287000"/>
  <p:notesSz cx="6858000" cy="9144000"/>
  <p:embeddedFontLst>
    <p:embeddedFont>
      <p:font typeface="Aptos SemiBold" panose="020B0004020202020204" pitchFamily="34" charset="0"/>
      <p:regular r:id="rId32"/>
      <p:bold r:id="rId33"/>
      <p:italic r:id="rId34"/>
      <p:boldItalic r:id="rId35"/>
    </p:embeddedFont>
    <p:embeddedFont>
      <p:font typeface="Inter" panose="02000503000000020004"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6" userDrawn="1">
          <p15:clr>
            <a:srgbClr val="000000"/>
          </p15:clr>
        </p15:guide>
        <p15:guide id="2" pos="3480" userDrawn="1">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3D49"/>
    <a:srgbClr val="2E3E4B"/>
    <a:srgbClr val="7A8A9C"/>
    <a:srgbClr val="B99869"/>
    <a:srgbClr val="EAEAEA"/>
    <a:srgbClr val="1C303F"/>
    <a:srgbClr val="932A38"/>
    <a:srgbClr val="E9E9E9"/>
    <a:srgbClr val="C19D60"/>
    <a:srgbClr val="7D8C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477" autoAdjust="0"/>
  </p:normalViewPr>
  <p:slideViewPr>
    <p:cSldViewPr snapToGrid="0">
      <p:cViewPr varScale="1">
        <p:scale>
          <a:sx n="41" d="100"/>
          <a:sy n="41" d="100"/>
        </p:scale>
        <p:origin x="1430" y="62"/>
      </p:cViewPr>
      <p:guideLst>
        <p:guide orient="horz" pos="2136"/>
        <p:guide pos="34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5" name="Google Shape;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003FFAD3-C7DA-6069-0F75-4FD1A9C2E4B3}"/>
            </a:ext>
          </a:extLst>
        </p:cNvPr>
        <p:cNvGrpSpPr/>
        <p:nvPr/>
      </p:nvGrpSpPr>
      <p:grpSpPr>
        <a:xfrm>
          <a:off x="0" y="0"/>
          <a:ext cx="0" cy="0"/>
          <a:chOff x="0" y="0"/>
          <a:chExt cx="0" cy="0"/>
        </a:xfrm>
      </p:grpSpPr>
      <p:sp>
        <p:nvSpPr>
          <p:cNvPr id="187" name="Google Shape;187;p7:notes">
            <a:extLst>
              <a:ext uri="{FF2B5EF4-FFF2-40B4-BE49-F238E27FC236}">
                <a16:creationId xmlns:a16="http://schemas.microsoft.com/office/drawing/2014/main" id="{163F2A09-1503-6E29-721B-05B30EFD34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At the state level, this is primarily: Public Information Officers/Communications Coordinators. We also assigned Accessibility coordinators on</a:t>
            </a:r>
            <a:endParaRPr dirty="0"/>
          </a:p>
        </p:txBody>
      </p:sp>
      <p:sp>
        <p:nvSpPr>
          <p:cNvPr id="188" name="Google Shape;188;p7:notes">
            <a:extLst>
              <a:ext uri="{FF2B5EF4-FFF2-40B4-BE49-F238E27FC236}">
                <a16:creationId xmlns:a16="http://schemas.microsoft.com/office/drawing/2014/main" id="{FFD5D69F-A729-8C82-BE25-9B4D8ECF89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8541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E77909A3-EE3B-944E-DF11-B0277293CA85}"/>
            </a:ext>
          </a:extLst>
        </p:cNvPr>
        <p:cNvGrpSpPr/>
        <p:nvPr/>
      </p:nvGrpSpPr>
      <p:grpSpPr>
        <a:xfrm>
          <a:off x="0" y="0"/>
          <a:ext cx="0" cy="0"/>
          <a:chOff x="0" y="0"/>
          <a:chExt cx="0" cy="0"/>
        </a:xfrm>
      </p:grpSpPr>
      <p:sp>
        <p:nvSpPr>
          <p:cNvPr id="187" name="Google Shape;187;p7:notes">
            <a:extLst>
              <a:ext uri="{FF2B5EF4-FFF2-40B4-BE49-F238E27FC236}">
                <a16:creationId xmlns:a16="http://schemas.microsoft.com/office/drawing/2014/main" id="{B9A14036-D8DF-2404-8035-44AF894ED9C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also provide a role-based training reference at the end of the presentation that focuses on different role types. </a:t>
            </a:r>
            <a:endParaRPr dirty="0"/>
          </a:p>
        </p:txBody>
      </p:sp>
      <p:sp>
        <p:nvSpPr>
          <p:cNvPr id="188" name="Google Shape;188;p7:notes">
            <a:extLst>
              <a:ext uri="{FF2B5EF4-FFF2-40B4-BE49-F238E27FC236}">
                <a16:creationId xmlns:a16="http://schemas.microsoft.com/office/drawing/2014/main" id="{09374AF5-E052-9165-3658-F446578CA74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4945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6DA769B9-BB64-ABFB-2C99-A0D4233008D3}"/>
            </a:ext>
          </a:extLst>
        </p:cNvPr>
        <p:cNvGrpSpPr/>
        <p:nvPr/>
      </p:nvGrpSpPr>
      <p:grpSpPr>
        <a:xfrm>
          <a:off x="0" y="0"/>
          <a:ext cx="0" cy="0"/>
          <a:chOff x="0" y="0"/>
          <a:chExt cx="0" cy="0"/>
        </a:xfrm>
      </p:grpSpPr>
      <p:sp>
        <p:nvSpPr>
          <p:cNvPr id="187" name="Google Shape;187;p7:notes">
            <a:extLst>
              <a:ext uri="{FF2B5EF4-FFF2-40B4-BE49-F238E27FC236}">
                <a16:creationId xmlns:a16="http://schemas.microsoft.com/office/drawing/2014/main" id="{3BAB8EC2-F51C-7FCA-823C-98C22D8232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8" name="Google Shape;188;p7:notes">
            <a:extLst>
              <a:ext uri="{FF2B5EF4-FFF2-40B4-BE49-F238E27FC236}">
                <a16:creationId xmlns:a16="http://schemas.microsoft.com/office/drawing/2014/main" id="{FDB26FF4-C49B-FBF3-1838-680901C14C5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3790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5A3D4C27-7430-330F-4DC7-A7C3D831A48B}"/>
            </a:ext>
          </a:extLst>
        </p:cNvPr>
        <p:cNvGrpSpPr/>
        <p:nvPr/>
      </p:nvGrpSpPr>
      <p:grpSpPr>
        <a:xfrm>
          <a:off x="0" y="0"/>
          <a:ext cx="0" cy="0"/>
          <a:chOff x="0" y="0"/>
          <a:chExt cx="0" cy="0"/>
        </a:xfrm>
      </p:grpSpPr>
      <p:sp>
        <p:nvSpPr>
          <p:cNvPr id="187" name="Google Shape;187;p7:notes">
            <a:extLst>
              <a:ext uri="{FF2B5EF4-FFF2-40B4-BE49-F238E27FC236}">
                <a16:creationId xmlns:a16="http://schemas.microsoft.com/office/drawing/2014/main" id="{2B0FE6A8-9A7E-F119-5D5B-C863FB1FB6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audit will document detail for each web property type.  Some organizations may already have a listing of their websites and systems for their starting point.</a:t>
            </a:r>
          </a:p>
          <a:p>
            <a:pPr marL="0" lvl="0" indent="0" algn="l" rtl="0">
              <a:spcBef>
                <a:spcPts val="0"/>
              </a:spcBef>
              <a:spcAft>
                <a:spcPts val="0"/>
              </a:spcAft>
              <a:buNone/>
            </a:pPr>
            <a:r>
              <a:rPr lang="en-US" dirty="0"/>
              <a:t>You may find that you want to create tabs for different web property, Websites, Social Media, Web Applications, Vendor-hosted applications and so on.</a:t>
            </a:r>
            <a:endParaRPr dirty="0"/>
          </a:p>
        </p:txBody>
      </p:sp>
      <p:sp>
        <p:nvSpPr>
          <p:cNvPr id="188" name="Google Shape;188;p7:notes">
            <a:extLst>
              <a:ext uri="{FF2B5EF4-FFF2-40B4-BE49-F238E27FC236}">
                <a16:creationId xmlns:a16="http://schemas.microsoft.com/office/drawing/2014/main" id="{F79A9CCB-A7F9-D02A-602E-3A739AD2F6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7811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EE450A7A-AB17-E5AB-FF95-04BED848C734}"/>
            </a:ext>
          </a:extLst>
        </p:cNvPr>
        <p:cNvGrpSpPr/>
        <p:nvPr/>
      </p:nvGrpSpPr>
      <p:grpSpPr>
        <a:xfrm>
          <a:off x="0" y="0"/>
          <a:ext cx="0" cy="0"/>
          <a:chOff x="0" y="0"/>
          <a:chExt cx="0" cy="0"/>
        </a:xfrm>
      </p:grpSpPr>
      <p:sp>
        <p:nvSpPr>
          <p:cNvPr id="187" name="Google Shape;187;p7:notes">
            <a:extLst>
              <a:ext uri="{FF2B5EF4-FFF2-40B4-BE49-F238E27FC236}">
                <a16:creationId xmlns:a16="http://schemas.microsoft.com/office/drawing/2014/main" id="{391CA431-946C-F793-5BD3-8F729410434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Before we dive each web properties’ content in Step 6, we need to better understand the Title II update. If you haven’t done so, dive into the details of the five content exceptions. These are: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 link is provided at the end to the Title II exceptions.</a:t>
            </a:r>
            <a:endParaRPr dirty="0"/>
          </a:p>
        </p:txBody>
      </p:sp>
      <p:sp>
        <p:nvSpPr>
          <p:cNvPr id="188" name="Google Shape;188;p7:notes">
            <a:extLst>
              <a:ext uri="{FF2B5EF4-FFF2-40B4-BE49-F238E27FC236}">
                <a16:creationId xmlns:a16="http://schemas.microsoft.com/office/drawing/2014/main" id="{F720B13C-BBFF-2407-C487-74228D7E86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8273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61A8B2DF-6B5F-5307-5E77-A66F05017AAC}"/>
            </a:ext>
          </a:extLst>
        </p:cNvPr>
        <p:cNvGrpSpPr/>
        <p:nvPr/>
      </p:nvGrpSpPr>
      <p:grpSpPr>
        <a:xfrm>
          <a:off x="0" y="0"/>
          <a:ext cx="0" cy="0"/>
          <a:chOff x="0" y="0"/>
          <a:chExt cx="0" cy="0"/>
        </a:xfrm>
      </p:grpSpPr>
      <p:sp>
        <p:nvSpPr>
          <p:cNvPr id="187" name="Google Shape;187;p7:notes">
            <a:extLst>
              <a:ext uri="{FF2B5EF4-FFF2-40B4-BE49-F238E27FC236}">
                <a16:creationId xmlns:a16="http://schemas.microsoft.com/office/drawing/2014/main" id="{B380F8EF-11C4-293A-05CA-091F908A007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we are at the step of evaluating the content from each web property. </a:t>
            </a:r>
          </a:p>
          <a:p>
            <a:pPr marL="0" lvl="0" indent="0" algn="l" rtl="0">
              <a:spcBef>
                <a:spcPts val="0"/>
              </a:spcBef>
              <a:spcAft>
                <a:spcPts val="0"/>
              </a:spcAft>
              <a:buNone/>
            </a:pPr>
            <a:r>
              <a:rPr lang="en-US" dirty="0"/>
              <a:t>Create page and document inventories of websites, web applications, etc. We’ll provide a template you can use to record your content inventories. </a:t>
            </a:r>
          </a:p>
          <a:p>
            <a:pPr marL="0" lvl="0" indent="0" algn="l" rtl="0">
              <a:spcBef>
                <a:spcPts val="0"/>
              </a:spcBef>
              <a:spcAft>
                <a:spcPts val="0"/>
              </a:spcAft>
              <a:buNone/>
            </a:pPr>
            <a:r>
              <a:rPr lang="en-US" dirty="0"/>
              <a:t>You can create site page inventories from sitemap.xml files, Google Analytics inventories or other tools you can pull inventories. In the state’s case, we have 100+ websites in our Siteimprove cloud tool for example.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example, a website will have webpages and documents. You could create a page tab and a documents tab.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the screenshot here you can see examples of the data you will identify.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Note here the “Action” field This represents the buckets we talked about.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88" name="Google Shape;188;p7:notes">
            <a:extLst>
              <a:ext uri="{FF2B5EF4-FFF2-40B4-BE49-F238E27FC236}">
                <a16:creationId xmlns:a16="http://schemas.microsoft.com/office/drawing/2014/main" id="{976AAB62-C058-BB93-DA9C-CB798B9BFF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8284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39A9CB93-5440-2633-D058-38804E89CC6A}"/>
            </a:ext>
          </a:extLst>
        </p:cNvPr>
        <p:cNvGrpSpPr/>
        <p:nvPr/>
      </p:nvGrpSpPr>
      <p:grpSpPr>
        <a:xfrm>
          <a:off x="0" y="0"/>
          <a:ext cx="0" cy="0"/>
          <a:chOff x="0" y="0"/>
          <a:chExt cx="0" cy="0"/>
        </a:xfrm>
      </p:grpSpPr>
      <p:sp>
        <p:nvSpPr>
          <p:cNvPr id="187" name="Google Shape;187;p7:notes">
            <a:extLst>
              <a:ext uri="{FF2B5EF4-FFF2-40B4-BE49-F238E27FC236}">
                <a16:creationId xmlns:a16="http://schemas.microsoft.com/office/drawing/2014/main" id="{1DDE7A30-46CD-1647-811C-25DF155AF3B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Like additional copies of Adobe Acrobat Professional, </a:t>
            </a:r>
            <a:endParaRPr dirty="0"/>
          </a:p>
        </p:txBody>
      </p:sp>
      <p:sp>
        <p:nvSpPr>
          <p:cNvPr id="188" name="Google Shape;188;p7:notes">
            <a:extLst>
              <a:ext uri="{FF2B5EF4-FFF2-40B4-BE49-F238E27FC236}">
                <a16:creationId xmlns:a16="http://schemas.microsoft.com/office/drawing/2014/main" id="{0374F907-6A05-22B7-E069-1F44C66847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8425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AE23C484-F923-AE9D-B1B8-962E7413A08E}"/>
            </a:ext>
          </a:extLst>
        </p:cNvPr>
        <p:cNvGrpSpPr/>
        <p:nvPr/>
      </p:nvGrpSpPr>
      <p:grpSpPr>
        <a:xfrm>
          <a:off x="0" y="0"/>
          <a:ext cx="0" cy="0"/>
          <a:chOff x="0" y="0"/>
          <a:chExt cx="0" cy="0"/>
        </a:xfrm>
      </p:grpSpPr>
      <p:sp>
        <p:nvSpPr>
          <p:cNvPr id="187" name="Google Shape;187;p7:notes">
            <a:extLst>
              <a:ext uri="{FF2B5EF4-FFF2-40B4-BE49-F238E27FC236}">
                <a16:creationId xmlns:a16="http://schemas.microsoft.com/office/drawing/2014/main" id="{A301C928-84C5-5414-06A1-E71479B387B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particular, continue to update testing status and status/notes areas. Include dates in the status area as information changes.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Here are couple of spreadsheet screenshots, showing examples of some website, web applications and social media platforms examples. The second screenshot shows the dropdown for accessibility testing status. </a:t>
            </a:r>
            <a:endParaRPr dirty="0"/>
          </a:p>
        </p:txBody>
      </p:sp>
      <p:sp>
        <p:nvSpPr>
          <p:cNvPr id="188" name="Google Shape;188;p7:notes">
            <a:extLst>
              <a:ext uri="{FF2B5EF4-FFF2-40B4-BE49-F238E27FC236}">
                <a16:creationId xmlns:a16="http://schemas.microsoft.com/office/drawing/2014/main" id="{7EB2D9E0-5412-046F-6A9D-8836E1727A9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6118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449F6FB1-6B6D-4B09-63B6-74CF32ABBFE1}"/>
            </a:ext>
          </a:extLst>
        </p:cNvPr>
        <p:cNvGrpSpPr/>
        <p:nvPr/>
      </p:nvGrpSpPr>
      <p:grpSpPr>
        <a:xfrm>
          <a:off x="0" y="0"/>
          <a:ext cx="0" cy="0"/>
          <a:chOff x="0" y="0"/>
          <a:chExt cx="0" cy="0"/>
        </a:xfrm>
      </p:grpSpPr>
      <p:sp>
        <p:nvSpPr>
          <p:cNvPr id="187" name="Google Shape;187;p7:notes">
            <a:extLst>
              <a:ext uri="{FF2B5EF4-FFF2-40B4-BE49-F238E27FC236}">
                <a16:creationId xmlns:a16="http://schemas.microsoft.com/office/drawing/2014/main" id="{40D2EBE8-3235-1192-7FF5-729BCB4D843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that you have created inventory spreadsheets for each web property., it’s time to take action on each item referring to the “Actions” dropdown. </a:t>
            </a:r>
          </a:p>
          <a:p>
            <a:pPr marL="0" lvl="0" indent="0" algn="l" rtl="0">
              <a:spcBef>
                <a:spcPts val="0"/>
              </a:spcBef>
              <a:spcAft>
                <a:spcPts val="0"/>
              </a:spcAft>
              <a:buNone/>
            </a:pPr>
            <a:endParaRPr dirty="0"/>
          </a:p>
        </p:txBody>
      </p:sp>
      <p:sp>
        <p:nvSpPr>
          <p:cNvPr id="188" name="Google Shape;188;p7:notes">
            <a:extLst>
              <a:ext uri="{FF2B5EF4-FFF2-40B4-BE49-F238E27FC236}">
                <a16:creationId xmlns:a16="http://schemas.microsoft.com/office/drawing/2014/main" id="{1BEA82CF-5443-1BC4-F6D9-8CA125A530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9424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145E5944-B57D-2475-EBC7-0E8937FC1278}"/>
            </a:ext>
          </a:extLst>
        </p:cNvPr>
        <p:cNvGrpSpPr/>
        <p:nvPr/>
      </p:nvGrpSpPr>
      <p:grpSpPr>
        <a:xfrm>
          <a:off x="0" y="0"/>
          <a:ext cx="0" cy="0"/>
          <a:chOff x="0" y="0"/>
          <a:chExt cx="0" cy="0"/>
        </a:xfrm>
      </p:grpSpPr>
      <p:sp>
        <p:nvSpPr>
          <p:cNvPr id="187" name="Google Shape;187;p7:notes">
            <a:extLst>
              <a:ext uri="{FF2B5EF4-FFF2-40B4-BE49-F238E27FC236}">
                <a16:creationId xmlns:a16="http://schemas.microsoft.com/office/drawing/2014/main" id="{DD1ED6D4-C7C5-A296-9BF4-3DCF3918CD9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8" name="Google Shape;188;p7:notes">
            <a:extLst>
              <a:ext uri="{FF2B5EF4-FFF2-40B4-BE49-F238E27FC236}">
                <a16:creationId xmlns:a16="http://schemas.microsoft.com/office/drawing/2014/main" id="{A0E4A267-B546-99B3-0D43-D669D4DC439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5633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A448C0E3-1CBB-C7D1-66DB-97DE38078268}"/>
            </a:ext>
          </a:extLst>
        </p:cNvPr>
        <p:cNvGrpSpPr/>
        <p:nvPr/>
      </p:nvGrpSpPr>
      <p:grpSpPr>
        <a:xfrm>
          <a:off x="0" y="0"/>
          <a:ext cx="0" cy="0"/>
          <a:chOff x="0" y="0"/>
          <a:chExt cx="0" cy="0"/>
        </a:xfrm>
      </p:grpSpPr>
      <p:sp>
        <p:nvSpPr>
          <p:cNvPr id="187" name="Google Shape;187;p7:notes">
            <a:extLst>
              <a:ext uri="{FF2B5EF4-FFF2-40B4-BE49-F238E27FC236}">
                <a16:creationId xmlns:a16="http://schemas.microsoft.com/office/drawing/2014/main" id="{141AE2C2-91E6-3D00-F73F-B04A52DB6F0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Roadmap begins with content audit and comprehensive remediation steps This is what we might call the “project” portion of the roadmap. Now we move on to the step that creates a sustainable accessibility program. The organization’s ongoing accessibility plan. </a:t>
            </a:r>
            <a:endParaRPr dirty="0"/>
          </a:p>
        </p:txBody>
      </p:sp>
      <p:sp>
        <p:nvSpPr>
          <p:cNvPr id="188" name="Google Shape;188;p7:notes">
            <a:extLst>
              <a:ext uri="{FF2B5EF4-FFF2-40B4-BE49-F238E27FC236}">
                <a16:creationId xmlns:a16="http://schemas.microsoft.com/office/drawing/2014/main" id="{7A809D0C-BD59-3AF9-5F53-1B11AC710C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1987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4DE16EF5-A0BB-236C-011F-33D826BA6273}"/>
            </a:ext>
          </a:extLst>
        </p:cNvPr>
        <p:cNvGrpSpPr/>
        <p:nvPr/>
      </p:nvGrpSpPr>
      <p:grpSpPr>
        <a:xfrm>
          <a:off x="0" y="0"/>
          <a:ext cx="0" cy="0"/>
          <a:chOff x="0" y="0"/>
          <a:chExt cx="0" cy="0"/>
        </a:xfrm>
      </p:grpSpPr>
      <p:sp>
        <p:nvSpPr>
          <p:cNvPr id="187" name="Google Shape;187;p7:notes">
            <a:extLst>
              <a:ext uri="{FF2B5EF4-FFF2-40B4-BE49-F238E27FC236}">
                <a16:creationId xmlns:a16="http://schemas.microsoft.com/office/drawing/2014/main" id="{D704390D-2BF9-BFA0-6582-C39FF71002F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8" name="Google Shape;188;p7:notes">
            <a:extLst>
              <a:ext uri="{FF2B5EF4-FFF2-40B4-BE49-F238E27FC236}">
                <a16:creationId xmlns:a16="http://schemas.microsoft.com/office/drawing/2014/main" id="{E50F9E3A-0EA1-1882-5A03-955B6B71701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7123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2BB6E5D4-124C-7904-43CF-CAE2D164F18A}"/>
            </a:ext>
          </a:extLst>
        </p:cNvPr>
        <p:cNvGrpSpPr/>
        <p:nvPr/>
      </p:nvGrpSpPr>
      <p:grpSpPr>
        <a:xfrm>
          <a:off x="0" y="0"/>
          <a:ext cx="0" cy="0"/>
          <a:chOff x="0" y="0"/>
          <a:chExt cx="0" cy="0"/>
        </a:xfrm>
      </p:grpSpPr>
      <p:sp>
        <p:nvSpPr>
          <p:cNvPr id="187" name="Google Shape;187;p7:notes">
            <a:extLst>
              <a:ext uri="{FF2B5EF4-FFF2-40B4-BE49-F238E27FC236}">
                <a16:creationId xmlns:a16="http://schemas.microsoft.com/office/drawing/2014/main" id="{A1E359EB-42A4-0BC9-636E-26110D2258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See the components of the </a:t>
            </a:r>
            <a:endParaRPr dirty="0"/>
          </a:p>
        </p:txBody>
      </p:sp>
      <p:sp>
        <p:nvSpPr>
          <p:cNvPr id="188" name="Google Shape;188;p7:notes">
            <a:extLst>
              <a:ext uri="{FF2B5EF4-FFF2-40B4-BE49-F238E27FC236}">
                <a16:creationId xmlns:a16="http://schemas.microsoft.com/office/drawing/2014/main" id="{FFC2A8CA-D4E1-A89C-813B-0B5719E409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5907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0460622E-5691-11C2-CEE5-D80F40741426}"/>
            </a:ext>
          </a:extLst>
        </p:cNvPr>
        <p:cNvGrpSpPr/>
        <p:nvPr/>
      </p:nvGrpSpPr>
      <p:grpSpPr>
        <a:xfrm>
          <a:off x="0" y="0"/>
          <a:ext cx="0" cy="0"/>
          <a:chOff x="0" y="0"/>
          <a:chExt cx="0" cy="0"/>
        </a:xfrm>
      </p:grpSpPr>
      <p:sp>
        <p:nvSpPr>
          <p:cNvPr id="187" name="Google Shape;187;p7:notes">
            <a:extLst>
              <a:ext uri="{FF2B5EF4-FFF2-40B4-BE49-F238E27FC236}">
                <a16:creationId xmlns:a16="http://schemas.microsoft.com/office/drawing/2014/main" id="{8C2CB87A-E079-14C6-937B-49093FD26F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wanted to take the time to share some examples from City Government shared with us, in this case Blue Springs, MO. See this screenshot of their plan outline, which looks similar to the other example we shared.  This example is linked on the last page of the presentation. </a:t>
            </a:r>
            <a:endParaRPr dirty="0"/>
          </a:p>
        </p:txBody>
      </p:sp>
      <p:sp>
        <p:nvSpPr>
          <p:cNvPr id="188" name="Google Shape;188;p7:notes">
            <a:extLst>
              <a:ext uri="{FF2B5EF4-FFF2-40B4-BE49-F238E27FC236}">
                <a16:creationId xmlns:a16="http://schemas.microsoft.com/office/drawing/2014/main" id="{812CDEB9-9416-EBD2-0A79-F50C8AE527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1731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3923D5B9-7249-75A2-AC5D-994F7A81C835}"/>
            </a:ext>
          </a:extLst>
        </p:cNvPr>
        <p:cNvGrpSpPr/>
        <p:nvPr/>
      </p:nvGrpSpPr>
      <p:grpSpPr>
        <a:xfrm>
          <a:off x="0" y="0"/>
          <a:ext cx="0" cy="0"/>
          <a:chOff x="0" y="0"/>
          <a:chExt cx="0" cy="0"/>
        </a:xfrm>
      </p:grpSpPr>
      <p:sp>
        <p:nvSpPr>
          <p:cNvPr id="187" name="Google Shape;187;p7:notes">
            <a:extLst>
              <a:ext uri="{FF2B5EF4-FFF2-40B4-BE49-F238E27FC236}">
                <a16:creationId xmlns:a16="http://schemas.microsoft.com/office/drawing/2014/main" id="{7A95088B-99E6-11D7-87A1-E439C8B3B1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8" name="Google Shape;188;p7:notes">
            <a:extLst>
              <a:ext uri="{FF2B5EF4-FFF2-40B4-BE49-F238E27FC236}">
                <a16:creationId xmlns:a16="http://schemas.microsoft.com/office/drawing/2014/main" id="{3F7AF422-435B-1A0A-63B6-6BA89C49928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5856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60D276D2-46F3-2AE3-CC50-DBE245768AF5}"/>
            </a:ext>
          </a:extLst>
        </p:cNvPr>
        <p:cNvGrpSpPr/>
        <p:nvPr/>
      </p:nvGrpSpPr>
      <p:grpSpPr>
        <a:xfrm>
          <a:off x="0" y="0"/>
          <a:ext cx="0" cy="0"/>
          <a:chOff x="0" y="0"/>
          <a:chExt cx="0" cy="0"/>
        </a:xfrm>
      </p:grpSpPr>
      <p:sp>
        <p:nvSpPr>
          <p:cNvPr id="187" name="Google Shape;187;p7:notes">
            <a:extLst>
              <a:ext uri="{FF2B5EF4-FFF2-40B4-BE49-F238E27FC236}">
                <a16:creationId xmlns:a16="http://schemas.microsoft.com/office/drawing/2014/main" id="{0DAB3610-80C5-FC5E-EB7E-00BD4901AE2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For the state’s roadmap project, these are </a:t>
            </a:r>
            <a:endParaRPr dirty="0"/>
          </a:p>
        </p:txBody>
      </p:sp>
      <p:sp>
        <p:nvSpPr>
          <p:cNvPr id="188" name="Google Shape;188;p7:notes">
            <a:extLst>
              <a:ext uri="{FF2B5EF4-FFF2-40B4-BE49-F238E27FC236}">
                <a16:creationId xmlns:a16="http://schemas.microsoft.com/office/drawing/2014/main" id="{18689FBA-0944-5AA7-0CA7-B82A585BF3B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2047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F2A91D01-0F47-5B35-961E-30B9AF68EAAC}"/>
            </a:ext>
          </a:extLst>
        </p:cNvPr>
        <p:cNvGrpSpPr/>
        <p:nvPr/>
      </p:nvGrpSpPr>
      <p:grpSpPr>
        <a:xfrm>
          <a:off x="0" y="0"/>
          <a:ext cx="0" cy="0"/>
          <a:chOff x="0" y="0"/>
          <a:chExt cx="0" cy="0"/>
        </a:xfrm>
      </p:grpSpPr>
      <p:sp>
        <p:nvSpPr>
          <p:cNvPr id="187" name="Google Shape;187;p7:notes">
            <a:extLst>
              <a:ext uri="{FF2B5EF4-FFF2-40B4-BE49-F238E27FC236}">
                <a16:creationId xmlns:a16="http://schemas.microsoft.com/office/drawing/2014/main" id="{05039E6D-D04F-3654-AEAD-F9362C03AC3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might also include legal staff and project manages within Communications and website/application development.</a:t>
            </a:r>
            <a:endParaRPr dirty="0"/>
          </a:p>
        </p:txBody>
      </p:sp>
      <p:sp>
        <p:nvSpPr>
          <p:cNvPr id="188" name="Google Shape;188;p7:notes">
            <a:extLst>
              <a:ext uri="{FF2B5EF4-FFF2-40B4-BE49-F238E27FC236}">
                <a16:creationId xmlns:a16="http://schemas.microsoft.com/office/drawing/2014/main" id="{FC43BE73-C53F-098B-F874-088291E3AB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8461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661B8822-7ED2-7831-2D93-9E51189E8D7A}"/>
            </a:ext>
          </a:extLst>
        </p:cNvPr>
        <p:cNvGrpSpPr/>
        <p:nvPr/>
      </p:nvGrpSpPr>
      <p:grpSpPr>
        <a:xfrm>
          <a:off x="0" y="0"/>
          <a:ext cx="0" cy="0"/>
          <a:chOff x="0" y="0"/>
          <a:chExt cx="0" cy="0"/>
        </a:xfrm>
      </p:grpSpPr>
      <p:sp>
        <p:nvSpPr>
          <p:cNvPr id="187" name="Google Shape;187;p7:notes">
            <a:extLst>
              <a:ext uri="{FF2B5EF4-FFF2-40B4-BE49-F238E27FC236}">
                <a16:creationId xmlns:a16="http://schemas.microsoft.com/office/drawing/2014/main" id="{C10391BB-FEF4-E96B-40DD-0EF21DCF33D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Here’s another status report example from the City of Blue Springs with similar topics.</a:t>
            </a:r>
            <a:endParaRPr dirty="0"/>
          </a:p>
        </p:txBody>
      </p:sp>
      <p:sp>
        <p:nvSpPr>
          <p:cNvPr id="188" name="Google Shape;188;p7:notes">
            <a:extLst>
              <a:ext uri="{FF2B5EF4-FFF2-40B4-BE49-F238E27FC236}">
                <a16:creationId xmlns:a16="http://schemas.microsoft.com/office/drawing/2014/main" id="{C11B6CA5-608B-6E27-6416-9309E16E10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6873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8ABC5D94-B5F3-4127-94C1-CDA094948C64}"/>
            </a:ext>
          </a:extLst>
        </p:cNvPr>
        <p:cNvGrpSpPr/>
        <p:nvPr/>
      </p:nvGrpSpPr>
      <p:grpSpPr>
        <a:xfrm>
          <a:off x="0" y="0"/>
          <a:ext cx="0" cy="0"/>
          <a:chOff x="0" y="0"/>
          <a:chExt cx="0" cy="0"/>
        </a:xfrm>
      </p:grpSpPr>
      <p:sp>
        <p:nvSpPr>
          <p:cNvPr id="187" name="Google Shape;187;p7:notes">
            <a:extLst>
              <a:ext uri="{FF2B5EF4-FFF2-40B4-BE49-F238E27FC236}">
                <a16:creationId xmlns:a16="http://schemas.microsoft.com/office/drawing/2014/main" id="{DF5A1CDA-9AED-A677-19BB-F6A6FD62C2E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might also include legal staff and project manages within Communications and website/application development.</a:t>
            </a:r>
            <a:endParaRPr dirty="0"/>
          </a:p>
        </p:txBody>
      </p:sp>
      <p:sp>
        <p:nvSpPr>
          <p:cNvPr id="188" name="Google Shape;188;p7:notes">
            <a:extLst>
              <a:ext uri="{FF2B5EF4-FFF2-40B4-BE49-F238E27FC236}">
                <a16:creationId xmlns:a16="http://schemas.microsoft.com/office/drawing/2014/main" id="{D08D1D53-F21B-DAA3-D3FC-9435F24D0D5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1325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i="1" u="none" strike="noStrike" cap="none" dirty="0">
                <a:solidFill>
                  <a:srgbClr val="913D49"/>
                </a:solidFill>
                <a:effectLst/>
                <a:latin typeface="Arial"/>
                <a:ea typeface="Arial"/>
                <a:cs typeface="Arial"/>
                <a:sym typeface="Arial"/>
              </a:rPr>
              <a:t>I’ll close with </a:t>
            </a:r>
            <a:r>
              <a:rPr lang="en-US" sz="1600" b="1" i="1" u="none" strike="noStrike" cap="none">
                <a:solidFill>
                  <a:srgbClr val="913D49"/>
                </a:solidFill>
                <a:effectLst/>
                <a:latin typeface="Arial"/>
                <a:ea typeface="Arial"/>
                <a:cs typeface="Arial"/>
                <a:sym typeface="Arial"/>
              </a:rPr>
              <a:t>this message: “</a:t>
            </a:r>
            <a:r>
              <a:rPr lang="en-US" sz="1100" b="1" i="1" u="none" strike="noStrike" cap="none" dirty="0">
                <a:solidFill>
                  <a:srgbClr val="913D49"/>
                </a:solidFill>
                <a:effectLst/>
                <a:latin typeface="Arial"/>
                <a:ea typeface="Arial"/>
                <a:cs typeface="Arial"/>
                <a:sym typeface="Arial"/>
              </a:rPr>
              <a:t>True accessibility doesn’t end with a checkbox checked at the end of your roadmap</a:t>
            </a:r>
            <a:r>
              <a:rPr lang="en-US" sz="1100" b="1" i="1" dirty="0">
                <a:solidFill>
                  <a:srgbClr val="913D49"/>
                </a:solidFill>
              </a:rPr>
              <a:t>…</a:t>
            </a:r>
            <a:endParaRPr lang="en-US" sz="1100" b="1" i="1" u="none" strike="noStrike" cap="none" dirty="0">
              <a:solidFill>
                <a:srgbClr val="913D49"/>
              </a:solidFill>
              <a:effectLst/>
              <a:latin typeface="Arial"/>
              <a:ea typeface="Arial"/>
              <a:cs typeface="Arial"/>
              <a:sym typeface="Arial"/>
            </a:endParaRPr>
          </a:p>
          <a:p>
            <a:pPr marL="0" lvl="0" indent="0" algn="l" rtl="0">
              <a:spcBef>
                <a:spcPts val="0"/>
              </a:spcBef>
              <a:spcAft>
                <a:spcPts val="0"/>
              </a:spcAft>
              <a:buNone/>
            </a:pPr>
            <a:endParaRPr lang="en-US" sz="1100" b="1" i="1" dirty="0">
              <a:solidFill>
                <a:srgbClr val="913D49"/>
              </a:solidFill>
            </a:endParaRPr>
          </a:p>
          <a:p>
            <a:pPr marL="0" lvl="0" indent="0" algn="l" rtl="0">
              <a:spcBef>
                <a:spcPts val="0"/>
              </a:spcBef>
              <a:spcAft>
                <a:spcPts val="0"/>
              </a:spcAft>
              <a:buNone/>
            </a:pPr>
            <a:r>
              <a:rPr lang="en-US" sz="1100" b="1" i="1" u="none" strike="noStrike" cap="none" dirty="0">
                <a:solidFill>
                  <a:srgbClr val="913D49"/>
                </a:solidFill>
                <a:effectLst/>
                <a:latin typeface="Arial"/>
                <a:ea typeface="Arial"/>
                <a:cs typeface="Arial"/>
                <a:sym typeface="Arial"/>
              </a:rPr>
              <a:t>…It is integrating an accessibility mindset into everyday practice. Create, design and develop accessible content fro</a:t>
            </a:r>
            <a:r>
              <a:rPr lang="en-US" sz="1100" b="1" i="1" dirty="0">
                <a:solidFill>
                  <a:srgbClr val="913D49"/>
                </a:solidFill>
              </a:rPr>
              <a:t>m the start</a:t>
            </a:r>
            <a:r>
              <a:rPr lang="en-US" sz="1100" b="1" i="1" u="none" strike="noStrike" cap="none" dirty="0">
                <a:solidFill>
                  <a:srgbClr val="913D49"/>
                </a:solidFill>
                <a:effectLst/>
                <a:latin typeface="Arial"/>
                <a:ea typeface="Arial"/>
                <a:cs typeface="Arial"/>
                <a:sym typeface="Arial"/>
              </a:rPr>
              <a:t>!</a:t>
            </a:r>
            <a:r>
              <a:rPr lang="en-US" sz="1600" b="1" i="1" u="none" strike="noStrike" cap="none" dirty="0">
                <a:solidFill>
                  <a:srgbClr val="913D49"/>
                </a:solidFill>
                <a:effectLst/>
                <a:latin typeface="Arial"/>
                <a:ea typeface="Arial"/>
                <a:cs typeface="Arial"/>
                <a:sym typeface="Arial"/>
              </a:rPr>
              <a:t>”</a:t>
            </a:r>
          </a:p>
          <a:p>
            <a:pPr marL="0" lvl="0" indent="0" algn="l" rtl="0">
              <a:spcBef>
                <a:spcPts val="0"/>
              </a:spcBef>
              <a:spcAft>
                <a:spcPts val="0"/>
              </a:spcAft>
              <a:buNone/>
            </a:pPr>
            <a:endParaRPr lang="en-US" sz="1600" b="1" i="1" u="none" strike="noStrike" cap="none" dirty="0">
              <a:solidFill>
                <a:srgbClr val="913D49"/>
              </a:solidFill>
              <a:effectLst/>
              <a:latin typeface="Arial"/>
              <a:ea typeface="Arial"/>
              <a:cs typeface="Arial"/>
              <a:sym typeface="Arial"/>
            </a:endParaRPr>
          </a:p>
          <a:p>
            <a:pPr marL="0" lvl="0" indent="0" algn="l" rtl="0">
              <a:spcBef>
                <a:spcPts val="0"/>
              </a:spcBef>
              <a:spcAft>
                <a:spcPts val="0"/>
              </a:spcAft>
              <a:buNone/>
            </a:pPr>
            <a:r>
              <a:rPr lang="en-US" sz="1600" b="1" i="1" u="none" strike="noStrike" cap="none" dirty="0">
                <a:solidFill>
                  <a:srgbClr val="913D49"/>
                </a:solidFill>
                <a:effectLst/>
                <a:latin typeface="Arial"/>
                <a:ea typeface="Arial"/>
                <a:cs typeface="Arial"/>
                <a:sym typeface="Arial"/>
              </a:rPr>
              <a:t>Focus on improvement and progress, not perfection! </a:t>
            </a:r>
          </a:p>
          <a:p>
            <a:pPr marL="0" lvl="0" indent="0" algn="l" rtl="0">
              <a:spcBef>
                <a:spcPts val="0"/>
              </a:spcBef>
              <a:spcAft>
                <a:spcPts val="0"/>
              </a:spcAft>
              <a:buNone/>
            </a:pPr>
            <a:endParaRPr lang="en-US" sz="1600" b="1" i="1" u="none" strike="noStrike" cap="none" dirty="0">
              <a:solidFill>
                <a:srgbClr val="913D49"/>
              </a:solidFill>
              <a:effectLst/>
              <a:latin typeface="Arial"/>
              <a:cs typeface="Arial"/>
              <a:sym typeface="Arial"/>
            </a:endParaRPr>
          </a:p>
          <a:p>
            <a:pPr marL="0" lvl="0" indent="0" algn="l" rtl="0">
              <a:spcBef>
                <a:spcPts val="0"/>
              </a:spcBef>
              <a:spcAft>
                <a:spcPts val="0"/>
              </a:spcAft>
              <a:buNone/>
            </a:pPr>
            <a:endParaRPr lang="en-US" sz="1600" b="1" i="1" dirty="0">
              <a:solidFill>
                <a:srgbClr val="913D49"/>
              </a:solidFill>
            </a:endParaRPr>
          </a:p>
        </p:txBody>
      </p:sp>
      <p:sp>
        <p:nvSpPr>
          <p:cNvPr id="434" name="Google Shape;43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4AEC4E60-F346-9287-1D98-EE56EBC79303}"/>
            </a:ext>
          </a:extLst>
        </p:cNvPr>
        <p:cNvGrpSpPr/>
        <p:nvPr/>
      </p:nvGrpSpPr>
      <p:grpSpPr>
        <a:xfrm>
          <a:off x="0" y="0"/>
          <a:ext cx="0" cy="0"/>
          <a:chOff x="0" y="0"/>
          <a:chExt cx="0" cy="0"/>
        </a:xfrm>
      </p:grpSpPr>
      <p:sp>
        <p:nvSpPr>
          <p:cNvPr id="187" name="Google Shape;187;p7:notes">
            <a:extLst>
              <a:ext uri="{FF2B5EF4-FFF2-40B4-BE49-F238E27FC236}">
                <a16:creationId xmlns:a16="http://schemas.microsoft.com/office/drawing/2014/main" id="{8FB60115-A972-8E2D-144D-537B391155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Organizaitons</a:t>
            </a:r>
            <a:r>
              <a:rPr lang="en-US" dirty="0"/>
              <a:t> at the </a:t>
            </a:r>
            <a:endParaRPr dirty="0"/>
          </a:p>
        </p:txBody>
      </p:sp>
      <p:sp>
        <p:nvSpPr>
          <p:cNvPr id="188" name="Google Shape;188;p7:notes">
            <a:extLst>
              <a:ext uri="{FF2B5EF4-FFF2-40B4-BE49-F238E27FC236}">
                <a16:creationId xmlns:a16="http://schemas.microsoft.com/office/drawing/2014/main" id="{74818178-AC2F-0BA5-C2C2-F49FD603CB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8794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816A0CEE-1F77-1EFE-1DEA-94C20617853C}"/>
            </a:ext>
          </a:extLst>
        </p:cNvPr>
        <p:cNvGrpSpPr/>
        <p:nvPr/>
      </p:nvGrpSpPr>
      <p:grpSpPr>
        <a:xfrm>
          <a:off x="0" y="0"/>
          <a:ext cx="0" cy="0"/>
          <a:chOff x="0" y="0"/>
          <a:chExt cx="0" cy="0"/>
        </a:xfrm>
      </p:grpSpPr>
      <p:sp>
        <p:nvSpPr>
          <p:cNvPr id="187" name="Google Shape;187;p7:notes">
            <a:extLst>
              <a:ext uri="{FF2B5EF4-FFF2-40B4-BE49-F238E27FC236}">
                <a16:creationId xmlns:a16="http://schemas.microsoft.com/office/drawing/2014/main" id="{B62FBE6E-0BCA-00C0-C504-B4969DE0D0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8" name="Google Shape;188;p7:notes">
            <a:extLst>
              <a:ext uri="{FF2B5EF4-FFF2-40B4-BE49-F238E27FC236}">
                <a16:creationId xmlns:a16="http://schemas.microsoft.com/office/drawing/2014/main" id="{96AD304C-6956-EF95-BF8A-32A1EB681F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5395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AD6CFB3A-F3FA-AC76-6FAA-15EEFE8CB0F1}"/>
            </a:ext>
          </a:extLst>
        </p:cNvPr>
        <p:cNvGrpSpPr/>
        <p:nvPr/>
      </p:nvGrpSpPr>
      <p:grpSpPr>
        <a:xfrm>
          <a:off x="0" y="0"/>
          <a:ext cx="0" cy="0"/>
          <a:chOff x="0" y="0"/>
          <a:chExt cx="0" cy="0"/>
        </a:xfrm>
      </p:grpSpPr>
      <p:sp>
        <p:nvSpPr>
          <p:cNvPr id="187" name="Google Shape;187;p7:notes">
            <a:extLst>
              <a:ext uri="{FF2B5EF4-FFF2-40B4-BE49-F238E27FC236}">
                <a16:creationId xmlns:a16="http://schemas.microsoft.com/office/drawing/2014/main" id="{D752A0AA-8A63-1331-694C-16113E300C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Also,, a quick note on Federal Section 504</a:t>
            </a:r>
            <a:endParaRPr dirty="0"/>
          </a:p>
        </p:txBody>
      </p:sp>
      <p:sp>
        <p:nvSpPr>
          <p:cNvPr id="188" name="Google Shape;188;p7:notes">
            <a:extLst>
              <a:ext uri="{FF2B5EF4-FFF2-40B4-BE49-F238E27FC236}">
                <a16:creationId xmlns:a16="http://schemas.microsoft.com/office/drawing/2014/main" id="{E2C41DA6-CC69-8637-7C1F-2A1C81C97F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7727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932C2362-3AD5-8BA3-4FB1-E8CB92F3F7CA}"/>
            </a:ext>
          </a:extLst>
        </p:cNvPr>
        <p:cNvGrpSpPr/>
        <p:nvPr/>
      </p:nvGrpSpPr>
      <p:grpSpPr>
        <a:xfrm>
          <a:off x="0" y="0"/>
          <a:ext cx="0" cy="0"/>
          <a:chOff x="0" y="0"/>
          <a:chExt cx="0" cy="0"/>
        </a:xfrm>
      </p:grpSpPr>
      <p:sp>
        <p:nvSpPr>
          <p:cNvPr id="187" name="Google Shape;187;p7:notes">
            <a:extLst>
              <a:ext uri="{FF2B5EF4-FFF2-40B4-BE49-F238E27FC236}">
                <a16:creationId xmlns:a16="http://schemas.microsoft.com/office/drawing/2014/main" id="{7C5AD826-85C3-5107-5020-BE717BA025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Shoutout to the State of Oklahoma for being the inspiration behind our state Roadmap. </a:t>
            </a:r>
            <a:endParaRPr dirty="0"/>
          </a:p>
        </p:txBody>
      </p:sp>
      <p:sp>
        <p:nvSpPr>
          <p:cNvPr id="188" name="Google Shape;188;p7:notes">
            <a:extLst>
              <a:ext uri="{FF2B5EF4-FFF2-40B4-BE49-F238E27FC236}">
                <a16:creationId xmlns:a16="http://schemas.microsoft.com/office/drawing/2014/main" id="{AC147263-6117-267B-96A3-25C75F7F87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3231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E222F973-11E2-8EAB-BF1B-1D6A7D78BF85}"/>
            </a:ext>
          </a:extLst>
        </p:cNvPr>
        <p:cNvGrpSpPr/>
        <p:nvPr/>
      </p:nvGrpSpPr>
      <p:grpSpPr>
        <a:xfrm>
          <a:off x="0" y="0"/>
          <a:ext cx="0" cy="0"/>
          <a:chOff x="0" y="0"/>
          <a:chExt cx="0" cy="0"/>
        </a:xfrm>
      </p:grpSpPr>
      <p:sp>
        <p:nvSpPr>
          <p:cNvPr id="187" name="Google Shape;187;p7:notes">
            <a:extLst>
              <a:ext uri="{FF2B5EF4-FFF2-40B4-BE49-F238E27FC236}">
                <a16:creationId xmlns:a16="http://schemas.microsoft.com/office/drawing/2014/main" id="{00750EA1-250B-5B27-8DE5-6BB6932CF9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Before we dive into the Roadmap steps, let’s talk about what a roadmap project team looks like. </a:t>
            </a:r>
            <a:endParaRPr dirty="0"/>
          </a:p>
        </p:txBody>
      </p:sp>
      <p:sp>
        <p:nvSpPr>
          <p:cNvPr id="188" name="Google Shape;188;p7:notes">
            <a:extLst>
              <a:ext uri="{FF2B5EF4-FFF2-40B4-BE49-F238E27FC236}">
                <a16:creationId xmlns:a16="http://schemas.microsoft.com/office/drawing/2014/main" id="{C898B185-2B3B-F040-495A-55A154C0B3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7470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AD119E86-5DE5-CEDB-2786-B50657EF6B9D}"/>
            </a:ext>
          </a:extLst>
        </p:cNvPr>
        <p:cNvGrpSpPr/>
        <p:nvPr/>
      </p:nvGrpSpPr>
      <p:grpSpPr>
        <a:xfrm>
          <a:off x="0" y="0"/>
          <a:ext cx="0" cy="0"/>
          <a:chOff x="0" y="0"/>
          <a:chExt cx="0" cy="0"/>
        </a:xfrm>
      </p:grpSpPr>
      <p:sp>
        <p:nvSpPr>
          <p:cNvPr id="187" name="Google Shape;187;p7:notes">
            <a:extLst>
              <a:ext uri="{FF2B5EF4-FFF2-40B4-BE49-F238E27FC236}">
                <a16:creationId xmlns:a16="http://schemas.microsoft.com/office/drawing/2014/main" id="{87BA0CC1-7BB9-C3CB-E291-01A6EC0588F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8" name="Google Shape;188;p7:notes">
            <a:extLst>
              <a:ext uri="{FF2B5EF4-FFF2-40B4-BE49-F238E27FC236}">
                <a16:creationId xmlns:a16="http://schemas.microsoft.com/office/drawing/2014/main" id="{81DC8DDD-8D6D-A8A3-0F39-84E8ED9A6B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6694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48A2F08E-E846-FCEC-63B5-64D7EF29C13B}"/>
            </a:ext>
          </a:extLst>
        </p:cNvPr>
        <p:cNvGrpSpPr/>
        <p:nvPr/>
      </p:nvGrpSpPr>
      <p:grpSpPr>
        <a:xfrm>
          <a:off x="0" y="0"/>
          <a:ext cx="0" cy="0"/>
          <a:chOff x="0" y="0"/>
          <a:chExt cx="0" cy="0"/>
        </a:xfrm>
      </p:grpSpPr>
      <p:sp>
        <p:nvSpPr>
          <p:cNvPr id="187" name="Google Shape;187;p7:notes">
            <a:extLst>
              <a:ext uri="{FF2B5EF4-FFF2-40B4-BE49-F238E27FC236}">
                <a16:creationId xmlns:a16="http://schemas.microsoft.com/office/drawing/2014/main" id="{65D415C0-88FF-8D13-1B8C-E5F53EF5FF9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8" name="Google Shape;188;p7:notes">
            <a:extLst>
              <a:ext uri="{FF2B5EF4-FFF2-40B4-BE49-F238E27FC236}">
                <a16:creationId xmlns:a16="http://schemas.microsoft.com/office/drawing/2014/main" id="{4BE6AF30-FFC7-1CC7-0798-506B769A85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2718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One" type="title">
  <p:cSld name="TITLE">
    <p:bg>
      <p:bgPr>
        <a:solidFill>
          <a:srgbClr val="1F1F1F"/>
        </a:solidFill>
        <a:effectLst/>
      </p:bgPr>
    </p:bg>
    <p:spTree>
      <p:nvGrpSpPr>
        <p:cNvPr id="1" name="Shape 15"/>
        <p:cNvGrpSpPr/>
        <p:nvPr/>
      </p:nvGrpSpPr>
      <p:grpSpPr>
        <a:xfrm>
          <a:off x="0" y="0"/>
          <a:ext cx="0" cy="0"/>
          <a:chOff x="0" y="0"/>
          <a:chExt cx="0" cy="0"/>
        </a:xfrm>
      </p:grpSpPr>
      <p:sp>
        <p:nvSpPr>
          <p:cNvPr id="16" name="Google Shape;16;p3"/>
          <p:cNvSpPr>
            <a:spLocks noGrp="1"/>
          </p:cNvSpPr>
          <p:nvPr>
            <p:ph type="pic" idx="2"/>
          </p:nvPr>
        </p:nvSpPr>
        <p:spPr>
          <a:xfrm>
            <a:off x="-30475" y="338"/>
            <a:ext cx="6817800" cy="10287000"/>
          </a:xfrm>
          <a:prstGeom prst="rect">
            <a:avLst/>
          </a:prstGeom>
          <a:noFill/>
          <a:ln>
            <a:noFill/>
          </a:ln>
        </p:spPr>
      </p:sp>
      <p:grpSp>
        <p:nvGrpSpPr>
          <p:cNvPr id="17" name="Google Shape;17;p3"/>
          <p:cNvGrpSpPr/>
          <p:nvPr/>
        </p:nvGrpSpPr>
        <p:grpSpPr>
          <a:xfrm rot="-5400000">
            <a:off x="9694665" y="2559138"/>
            <a:ext cx="281432" cy="529084"/>
            <a:chOff x="0" y="0"/>
            <a:chExt cx="148247" cy="278700"/>
          </a:xfrm>
        </p:grpSpPr>
        <p:sp>
          <p:nvSpPr>
            <p:cNvPr id="18" name="Google Shape;18;p3"/>
            <p:cNvSpPr/>
            <p:nvPr/>
          </p:nvSpPr>
          <p:spPr>
            <a:xfrm>
              <a:off x="0" y="0"/>
              <a:ext cx="148247" cy="278610"/>
            </a:xfrm>
            <a:custGeom>
              <a:avLst/>
              <a:gdLst/>
              <a:ahLst/>
              <a:cxnLst/>
              <a:rect l="l" t="t" r="r" b="b"/>
              <a:pathLst>
                <a:path w="148247" h="278610" extrusionOk="0">
                  <a:moveTo>
                    <a:pt x="0" y="0"/>
                  </a:moveTo>
                  <a:lnTo>
                    <a:pt x="148247" y="0"/>
                  </a:lnTo>
                  <a:lnTo>
                    <a:pt x="148247" y="278610"/>
                  </a:lnTo>
                  <a:lnTo>
                    <a:pt x="0" y="278610"/>
                  </a:lnTo>
                  <a:close/>
                </a:path>
              </a:pathLst>
            </a:custGeom>
            <a:solidFill>
              <a:srgbClr val="F9A620"/>
            </a:solidFill>
            <a:ln>
              <a:noFill/>
            </a:ln>
          </p:spPr>
        </p:sp>
        <p:sp>
          <p:nvSpPr>
            <p:cNvPr id="19" name="Google Shape;19;p3"/>
            <p:cNvSpPr txBox="1"/>
            <p:nvPr/>
          </p:nvSpPr>
          <p:spPr>
            <a:xfrm>
              <a:off x="0" y="76200"/>
              <a:ext cx="148200" cy="202500"/>
            </a:xfrm>
            <a:prstGeom prst="rect">
              <a:avLst/>
            </a:prstGeom>
            <a:noFill/>
            <a:ln>
              <a:noFill/>
            </a:ln>
          </p:spPr>
          <p:txBody>
            <a:bodyPr spcFirstLastPara="1" wrap="square" lIns="50800" tIns="50800" rIns="50800" bIns="50800" anchor="ctr" anchorCtr="0">
              <a:noAutofit/>
            </a:bodyPr>
            <a:lstStyle/>
            <a:p>
              <a:pPr marL="0" marR="0" lvl="0" indent="0" algn="ctr" rtl="0">
                <a:lnSpc>
                  <a:spcPct val="93333"/>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grpSp>
        <p:nvGrpSpPr>
          <p:cNvPr id="20" name="Google Shape;20;p3"/>
          <p:cNvGrpSpPr/>
          <p:nvPr/>
        </p:nvGrpSpPr>
        <p:grpSpPr>
          <a:xfrm rot="-5400000">
            <a:off x="9165742" y="2559138"/>
            <a:ext cx="281432" cy="529084"/>
            <a:chOff x="0" y="0"/>
            <a:chExt cx="148247" cy="278700"/>
          </a:xfrm>
        </p:grpSpPr>
        <p:sp>
          <p:nvSpPr>
            <p:cNvPr id="21" name="Google Shape;21;p3"/>
            <p:cNvSpPr/>
            <p:nvPr/>
          </p:nvSpPr>
          <p:spPr>
            <a:xfrm>
              <a:off x="0" y="0"/>
              <a:ext cx="148247" cy="278610"/>
            </a:xfrm>
            <a:custGeom>
              <a:avLst/>
              <a:gdLst/>
              <a:ahLst/>
              <a:cxnLst/>
              <a:rect l="l" t="t" r="r" b="b"/>
              <a:pathLst>
                <a:path w="148247" h="278610" extrusionOk="0">
                  <a:moveTo>
                    <a:pt x="0" y="0"/>
                  </a:moveTo>
                  <a:lnTo>
                    <a:pt x="148247" y="0"/>
                  </a:lnTo>
                  <a:lnTo>
                    <a:pt x="148247" y="278610"/>
                  </a:lnTo>
                  <a:lnTo>
                    <a:pt x="0" y="278610"/>
                  </a:lnTo>
                  <a:close/>
                </a:path>
              </a:pathLst>
            </a:custGeom>
            <a:solidFill>
              <a:srgbClr val="A60067"/>
            </a:solidFill>
            <a:ln>
              <a:noFill/>
            </a:ln>
          </p:spPr>
        </p:sp>
        <p:sp>
          <p:nvSpPr>
            <p:cNvPr id="22" name="Google Shape;22;p3"/>
            <p:cNvSpPr txBox="1"/>
            <p:nvPr/>
          </p:nvSpPr>
          <p:spPr>
            <a:xfrm>
              <a:off x="0" y="76200"/>
              <a:ext cx="148200" cy="202500"/>
            </a:xfrm>
            <a:prstGeom prst="rect">
              <a:avLst/>
            </a:prstGeom>
            <a:noFill/>
            <a:ln>
              <a:noFill/>
            </a:ln>
          </p:spPr>
          <p:txBody>
            <a:bodyPr spcFirstLastPara="1" wrap="square" lIns="50800" tIns="50800" rIns="50800" bIns="50800" anchor="ctr" anchorCtr="0">
              <a:noAutofit/>
            </a:bodyPr>
            <a:lstStyle/>
            <a:p>
              <a:pPr marL="0" marR="0" lvl="0" indent="0" algn="ctr" rtl="0">
                <a:lnSpc>
                  <a:spcPct val="93333"/>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grpSp>
        <p:nvGrpSpPr>
          <p:cNvPr id="23" name="Google Shape;23;p3"/>
          <p:cNvGrpSpPr/>
          <p:nvPr/>
        </p:nvGrpSpPr>
        <p:grpSpPr>
          <a:xfrm rot="-5400000">
            <a:off x="8636818" y="2559138"/>
            <a:ext cx="281432" cy="529084"/>
            <a:chOff x="0" y="0"/>
            <a:chExt cx="148247" cy="278700"/>
          </a:xfrm>
        </p:grpSpPr>
        <p:sp>
          <p:nvSpPr>
            <p:cNvPr id="24" name="Google Shape;24;p3"/>
            <p:cNvSpPr/>
            <p:nvPr/>
          </p:nvSpPr>
          <p:spPr>
            <a:xfrm>
              <a:off x="0" y="0"/>
              <a:ext cx="148247" cy="278610"/>
            </a:xfrm>
            <a:custGeom>
              <a:avLst/>
              <a:gdLst/>
              <a:ahLst/>
              <a:cxnLst/>
              <a:rect l="l" t="t" r="r" b="b"/>
              <a:pathLst>
                <a:path w="148247" h="278610" extrusionOk="0">
                  <a:moveTo>
                    <a:pt x="0" y="0"/>
                  </a:moveTo>
                  <a:lnTo>
                    <a:pt x="148247" y="0"/>
                  </a:lnTo>
                  <a:lnTo>
                    <a:pt x="148247" y="278610"/>
                  </a:lnTo>
                  <a:lnTo>
                    <a:pt x="0" y="278610"/>
                  </a:lnTo>
                  <a:close/>
                </a:path>
              </a:pathLst>
            </a:custGeom>
            <a:solidFill>
              <a:srgbClr val="6153CC"/>
            </a:solidFill>
            <a:ln>
              <a:noFill/>
            </a:ln>
          </p:spPr>
        </p:sp>
        <p:sp>
          <p:nvSpPr>
            <p:cNvPr id="25" name="Google Shape;25;p3"/>
            <p:cNvSpPr txBox="1"/>
            <p:nvPr/>
          </p:nvSpPr>
          <p:spPr>
            <a:xfrm>
              <a:off x="0" y="76200"/>
              <a:ext cx="148200" cy="202500"/>
            </a:xfrm>
            <a:prstGeom prst="rect">
              <a:avLst/>
            </a:prstGeom>
            <a:noFill/>
            <a:ln>
              <a:noFill/>
            </a:ln>
          </p:spPr>
          <p:txBody>
            <a:bodyPr spcFirstLastPara="1" wrap="square" lIns="50800" tIns="50800" rIns="50800" bIns="50800" anchor="ctr" anchorCtr="0">
              <a:noAutofit/>
            </a:bodyPr>
            <a:lstStyle/>
            <a:p>
              <a:pPr marL="0" marR="0" lvl="0" indent="0" algn="ctr" rtl="0">
                <a:lnSpc>
                  <a:spcPct val="93333"/>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grpSp>
        <p:nvGrpSpPr>
          <p:cNvPr id="26" name="Google Shape;26;p3"/>
          <p:cNvGrpSpPr/>
          <p:nvPr/>
        </p:nvGrpSpPr>
        <p:grpSpPr>
          <a:xfrm rot="-5400000">
            <a:off x="8107895" y="2559138"/>
            <a:ext cx="281432" cy="529084"/>
            <a:chOff x="0" y="0"/>
            <a:chExt cx="148247" cy="278700"/>
          </a:xfrm>
        </p:grpSpPr>
        <p:sp>
          <p:nvSpPr>
            <p:cNvPr id="27" name="Google Shape;27;p3"/>
            <p:cNvSpPr/>
            <p:nvPr/>
          </p:nvSpPr>
          <p:spPr>
            <a:xfrm>
              <a:off x="0" y="0"/>
              <a:ext cx="148247" cy="278610"/>
            </a:xfrm>
            <a:custGeom>
              <a:avLst/>
              <a:gdLst/>
              <a:ahLst/>
              <a:cxnLst/>
              <a:rect l="l" t="t" r="r" b="b"/>
              <a:pathLst>
                <a:path w="148247" h="278610" extrusionOk="0">
                  <a:moveTo>
                    <a:pt x="0" y="0"/>
                  </a:moveTo>
                  <a:lnTo>
                    <a:pt x="148247" y="0"/>
                  </a:lnTo>
                  <a:lnTo>
                    <a:pt x="148247" y="278610"/>
                  </a:lnTo>
                  <a:lnTo>
                    <a:pt x="0" y="278610"/>
                  </a:lnTo>
                  <a:close/>
                </a:path>
              </a:pathLst>
            </a:custGeom>
            <a:solidFill>
              <a:srgbClr val="77CBB9"/>
            </a:solidFill>
            <a:ln>
              <a:noFill/>
            </a:ln>
          </p:spPr>
        </p:sp>
        <p:sp>
          <p:nvSpPr>
            <p:cNvPr id="28" name="Google Shape;28;p3"/>
            <p:cNvSpPr txBox="1"/>
            <p:nvPr/>
          </p:nvSpPr>
          <p:spPr>
            <a:xfrm>
              <a:off x="0" y="76200"/>
              <a:ext cx="148200" cy="202500"/>
            </a:xfrm>
            <a:prstGeom prst="rect">
              <a:avLst/>
            </a:prstGeom>
            <a:noFill/>
            <a:ln>
              <a:noFill/>
            </a:ln>
          </p:spPr>
          <p:txBody>
            <a:bodyPr spcFirstLastPara="1" wrap="square" lIns="50800" tIns="50800" rIns="50800" bIns="50800" anchor="ctr" anchorCtr="0">
              <a:noAutofit/>
            </a:bodyPr>
            <a:lstStyle/>
            <a:p>
              <a:pPr marL="0" marR="0" lvl="0" indent="0" algn="ctr" rtl="0">
                <a:lnSpc>
                  <a:spcPct val="93333"/>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Two" type="obj">
  <p:cSld name="OBJECT">
    <p:spTree>
      <p:nvGrpSpPr>
        <p:cNvPr id="1" name="Shape 29"/>
        <p:cNvGrpSpPr/>
        <p:nvPr/>
      </p:nvGrpSpPr>
      <p:grpSpPr>
        <a:xfrm>
          <a:off x="0" y="0"/>
          <a:ext cx="0" cy="0"/>
          <a:chOff x="0" y="0"/>
          <a:chExt cx="0" cy="0"/>
        </a:xfrm>
      </p:grpSpPr>
      <p:sp>
        <p:nvSpPr>
          <p:cNvPr id="30" name="Google Shape;30;p4"/>
          <p:cNvSpPr>
            <a:spLocks noGrp="1"/>
          </p:cNvSpPr>
          <p:nvPr>
            <p:ph type="pic" idx="2"/>
          </p:nvPr>
        </p:nvSpPr>
        <p:spPr>
          <a:xfrm>
            <a:off x="11500725" y="338"/>
            <a:ext cx="6817800" cy="10287000"/>
          </a:xfrm>
          <a:prstGeom prst="rect">
            <a:avLst/>
          </a:prstGeom>
          <a:noFill/>
          <a:ln>
            <a:noFill/>
          </a:ln>
        </p:spPr>
      </p:sp>
      <p:grpSp>
        <p:nvGrpSpPr>
          <p:cNvPr id="31" name="Google Shape;31;p4"/>
          <p:cNvGrpSpPr/>
          <p:nvPr/>
        </p:nvGrpSpPr>
        <p:grpSpPr>
          <a:xfrm rot="-5400000">
            <a:off x="2739296" y="2895652"/>
            <a:ext cx="281432" cy="529084"/>
            <a:chOff x="0" y="0"/>
            <a:chExt cx="148247" cy="278700"/>
          </a:xfrm>
        </p:grpSpPr>
        <p:sp>
          <p:nvSpPr>
            <p:cNvPr id="32" name="Google Shape;32;p4"/>
            <p:cNvSpPr/>
            <p:nvPr/>
          </p:nvSpPr>
          <p:spPr>
            <a:xfrm>
              <a:off x="0" y="0"/>
              <a:ext cx="148247" cy="278610"/>
            </a:xfrm>
            <a:custGeom>
              <a:avLst/>
              <a:gdLst/>
              <a:ahLst/>
              <a:cxnLst/>
              <a:rect l="l" t="t" r="r" b="b"/>
              <a:pathLst>
                <a:path w="148247" h="278610" extrusionOk="0">
                  <a:moveTo>
                    <a:pt x="0" y="0"/>
                  </a:moveTo>
                  <a:lnTo>
                    <a:pt x="148247" y="0"/>
                  </a:lnTo>
                  <a:lnTo>
                    <a:pt x="148247" y="278610"/>
                  </a:lnTo>
                  <a:lnTo>
                    <a:pt x="0" y="278610"/>
                  </a:lnTo>
                  <a:close/>
                </a:path>
              </a:pathLst>
            </a:custGeom>
            <a:solidFill>
              <a:srgbClr val="F9A620"/>
            </a:solidFill>
            <a:ln>
              <a:noFill/>
            </a:ln>
          </p:spPr>
        </p:sp>
        <p:sp>
          <p:nvSpPr>
            <p:cNvPr id="33" name="Google Shape;33;p4"/>
            <p:cNvSpPr txBox="1"/>
            <p:nvPr/>
          </p:nvSpPr>
          <p:spPr>
            <a:xfrm>
              <a:off x="0" y="76200"/>
              <a:ext cx="148200" cy="202500"/>
            </a:xfrm>
            <a:prstGeom prst="rect">
              <a:avLst/>
            </a:prstGeom>
            <a:noFill/>
            <a:ln>
              <a:noFill/>
            </a:ln>
          </p:spPr>
          <p:txBody>
            <a:bodyPr spcFirstLastPara="1" wrap="square" lIns="50800" tIns="50800" rIns="50800" bIns="50800" anchor="ctr" anchorCtr="0">
              <a:noAutofit/>
            </a:bodyPr>
            <a:lstStyle/>
            <a:p>
              <a:pPr marL="0" marR="0" lvl="0" indent="0" algn="ctr" rtl="0">
                <a:lnSpc>
                  <a:spcPct val="93333"/>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grpSp>
        <p:nvGrpSpPr>
          <p:cNvPr id="34" name="Google Shape;34;p4"/>
          <p:cNvGrpSpPr/>
          <p:nvPr/>
        </p:nvGrpSpPr>
        <p:grpSpPr>
          <a:xfrm rot="-5400000">
            <a:off x="2210373" y="2895652"/>
            <a:ext cx="281432" cy="529084"/>
            <a:chOff x="0" y="0"/>
            <a:chExt cx="148247" cy="278700"/>
          </a:xfrm>
        </p:grpSpPr>
        <p:sp>
          <p:nvSpPr>
            <p:cNvPr id="35" name="Google Shape;35;p4"/>
            <p:cNvSpPr/>
            <p:nvPr/>
          </p:nvSpPr>
          <p:spPr>
            <a:xfrm>
              <a:off x="0" y="0"/>
              <a:ext cx="148247" cy="278610"/>
            </a:xfrm>
            <a:custGeom>
              <a:avLst/>
              <a:gdLst/>
              <a:ahLst/>
              <a:cxnLst/>
              <a:rect l="l" t="t" r="r" b="b"/>
              <a:pathLst>
                <a:path w="148247" h="278610" extrusionOk="0">
                  <a:moveTo>
                    <a:pt x="0" y="0"/>
                  </a:moveTo>
                  <a:lnTo>
                    <a:pt x="148247" y="0"/>
                  </a:lnTo>
                  <a:lnTo>
                    <a:pt x="148247" y="278610"/>
                  </a:lnTo>
                  <a:lnTo>
                    <a:pt x="0" y="278610"/>
                  </a:lnTo>
                  <a:close/>
                </a:path>
              </a:pathLst>
            </a:custGeom>
            <a:solidFill>
              <a:srgbClr val="A60067"/>
            </a:solidFill>
            <a:ln>
              <a:noFill/>
            </a:ln>
          </p:spPr>
        </p:sp>
        <p:sp>
          <p:nvSpPr>
            <p:cNvPr id="36" name="Google Shape;36;p4"/>
            <p:cNvSpPr txBox="1"/>
            <p:nvPr/>
          </p:nvSpPr>
          <p:spPr>
            <a:xfrm>
              <a:off x="0" y="76200"/>
              <a:ext cx="148200" cy="202500"/>
            </a:xfrm>
            <a:prstGeom prst="rect">
              <a:avLst/>
            </a:prstGeom>
            <a:noFill/>
            <a:ln>
              <a:noFill/>
            </a:ln>
          </p:spPr>
          <p:txBody>
            <a:bodyPr spcFirstLastPara="1" wrap="square" lIns="50800" tIns="50800" rIns="50800" bIns="50800" anchor="ctr" anchorCtr="0">
              <a:noAutofit/>
            </a:bodyPr>
            <a:lstStyle/>
            <a:p>
              <a:pPr marL="0" marR="0" lvl="0" indent="0" algn="ctr" rtl="0">
                <a:lnSpc>
                  <a:spcPct val="93333"/>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grpSp>
        <p:nvGrpSpPr>
          <p:cNvPr id="37" name="Google Shape;37;p4"/>
          <p:cNvGrpSpPr/>
          <p:nvPr/>
        </p:nvGrpSpPr>
        <p:grpSpPr>
          <a:xfrm rot="-5400000">
            <a:off x="1681450" y="2895652"/>
            <a:ext cx="281432" cy="529084"/>
            <a:chOff x="0" y="0"/>
            <a:chExt cx="148247" cy="278700"/>
          </a:xfrm>
        </p:grpSpPr>
        <p:sp>
          <p:nvSpPr>
            <p:cNvPr id="38" name="Google Shape;38;p4"/>
            <p:cNvSpPr/>
            <p:nvPr/>
          </p:nvSpPr>
          <p:spPr>
            <a:xfrm>
              <a:off x="0" y="0"/>
              <a:ext cx="148247" cy="278610"/>
            </a:xfrm>
            <a:custGeom>
              <a:avLst/>
              <a:gdLst/>
              <a:ahLst/>
              <a:cxnLst/>
              <a:rect l="l" t="t" r="r" b="b"/>
              <a:pathLst>
                <a:path w="148247" h="278610" extrusionOk="0">
                  <a:moveTo>
                    <a:pt x="0" y="0"/>
                  </a:moveTo>
                  <a:lnTo>
                    <a:pt x="148247" y="0"/>
                  </a:lnTo>
                  <a:lnTo>
                    <a:pt x="148247" y="278610"/>
                  </a:lnTo>
                  <a:lnTo>
                    <a:pt x="0" y="278610"/>
                  </a:lnTo>
                  <a:close/>
                </a:path>
              </a:pathLst>
            </a:custGeom>
            <a:solidFill>
              <a:srgbClr val="6153CC"/>
            </a:solidFill>
            <a:ln>
              <a:noFill/>
            </a:ln>
          </p:spPr>
        </p:sp>
        <p:sp>
          <p:nvSpPr>
            <p:cNvPr id="39" name="Google Shape;39;p4"/>
            <p:cNvSpPr txBox="1"/>
            <p:nvPr/>
          </p:nvSpPr>
          <p:spPr>
            <a:xfrm>
              <a:off x="0" y="76200"/>
              <a:ext cx="148200" cy="202500"/>
            </a:xfrm>
            <a:prstGeom prst="rect">
              <a:avLst/>
            </a:prstGeom>
            <a:noFill/>
            <a:ln>
              <a:noFill/>
            </a:ln>
          </p:spPr>
          <p:txBody>
            <a:bodyPr spcFirstLastPara="1" wrap="square" lIns="50800" tIns="50800" rIns="50800" bIns="50800" anchor="ctr" anchorCtr="0">
              <a:noAutofit/>
            </a:bodyPr>
            <a:lstStyle/>
            <a:p>
              <a:pPr marL="0" marR="0" lvl="0" indent="0" algn="ctr" rtl="0">
                <a:lnSpc>
                  <a:spcPct val="93333"/>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grpSp>
        <p:nvGrpSpPr>
          <p:cNvPr id="40" name="Google Shape;40;p4"/>
          <p:cNvGrpSpPr/>
          <p:nvPr/>
        </p:nvGrpSpPr>
        <p:grpSpPr>
          <a:xfrm rot="-5400000">
            <a:off x="1152526" y="2895652"/>
            <a:ext cx="281432" cy="529084"/>
            <a:chOff x="0" y="0"/>
            <a:chExt cx="148247" cy="278700"/>
          </a:xfrm>
        </p:grpSpPr>
        <p:sp>
          <p:nvSpPr>
            <p:cNvPr id="41" name="Google Shape;41;p4"/>
            <p:cNvSpPr/>
            <p:nvPr/>
          </p:nvSpPr>
          <p:spPr>
            <a:xfrm>
              <a:off x="0" y="0"/>
              <a:ext cx="148247" cy="278610"/>
            </a:xfrm>
            <a:custGeom>
              <a:avLst/>
              <a:gdLst/>
              <a:ahLst/>
              <a:cxnLst/>
              <a:rect l="l" t="t" r="r" b="b"/>
              <a:pathLst>
                <a:path w="148247" h="278610" extrusionOk="0">
                  <a:moveTo>
                    <a:pt x="0" y="0"/>
                  </a:moveTo>
                  <a:lnTo>
                    <a:pt x="148247" y="0"/>
                  </a:lnTo>
                  <a:lnTo>
                    <a:pt x="148247" y="278610"/>
                  </a:lnTo>
                  <a:lnTo>
                    <a:pt x="0" y="278610"/>
                  </a:lnTo>
                  <a:close/>
                </a:path>
              </a:pathLst>
            </a:custGeom>
            <a:solidFill>
              <a:srgbClr val="77CBB9"/>
            </a:solidFill>
            <a:ln>
              <a:noFill/>
            </a:ln>
          </p:spPr>
        </p:sp>
        <p:sp>
          <p:nvSpPr>
            <p:cNvPr id="42" name="Google Shape;42;p4"/>
            <p:cNvSpPr txBox="1"/>
            <p:nvPr/>
          </p:nvSpPr>
          <p:spPr>
            <a:xfrm>
              <a:off x="0" y="76200"/>
              <a:ext cx="148200" cy="202500"/>
            </a:xfrm>
            <a:prstGeom prst="rect">
              <a:avLst/>
            </a:prstGeom>
            <a:noFill/>
            <a:ln>
              <a:noFill/>
            </a:ln>
          </p:spPr>
          <p:txBody>
            <a:bodyPr spcFirstLastPara="1" wrap="square" lIns="50800" tIns="50800" rIns="50800" bIns="50800" anchor="ctr" anchorCtr="0">
              <a:noAutofit/>
            </a:bodyPr>
            <a:lstStyle/>
            <a:p>
              <a:pPr marL="0" marR="0" lvl="0" indent="0" algn="ctr" rtl="0">
                <a:lnSpc>
                  <a:spcPct val="93333"/>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Gallery" type="secHead">
  <p:cSld name="SECTION_HEADER">
    <p:spTree>
      <p:nvGrpSpPr>
        <p:cNvPr id="1" name="Shape 43"/>
        <p:cNvGrpSpPr/>
        <p:nvPr/>
      </p:nvGrpSpPr>
      <p:grpSpPr>
        <a:xfrm>
          <a:off x="0" y="0"/>
          <a:ext cx="0" cy="0"/>
          <a:chOff x="0" y="0"/>
          <a:chExt cx="0" cy="0"/>
        </a:xfrm>
      </p:grpSpPr>
      <p:sp>
        <p:nvSpPr>
          <p:cNvPr id="44" name="Google Shape;44;p5"/>
          <p:cNvSpPr>
            <a:spLocks noGrp="1"/>
          </p:cNvSpPr>
          <p:nvPr>
            <p:ph type="pic" idx="2"/>
          </p:nvPr>
        </p:nvSpPr>
        <p:spPr>
          <a:xfrm>
            <a:off x="-552475" y="1016000"/>
            <a:ext cx="5624400" cy="3174000"/>
          </a:xfrm>
          <a:prstGeom prst="rect">
            <a:avLst/>
          </a:prstGeom>
          <a:noFill/>
          <a:ln>
            <a:noFill/>
          </a:ln>
        </p:spPr>
      </p:sp>
      <p:sp>
        <p:nvSpPr>
          <p:cNvPr id="45" name="Google Shape;45;p5"/>
          <p:cNvSpPr>
            <a:spLocks noGrp="1"/>
          </p:cNvSpPr>
          <p:nvPr>
            <p:ph type="pic" idx="3"/>
          </p:nvPr>
        </p:nvSpPr>
        <p:spPr>
          <a:xfrm>
            <a:off x="5908463" y="1022388"/>
            <a:ext cx="5624400" cy="3174000"/>
          </a:xfrm>
          <a:prstGeom prst="rect">
            <a:avLst/>
          </a:prstGeom>
          <a:noFill/>
          <a:ln>
            <a:noFill/>
          </a:ln>
        </p:spPr>
      </p:sp>
      <p:sp>
        <p:nvSpPr>
          <p:cNvPr id="46" name="Google Shape;46;p5"/>
          <p:cNvSpPr>
            <a:spLocks noGrp="1"/>
          </p:cNvSpPr>
          <p:nvPr>
            <p:ph type="pic" idx="4"/>
          </p:nvPr>
        </p:nvSpPr>
        <p:spPr>
          <a:xfrm>
            <a:off x="12369338" y="1015988"/>
            <a:ext cx="5624400" cy="3174000"/>
          </a:xfrm>
          <a:prstGeom prst="rect">
            <a:avLst/>
          </a:prstGeom>
          <a:noFill/>
          <a:ln>
            <a:noFill/>
          </a:ln>
        </p:spPr>
      </p:sp>
      <p:sp>
        <p:nvSpPr>
          <p:cNvPr id="47" name="Google Shape;47;p5"/>
          <p:cNvSpPr>
            <a:spLocks noGrp="1"/>
          </p:cNvSpPr>
          <p:nvPr>
            <p:ph type="pic" idx="5"/>
          </p:nvPr>
        </p:nvSpPr>
        <p:spPr>
          <a:xfrm>
            <a:off x="-2954900" y="4551275"/>
            <a:ext cx="5624400" cy="3174000"/>
          </a:xfrm>
          <a:prstGeom prst="rect">
            <a:avLst/>
          </a:prstGeom>
          <a:noFill/>
          <a:ln>
            <a:noFill/>
          </a:ln>
        </p:spPr>
      </p:sp>
      <p:sp>
        <p:nvSpPr>
          <p:cNvPr id="48" name="Google Shape;48;p5"/>
          <p:cNvSpPr>
            <a:spLocks noGrp="1"/>
          </p:cNvSpPr>
          <p:nvPr>
            <p:ph type="pic" idx="6"/>
          </p:nvPr>
        </p:nvSpPr>
        <p:spPr>
          <a:xfrm>
            <a:off x="3506038" y="4557663"/>
            <a:ext cx="5624400" cy="3174000"/>
          </a:xfrm>
          <a:prstGeom prst="rect">
            <a:avLst/>
          </a:prstGeom>
          <a:noFill/>
          <a:ln>
            <a:noFill/>
          </a:ln>
        </p:spPr>
      </p:sp>
      <p:sp>
        <p:nvSpPr>
          <p:cNvPr id="49" name="Google Shape;49;p5"/>
          <p:cNvSpPr>
            <a:spLocks noGrp="1"/>
          </p:cNvSpPr>
          <p:nvPr>
            <p:ph type="pic" idx="7"/>
          </p:nvPr>
        </p:nvSpPr>
        <p:spPr>
          <a:xfrm>
            <a:off x="9966913" y="4551263"/>
            <a:ext cx="5624400" cy="3174000"/>
          </a:xfrm>
          <a:prstGeom prst="rect">
            <a:avLst/>
          </a:prstGeom>
          <a:noFill/>
          <a:ln>
            <a:noFill/>
          </a:ln>
        </p:spPr>
      </p:sp>
      <p:sp>
        <p:nvSpPr>
          <p:cNvPr id="50" name="Google Shape;50;p5"/>
          <p:cNvSpPr>
            <a:spLocks noGrp="1"/>
          </p:cNvSpPr>
          <p:nvPr>
            <p:ph type="pic" idx="8"/>
          </p:nvPr>
        </p:nvSpPr>
        <p:spPr>
          <a:xfrm>
            <a:off x="16431313" y="4561503"/>
            <a:ext cx="5624400" cy="3174000"/>
          </a:xfrm>
          <a:prstGeom prst="rect">
            <a:avLst/>
          </a:prstGeom>
          <a:noFill/>
          <a:ln>
            <a:noFill/>
          </a:ln>
        </p:spPr>
      </p:sp>
      <p:grpSp>
        <p:nvGrpSpPr>
          <p:cNvPr id="51" name="Google Shape;51;p5"/>
          <p:cNvGrpSpPr/>
          <p:nvPr/>
        </p:nvGrpSpPr>
        <p:grpSpPr>
          <a:xfrm>
            <a:off x="17773650" y="9772650"/>
            <a:ext cx="514339" cy="514339"/>
            <a:chOff x="0" y="0"/>
            <a:chExt cx="270933" cy="270933"/>
          </a:xfrm>
        </p:grpSpPr>
        <p:sp>
          <p:nvSpPr>
            <p:cNvPr id="52" name="Google Shape;52;p5"/>
            <p:cNvSpPr/>
            <p:nvPr/>
          </p:nvSpPr>
          <p:spPr>
            <a:xfrm>
              <a:off x="0" y="0"/>
              <a:ext cx="270933" cy="270933"/>
            </a:xfrm>
            <a:custGeom>
              <a:avLst/>
              <a:gdLst/>
              <a:ahLst/>
              <a:cxnLst/>
              <a:rect l="l" t="t" r="r" b="b"/>
              <a:pathLst>
                <a:path w="270933" h="270933" extrusionOk="0">
                  <a:moveTo>
                    <a:pt x="0" y="0"/>
                  </a:moveTo>
                  <a:lnTo>
                    <a:pt x="270933" y="0"/>
                  </a:lnTo>
                  <a:lnTo>
                    <a:pt x="270933" y="270933"/>
                  </a:lnTo>
                  <a:lnTo>
                    <a:pt x="0" y="270933"/>
                  </a:lnTo>
                  <a:close/>
                </a:path>
              </a:pathLst>
            </a:custGeom>
            <a:solidFill>
              <a:srgbClr val="F9A620"/>
            </a:solidFill>
            <a:ln>
              <a:noFill/>
            </a:ln>
          </p:spPr>
        </p:sp>
        <p:sp>
          <p:nvSpPr>
            <p:cNvPr id="53" name="Google Shape;53;p5"/>
            <p:cNvSpPr txBox="1"/>
            <p:nvPr/>
          </p:nvSpPr>
          <p:spPr>
            <a:xfrm>
              <a:off x="0" y="76200"/>
              <a:ext cx="270900" cy="194700"/>
            </a:xfrm>
            <a:prstGeom prst="rect">
              <a:avLst/>
            </a:prstGeom>
            <a:noFill/>
            <a:ln>
              <a:noFill/>
            </a:ln>
          </p:spPr>
          <p:txBody>
            <a:bodyPr spcFirstLastPara="1" wrap="square" lIns="50800" tIns="50800" rIns="50800" bIns="50800" anchor="ctr" anchorCtr="0">
              <a:noAutofit/>
            </a:bodyPr>
            <a:lstStyle/>
            <a:p>
              <a:pPr marL="0" marR="0" lvl="0" indent="0" algn="ctr" rtl="0">
                <a:lnSpc>
                  <a:spcPct val="93333"/>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grpSp>
        <p:nvGrpSpPr>
          <p:cNvPr id="54" name="Google Shape;54;p5"/>
          <p:cNvGrpSpPr/>
          <p:nvPr/>
        </p:nvGrpSpPr>
        <p:grpSpPr>
          <a:xfrm>
            <a:off x="17773650" y="9258300"/>
            <a:ext cx="514339" cy="514339"/>
            <a:chOff x="0" y="0"/>
            <a:chExt cx="270933" cy="270933"/>
          </a:xfrm>
        </p:grpSpPr>
        <p:sp>
          <p:nvSpPr>
            <p:cNvPr id="55" name="Google Shape;55;p5"/>
            <p:cNvSpPr/>
            <p:nvPr/>
          </p:nvSpPr>
          <p:spPr>
            <a:xfrm>
              <a:off x="0" y="0"/>
              <a:ext cx="270933" cy="270933"/>
            </a:xfrm>
            <a:custGeom>
              <a:avLst/>
              <a:gdLst/>
              <a:ahLst/>
              <a:cxnLst/>
              <a:rect l="l" t="t" r="r" b="b"/>
              <a:pathLst>
                <a:path w="270933" h="270933" extrusionOk="0">
                  <a:moveTo>
                    <a:pt x="0" y="0"/>
                  </a:moveTo>
                  <a:lnTo>
                    <a:pt x="270933" y="0"/>
                  </a:lnTo>
                  <a:lnTo>
                    <a:pt x="270933" y="270933"/>
                  </a:lnTo>
                  <a:lnTo>
                    <a:pt x="0" y="270933"/>
                  </a:lnTo>
                  <a:close/>
                </a:path>
              </a:pathLst>
            </a:custGeom>
            <a:solidFill>
              <a:srgbClr val="A60067"/>
            </a:solidFill>
            <a:ln>
              <a:noFill/>
            </a:ln>
          </p:spPr>
        </p:sp>
        <p:sp>
          <p:nvSpPr>
            <p:cNvPr id="56" name="Google Shape;56;p5"/>
            <p:cNvSpPr txBox="1"/>
            <p:nvPr/>
          </p:nvSpPr>
          <p:spPr>
            <a:xfrm>
              <a:off x="0" y="76200"/>
              <a:ext cx="270900" cy="194700"/>
            </a:xfrm>
            <a:prstGeom prst="rect">
              <a:avLst/>
            </a:prstGeom>
            <a:noFill/>
            <a:ln>
              <a:noFill/>
            </a:ln>
          </p:spPr>
          <p:txBody>
            <a:bodyPr spcFirstLastPara="1" wrap="square" lIns="50800" tIns="50800" rIns="50800" bIns="50800" anchor="ctr" anchorCtr="0">
              <a:noAutofit/>
            </a:bodyPr>
            <a:lstStyle/>
            <a:p>
              <a:pPr marL="0" marR="0" lvl="0" indent="0" algn="ctr" rtl="0">
                <a:lnSpc>
                  <a:spcPct val="93333"/>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grpSp>
        <p:nvGrpSpPr>
          <p:cNvPr id="57" name="Google Shape;57;p5"/>
          <p:cNvGrpSpPr/>
          <p:nvPr/>
        </p:nvGrpSpPr>
        <p:grpSpPr>
          <a:xfrm>
            <a:off x="17773650" y="8743950"/>
            <a:ext cx="514339" cy="514339"/>
            <a:chOff x="0" y="0"/>
            <a:chExt cx="270933" cy="270933"/>
          </a:xfrm>
        </p:grpSpPr>
        <p:sp>
          <p:nvSpPr>
            <p:cNvPr id="58" name="Google Shape;58;p5"/>
            <p:cNvSpPr/>
            <p:nvPr/>
          </p:nvSpPr>
          <p:spPr>
            <a:xfrm>
              <a:off x="0" y="0"/>
              <a:ext cx="270933" cy="270933"/>
            </a:xfrm>
            <a:custGeom>
              <a:avLst/>
              <a:gdLst/>
              <a:ahLst/>
              <a:cxnLst/>
              <a:rect l="l" t="t" r="r" b="b"/>
              <a:pathLst>
                <a:path w="270933" h="270933" extrusionOk="0">
                  <a:moveTo>
                    <a:pt x="0" y="0"/>
                  </a:moveTo>
                  <a:lnTo>
                    <a:pt x="270933" y="0"/>
                  </a:lnTo>
                  <a:lnTo>
                    <a:pt x="270933" y="270933"/>
                  </a:lnTo>
                  <a:lnTo>
                    <a:pt x="0" y="270933"/>
                  </a:lnTo>
                  <a:close/>
                </a:path>
              </a:pathLst>
            </a:custGeom>
            <a:solidFill>
              <a:srgbClr val="6153CC"/>
            </a:solidFill>
            <a:ln>
              <a:noFill/>
            </a:ln>
          </p:spPr>
        </p:sp>
        <p:sp>
          <p:nvSpPr>
            <p:cNvPr id="59" name="Google Shape;59;p5"/>
            <p:cNvSpPr txBox="1"/>
            <p:nvPr/>
          </p:nvSpPr>
          <p:spPr>
            <a:xfrm>
              <a:off x="0" y="76200"/>
              <a:ext cx="270900" cy="194700"/>
            </a:xfrm>
            <a:prstGeom prst="rect">
              <a:avLst/>
            </a:prstGeom>
            <a:noFill/>
            <a:ln>
              <a:noFill/>
            </a:ln>
          </p:spPr>
          <p:txBody>
            <a:bodyPr spcFirstLastPara="1" wrap="square" lIns="50800" tIns="50800" rIns="50800" bIns="50800" anchor="ctr" anchorCtr="0">
              <a:noAutofit/>
            </a:bodyPr>
            <a:lstStyle/>
            <a:p>
              <a:pPr marL="0" marR="0" lvl="0" indent="0" algn="ctr" rtl="0">
                <a:lnSpc>
                  <a:spcPct val="93333"/>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grpSp>
        <p:nvGrpSpPr>
          <p:cNvPr id="60" name="Google Shape;60;p5"/>
          <p:cNvGrpSpPr/>
          <p:nvPr/>
        </p:nvGrpSpPr>
        <p:grpSpPr>
          <a:xfrm>
            <a:off x="17773650" y="8229600"/>
            <a:ext cx="514339" cy="514339"/>
            <a:chOff x="0" y="0"/>
            <a:chExt cx="270933" cy="270933"/>
          </a:xfrm>
        </p:grpSpPr>
        <p:sp>
          <p:nvSpPr>
            <p:cNvPr id="61" name="Google Shape;61;p5"/>
            <p:cNvSpPr/>
            <p:nvPr/>
          </p:nvSpPr>
          <p:spPr>
            <a:xfrm>
              <a:off x="0" y="0"/>
              <a:ext cx="270933" cy="270933"/>
            </a:xfrm>
            <a:custGeom>
              <a:avLst/>
              <a:gdLst/>
              <a:ahLst/>
              <a:cxnLst/>
              <a:rect l="l" t="t" r="r" b="b"/>
              <a:pathLst>
                <a:path w="270933" h="270933" extrusionOk="0">
                  <a:moveTo>
                    <a:pt x="0" y="0"/>
                  </a:moveTo>
                  <a:lnTo>
                    <a:pt x="270933" y="0"/>
                  </a:lnTo>
                  <a:lnTo>
                    <a:pt x="270933" y="270933"/>
                  </a:lnTo>
                  <a:lnTo>
                    <a:pt x="0" y="270933"/>
                  </a:lnTo>
                  <a:close/>
                </a:path>
              </a:pathLst>
            </a:custGeom>
            <a:solidFill>
              <a:srgbClr val="77CBB9"/>
            </a:solidFill>
            <a:ln>
              <a:noFill/>
            </a:ln>
          </p:spPr>
        </p:sp>
        <p:sp>
          <p:nvSpPr>
            <p:cNvPr id="62" name="Google Shape;62;p5"/>
            <p:cNvSpPr txBox="1"/>
            <p:nvPr/>
          </p:nvSpPr>
          <p:spPr>
            <a:xfrm>
              <a:off x="0" y="76200"/>
              <a:ext cx="270900" cy="194700"/>
            </a:xfrm>
            <a:prstGeom prst="rect">
              <a:avLst/>
            </a:prstGeom>
            <a:noFill/>
            <a:ln>
              <a:noFill/>
            </a:ln>
          </p:spPr>
          <p:txBody>
            <a:bodyPr spcFirstLastPara="1" wrap="square" lIns="50800" tIns="50800" rIns="50800" bIns="50800" anchor="ctr" anchorCtr="0">
              <a:noAutofit/>
            </a:bodyPr>
            <a:lstStyle/>
            <a:p>
              <a:pPr marL="0" marR="0" lvl="0" indent="0" algn="ctr" rtl="0">
                <a:lnSpc>
                  <a:spcPct val="93333"/>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F1F1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FFFFFF"/>
              </a:buClr>
              <a:buSzPts val="4400"/>
              <a:buFont typeface="Inter"/>
              <a:buNone/>
              <a:defRPr sz="4400" i="0" u="none" strike="noStrike" cap="none">
                <a:solidFill>
                  <a:srgbClr val="FFFFFF"/>
                </a:solidFill>
                <a:latin typeface="Inter"/>
                <a:ea typeface="Inter"/>
                <a:cs typeface="Inter"/>
                <a:sym typeface="Inter"/>
              </a:defRPr>
            </a:lvl1pPr>
            <a:lvl2pPr lvl="1">
              <a:spcBef>
                <a:spcPts val="0"/>
              </a:spcBef>
              <a:spcAft>
                <a:spcPts val="0"/>
              </a:spcAft>
              <a:buClr>
                <a:srgbClr val="FFFFFF"/>
              </a:buClr>
              <a:buSzPts val="1400"/>
              <a:buFont typeface="Inter"/>
              <a:buNone/>
              <a:defRPr sz="1800">
                <a:solidFill>
                  <a:srgbClr val="FFFFFF"/>
                </a:solidFill>
                <a:latin typeface="Inter"/>
                <a:ea typeface="Inter"/>
                <a:cs typeface="Inter"/>
                <a:sym typeface="Inter"/>
              </a:defRPr>
            </a:lvl2pPr>
            <a:lvl3pPr lvl="2">
              <a:spcBef>
                <a:spcPts val="0"/>
              </a:spcBef>
              <a:spcAft>
                <a:spcPts val="0"/>
              </a:spcAft>
              <a:buClr>
                <a:srgbClr val="FFFFFF"/>
              </a:buClr>
              <a:buSzPts val="1400"/>
              <a:buFont typeface="Inter"/>
              <a:buNone/>
              <a:defRPr sz="1800">
                <a:solidFill>
                  <a:srgbClr val="FFFFFF"/>
                </a:solidFill>
                <a:latin typeface="Inter"/>
                <a:ea typeface="Inter"/>
                <a:cs typeface="Inter"/>
                <a:sym typeface="Inter"/>
              </a:defRPr>
            </a:lvl3pPr>
            <a:lvl4pPr lvl="3">
              <a:spcBef>
                <a:spcPts val="0"/>
              </a:spcBef>
              <a:spcAft>
                <a:spcPts val="0"/>
              </a:spcAft>
              <a:buClr>
                <a:srgbClr val="FFFFFF"/>
              </a:buClr>
              <a:buSzPts val="1400"/>
              <a:buFont typeface="Inter"/>
              <a:buNone/>
              <a:defRPr sz="1800">
                <a:solidFill>
                  <a:srgbClr val="FFFFFF"/>
                </a:solidFill>
                <a:latin typeface="Inter"/>
                <a:ea typeface="Inter"/>
                <a:cs typeface="Inter"/>
                <a:sym typeface="Inter"/>
              </a:defRPr>
            </a:lvl4pPr>
            <a:lvl5pPr lvl="4">
              <a:spcBef>
                <a:spcPts val="0"/>
              </a:spcBef>
              <a:spcAft>
                <a:spcPts val="0"/>
              </a:spcAft>
              <a:buClr>
                <a:srgbClr val="FFFFFF"/>
              </a:buClr>
              <a:buSzPts val="1400"/>
              <a:buFont typeface="Inter"/>
              <a:buNone/>
              <a:defRPr sz="1800">
                <a:solidFill>
                  <a:srgbClr val="FFFFFF"/>
                </a:solidFill>
                <a:latin typeface="Inter"/>
                <a:ea typeface="Inter"/>
                <a:cs typeface="Inter"/>
                <a:sym typeface="Inter"/>
              </a:defRPr>
            </a:lvl5pPr>
            <a:lvl6pPr lvl="5">
              <a:spcBef>
                <a:spcPts val="0"/>
              </a:spcBef>
              <a:spcAft>
                <a:spcPts val="0"/>
              </a:spcAft>
              <a:buClr>
                <a:srgbClr val="FFFFFF"/>
              </a:buClr>
              <a:buSzPts val="1400"/>
              <a:buFont typeface="Inter"/>
              <a:buNone/>
              <a:defRPr sz="1800">
                <a:solidFill>
                  <a:srgbClr val="FFFFFF"/>
                </a:solidFill>
                <a:latin typeface="Inter"/>
                <a:ea typeface="Inter"/>
                <a:cs typeface="Inter"/>
                <a:sym typeface="Inter"/>
              </a:defRPr>
            </a:lvl6pPr>
            <a:lvl7pPr lvl="6">
              <a:spcBef>
                <a:spcPts val="0"/>
              </a:spcBef>
              <a:spcAft>
                <a:spcPts val="0"/>
              </a:spcAft>
              <a:buClr>
                <a:srgbClr val="FFFFFF"/>
              </a:buClr>
              <a:buSzPts val="1400"/>
              <a:buFont typeface="Inter"/>
              <a:buNone/>
              <a:defRPr sz="1800">
                <a:solidFill>
                  <a:srgbClr val="FFFFFF"/>
                </a:solidFill>
                <a:latin typeface="Inter"/>
                <a:ea typeface="Inter"/>
                <a:cs typeface="Inter"/>
                <a:sym typeface="Inter"/>
              </a:defRPr>
            </a:lvl7pPr>
            <a:lvl8pPr lvl="7">
              <a:spcBef>
                <a:spcPts val="0"/>
              </a:spcBef>
              <a:spcAft>
                <a:spcPts val="0"/>
              </a:spcAft>
              <a:buClr>
                <a:srgbClr val="FFFFFF"/>
              </a:buClr>
              <a:buSzPts val="1400"/>
              <a:buFont typeface="Inter"/>
              <a:buNone/>
              <a:defRPr sz="1800">
                <a:solidFill>
                  <a:srgbClr val="FFFFFF"/>
                </a:solidFill>
                <a:latin typeface="Inter"/>
                <a:ea typeface="Inter"/>
                <a:cs typeface="Inter"/>
                <a:sym typeface="Inter"/>
              </a:defRPr>
            </a:lvl8pPr>
            <a:lvl9pPr lvl="8">
              <a:spcBef>
                <a:spcPts val="0"/>
              </a:spcBef>
              <a:spcAft>
                <a:spcPts val="0"/>
              </a:spcAft>
              <a:buClr>
                <a:srgbClr val="FFFFFF"/>
              </a:buClr>
              <a:buSzPts val="1400"/>
              <a:buFont typeface="Inter"/>
              <a:buNone/>
              <a:defRPr sz="1800">
                <a:solidFill>
                  <a:srgbClr val="FFFFFF"/>
                </a:solidFill>
                <a:latin typeface="Inter"/>
                <a:ea typeface="Inter"/>
                <a:cs typeface="Inter"/>
                <a:sym typeface="Inter"/>
              </a:defRPr>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FFFFFF"/>
              </a:buClr>
              <a:buSzPts val="3200"/>
              <a:buFont typeface="Inter"/>
              <a:buChar char="•"/>
              <a:defRPr sz="3200" i="0" u="none" strike="noStrike" cap="none">
                <a:solidFill>
                  <a:srgbClr val="FFFFFF"/>
                </a:solidFill>
                <a:latin typeface="Inter"/>
                <a:ea typeface="Inter"/>
                <a:cs typeface="Inter"/>
                <a:sym typeface="Inter"/>
              </a:defRPr>
            </a:lvl1pPr>
            <a:lvl2pPr marL="914400" marR="0" lvl="1" indent="-406400" algn="l" rtl="0">
              <a:spcBef>
                <a:spcPts val="560"/>
              </a:spcBef>
              <a:spcAft>
                <a:spcPts val="0"/>
              </a:spcAft>
              <a:buClr>
                <a:srgbClr val="FFFFFF"/>
              </a:buClr>
              <a:buSzPts val="2800"/>
              <a:buFont typeface="Inter"/>
              <a:buChar char="–"/>
              <a:defRPr sz="2800" i="0" u="none" strike="noStrike" cap="none">
                <a:solidFill>
                  <a:srgbClr val="FFFFFF"/>
                </a:solidFill>
                <a:latin typeface="Inter"/>
                <a:ea typeface="Inter"/>
                <a:cs typeface="Inter"/>
                <a:sym typeface="Inter"/>
              </a:defRPr>
            </a:lvl2pPr>
            <a:lvl3pPr marL="1371600" marR="0" lvl="2" indent="-381000" algn="l" rtl="0">
              <a:spcBef>
                <a:spcPts val="480"/>
              </a:spcBef>
              <a:spcAft>
                <a:spcPts val="0"/>
              </a:spcAft>
              <a:buClr>
                <a:srgbClr val="FFFFFF"/>
              </a:buClr>
              <a:buSzPts val="2400"/>
              <a:buFont typeface="Inter"/>
              <a:buChar char="•"/>
              <a:defRPr sz="2400" i="0" u="none" strike="noStrike" cap="none">
                <a:solidFill>
                  <a:srgbClr val="FFFFFF"/>
                </a:solidFill>
                <a:latin typeface="Inter"/>
                <a:ea typeface="Inter"/>
                <a:cs typeface="Inter"/>
                <a:sym typeface="Inter"/>
              </a:defRPr>
            </a:lvl3pPr>
            <a:lvl4pPr marL="1828800" marR="0" lvl="3" indent="-355600" algn="l" rtl="0">
              <a:spcBef>
                <a:spcPts val="400"/>
              </a:spcBef>
              <a:spcAft>
                <a:spcPts val="0"/>
              </a:spcAft>
              <a:buClr>
                <a:srgbClr val="FFFFFF"/>
              </a:buClr>
              <a:buSzPts val="2000"/>
              <a:buFont typeface="Inter"/>
              <a:buChar char="–"/>
              <a:defRPr sz="2000" i="0" u="none" strike="noStrike" cap="none">
                <a:solidFill>
                  <a:srgbClr val="FFFFFF"/>
                </a:solidFill>
                <a:latin typeface="Inter"/>
                <a:ea typeface="Inter"/>
                <a:cs typeface="Inter"/>
                <a:sym typeface="Inter"/>
              </a:defRPr>
            </a:lvl4pPr>
            <a:lvl5pPr marL="2286000" marR="0" lvl="4" indent="-355600" algn="l" rtl="0">
              <a:spcBef>
                <a:spcPts val="400"/>
              </a:spcBef>
              <a:spcAft>
                <a:spcPts val="0"/>
              </a:spcAft>
              <a:buClr>
                <a:srgbClr val="FFFFFF"/>
              </a:buClr>
              <a:buSzPts val="2000"/>
              <a:buFont typeface="Inter"/>
              <a:buChar char="»"/>
              <a:defRPr sz="2000" i="0" u="none" strike="noStrike" cap="none">
                <a:solidFill>
                  <a:srgbClr val="FFFFFF"/>
                </a:solidFill>
                <a:latin typeface="Inter"/>
                <a:ea typeface="Inter"/>
                <a:cs typeface="Inter"/>
                <a:sym typeface="Inter"/>
              </a:defRPr>
            </a:lvl5pPr>
            <a:lvl6pPr marL="2743200" marR="0" lvl="5" indent="-355600" algn="l" rtl="0">
              <a:spcBef>
                <a:spcPts val="400"/>
              </a:spcBef>
              <a:spcAft>
                <a:spcPts val="0"/>
              </a:spcAft>
              <a:buClr>
                <a:srgbClr val="FFFFFF"/>
              </a:buClr>
              <a:buSzPts val="2000"/>
              <a:buFont typeface="Inter"/>
              <a:buChar char="•"/>
              <a:defRPr sz="2000" i="0" u="none" strike="noStrike" cap="none">
                <a:solidFill>
                  <a:srgbClr val="FFFFFF"/>
                </a:solidFill>
                <a:latin typeface="Inter"/>
                <a:ea typeface="Inter"/>
                <a:cs typeface="Inter"/>
                <a:sym typeface="Inter"/>
              </a:defRPr>
            </a:lvl6pPr>
            <a:lvl7pPr marL="3200400" marR="0" lvl="6" indent="-355600" algn="l" rtl="0">
              <a:spcBef>
                <a:spcPts val="400"/>
              </a:spcBef>
              <a:spcAft>
                <a:spcPts val="0"/>
              </a:spcAft>
              <a:buClr>
                <a:srgbClr val="FFFFFF"/>
              </a:buClr>
              <a:buSzPts val="2000"/>
              <a:buFont typeface="Inter"/>
              <a:buChar char="•"/>
              <a:defRPr sz="2000" i="0" u="none" strike="noStrike" cap="none">
                <a:solidFill>
                  <a:srgbClr val="FFFFFF"/>
                </a:solidFill>
                <a:latin typeface="Inter"/>
                <a:ea typeface="Inter"/>
                <a:cs typeface="Inter"/>
                <a:sym typeface="Inter"/>
              </a:defRPr>
            </a:lvl7pPr>
            <a:lvl8pPr marL="3657600" marR="0" lvl="7" indent="-355600" algn="l" rtl="0">
              <a:spcBef>
                <a:spcPts val="400"/>
              </a:spcBef>
              <a:spcAft>
                <a:spcPts val="0"/>
              </a:spcAft>
              <a:buClr>
                <a:srgbClr val="FFFFFF"/>
              </a:buClr>
              <a:buSzPts val="2000"/>
              <a:buFont typeface="Inter"/>
              <a:buChar char="•"/>
              <a:defRPr sz="2000" i="0" u="none" strike="noStrike" cap="none">
                <a:solidFill>
                  <a:srgbClr val="FFFFFF"/>
                </a:solidFill>
                <a:latin typeface="Inter"/>
                <a:ea typeface="Inter"/>
                <a:cs typeface="Inter"/>
                <a:sym typeface="Inter"/>
              </a:defRPr>
            </a:lvl8pPr>
            <a:lvl9pPr marL="4114800" marR="0" lvl="8" indent="-355600" algn="l" rtl="0">
              <a:spcBef>
                <a:spcPts val="400"/>
              </a:spcBef>
              <a:spcAft>
                <a:spcPts val="0"/>
              </a:spcAft>
              <a:buClr>
                <a:srgbClr val="FFFFFF"/>
              </a:buClr>
              <a:buSzPts val="2000"/>
              <a:buFont typeface="Inter"/>
              <a:buChar char="•"/>
              <a:defRPr sz="2000" i="0" u="none" strike="noStrike" cap="none">
                <a:solidFill>
                  <a:srgbClr val="FFFFFF"/>
                </a:solidFill>
                <a:latin typeface="Inter"/>
                <a:ea typeface="Inter"/>
                <a:cs typeface="Inter"/>
                <a:sym typeface="Inter"/>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at.mo.gov/wp-content/uploads/state-accessibility-plan-website-document-audit-template.xls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usda.gov/about-usda/policies-and-links/digital/digital-strategy/content/content-plays#content4"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hyperlink" Target="https://www.section508.gov/manage/understand-scope-technical-requirements/#agency-official-communication"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revisor.mo.gov/main/OneSection.aspx?section=209.700" TargetMode="External"/><Relationship Id="rId4" Type="http://schemas.openxmlformats.org/officeDocument/2006/relationships/hyperlink" Target="https://disability.mo.gov/model-employer.ht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8" Type="http://schemas.openxmlformats.org/officeDocument/2006/relationships/hyperlink" Target="https://at.mo.gov/it-access/digital-accessibility-awareness-toolkit-state-employees/" TargetMode="External"/><Relationship Id="rId13" Type="http://schemas.openxmlformats.org/officeDocument/2006/relationships/hyperlink" Target="https://www.ada.gov/resources/small-entity-compliance-guide/#1-archived-web-content" TargetMode="External"/><Relationship Id="rId3" Type="http://schemas.openxmlformats.org/officeDocument/2006/relationships/hyperlink" Target="https://at.mo.gov/wp-content/uploads/web-accessibility-roadmap-template.docx" TargetMode="External"/><Relationship Id="rId7" Type="http://schemas.openxmlformats.org/officeDocument/2006/relationships/hyperlink" Target="https://at.mo.gov/role-based-accessibility-training/" TargetMode="External"/><Relationship Id="rId12" Type="http://schemas.openxmlformats.org/officeDocument/2006/relationships/hyperlink" Target="https://at.mo.gov/wp-content/uploads/Coordinator-Meeting-112625.pptx" TargetMode="External"/><Relationship Id="rId2" Type="http://schemas.openxmlformats.org/officeDocument/2006/relationships/notesSlide" Target="../notesSlides/notesSlide28.xml"/><Relationship Id="rId16" Type="http://schemas.openxmlformats.org/officeDocument/2006/relationships/hyperlink" Target="https;/at.mo.gov/it-access" TargetMode="External"/><Relationship Id="rId1" Type="http://schemas.openxmlformats.org/officeDocument/2006/relationships/slideLayout" Target="../slideLayouts/slideLayout1.xml"/><Relationship Id="rId6" Type="http://schemas.openxmlformats.org/officeDocument/2006/relationships/hyperlink" Target="https://at.mo.gov/wp-content/uploads/state-accessibility-plan-webpage-document-inventory-template.xlsx" TargetMode="External"/><Relationship Id="rId11" Type="http://schemas.openxmlformats.org/officeDocument/2006/relationships/image" Target="../media/image3.png"/><Relationship Id="rId5" Type="http://schemas.openxmlformats.org/officeDocument/2006/relationships/hyperlink" Target="https://at.mo.gov/wp-content/uploads/state-accessibility-plan-website-document-audit-template.xlsx" TargetMode="External"/><Relationship Id="rId15" Type="http://schemas.openxmlformats.org/officeDocument/2006/relationships/hyperlink" Target="https://at.mo.gov/wp-content/uploads/accessible-use-of-brand-color.pdf" TargetMode="External"/><Relationship Id="rId10" Type="http://schemas.openxmlformats.org/officeDocument/2006/relationships/hyperlink" Target="https://at.mo.gov/wp-content/uploads/MoAT-Blue-Springs-Accessibility-Progress-2.pptx" TargetMode="External"/><Relationship Id="rId4" Type="http://schemas.openxmlformats.org/officeDocument/2006/relationships/hyperlink" Target="https://at.mo.gov/wp-content/uploads/web-accessibility-plan-template-1.docx" TargetMode="External"/><Relationship Id="rId9" Type="http://schemas.openxmlformats.org/officeDocument/2006/relationships/hyperlink" Target="https://at.mo.gov/wp-content/uploads/City-of-Blue-Springs-Digital-Accessibility-Policy.pdf" TargetMode="External"/><Relationship Id="rId14" Type="http://schemas.openxmlformats.org/officeDocument/2006/relationships/hyperlink" Target="https://at.mo.gov/ict-term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lainie.strange@oa.mo.gov"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at.mo.gov/it-access/digital-accessibility-awareness-toolkit-state-employe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hhs.gov/civil-rights/for-individuals/disability/section-504-rehabilitation-act-of-1973/ocr-detailed-504-fact-sheet/index.html"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ada.gov/resources/2024-03-08-web-rule/"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hyperlink" Target="https://at.mo.gov/ict-laws-standard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E9E9"/>
        </a:solidFill>
        <a:effectLst/>
      </p:bgPr>
    </p:bg>
    <p:spTree>
      <p:nvGrpSpPr>
        <p:cNvPr id="1" name="Shape 66"/>
        <p:cNvGrpSpPr/>
        <p:nvPr/>
      </p:nvGrpSpPr>
      <p:grpSpPr>
        <a:xfrm>
          <a:off x="0" y="0"/>
          <a:ext cx="0" cy="0"/>
          <a:chOff x="0" y="0"/>
          <a:chExt cx="0" cy="0"/>
        </a:xfrm>
      </p:grpSpPr>
      <p:pic>
        <p:nvPicPr>
          <p:cNvPr id="3" name="Capitol">
            <a:extLst>
              <a:ext uri="{FF2B5EF4-FFF2-40B4-BE49-F238E27FC236}">
                <a16:creationId xmlns:a16="http://schemas.microsoft.com/office/drawing/2014/main" id="{9176FB45-8984-9444-4F6D-B94F83C56316}"/>
              </a:ext>
              <a:ext uri="{C183D7F6-B498-43B3-948B-1728B52AA6E4}">
                <adec:decorative xmlns:adec="http://schemas.microsoft.com/office/drawing/2017/decorative" val="1"/>
              </a:ext>
            </a:extLst>
          </p:cNvPr>
          <p:cNvPicPr>
            <a:picLocks noChangeAspect="1"/>
          </p:cNvPicPr>
          <p:nvPr/>
        </p:nvPicPr>
        <p:blipFill>
          <a:blip r:embed="rId3">
            <a:alphaModFix amt="20000"/>
          </a:blip>
          <a:srcRect l="11220" r="10331"/>
          <a:stretch>
            <a:fillRect/>
          </a:stretch>
        </p:blipFill>
        <p:spPr>
          <a:xfrm>
            <a:off x="10356979" y="248829"/>
            <a:ext cx="7539135" cy="9610164"/>
          </a:xfrm>
          <a:prstGeom prst="rect">
            <a:avLst/>
          </a:prstGeom>
        </p:spPr>
      </p:pic>
      <p:grpSp>
        <p:nvGrpSpPr>
          <p:cNvPr id="10" name="Dots">
            <a:extLst>
              <a:ext uri="{FF2B5EF4-FFF2-40B4-BE49-F238E27FC236}">
                <a16:creationId xmlns:a16="http://schemas.microsoft.com/office/drawing/2014/main" id="{21D2A7DE-2B6F-AAFF-68A5-3BCBD0A1C7B6}"/>
              </a:ext>
              <a:ext uri="{C183D7F6-B498-43B3-948B-1728B52AA6E4}">
                <adec:decorative xmlns:adec="http://schemas.microsoft.com/office/drawing/2017/decorative" val="1"/>
              </a:ext>
            </a:extLst>
          </p:cNvPr>
          <p:cNvGrpSpPr/>
          <p:nvPr/>
        </p:nvGrpSpPr>
        <p:grpSpPr>
          <a:xfrm>
            <a:off x="919840" y="7782128"/>
            <a:ext cx="1883814" cy="313742"/>
            <a:chOff x="1027337" y="6413043"/>
            <a:chExt cx="1883814" cy="313742"/>
          </a:xfrm>
        </p:grpSpPr>
        <p:sp>
          <p:nvSpPr>
            <p:cNvPr id="11" name="Oval 10">
              <a:extLst>
                <a:ext uri="{FF2B5EF4-FFF2-40B4-BE49-F238E27FC236}">
                  <a16:creationId xmlns:a16="http://schemas.microsoft.com/office/drawing/2014/main" id="{970981F9-F66E-E77E-9B07-3496668BF1A1}"/>
                </a:ext>
              </a:extLst>
            </p:cNvPr>
            <p:cNvSpPr/>
            <p:nvPr/>
          </p:nvSpPr>
          <p:spPr>
            <a:xfrm>
              <a:off x="1027337" y="6413043"/>
              <a:ext cx="313742" cy="31374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ABAA264B-455F-E3B6-B73F-611B404F7FEF}"/>
                </a:ext>
              </a:extLst>
            </p:cNvPr>
            <p:cNvSpPr/>
            <p:nvPr/>
          </p:nvSpPr>
          <p:spPr>
            <a:xfrm>
              <a:off x="1550694" y="6413043"/>
              <a:ext cx="313742" cy="31374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BB3A86EB-7DC9-3B3C-CA99-CF5C3E56D9D0}"/>
                </a:ext>
              </a:extLst>
            </p:cNvPr>
            <p:cNvSpPr/>
            <p:nvPr/>
          </p:nvSpPr>
          <p:spPr>
            <a:xfrm>
              <a:off x="2074051" y="6413043"/>
              <a:ext cx="313742" cy="31374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D23C615-D166-FD85-F6DF-8D9D6B9E1604}"/>
                </a:ext>
              </a:extLst>
            </p:cNvPr>
            <p:cNvSpPr/>
            <p:nvPr/>
          </p:nvSpPr>
          <p:spPr>
            <a:xfrm>
              <a:off x="2597409" y="6413043"/>
              <a:ext cx="313742" cy="31374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Title"/>
          <p:cNvSpPr txBox="1">
            <a:spLocks noGrp="1"/>
          </p:cNvSpPr>
          <p:nvPr>
            <p:ph type="title" idx="4294967295"/>
          </p:nvPr>
        </p:nvSpPr>
        <p:spPr>
          <a:xfrm>
            <a:off x="794387" y="2935461"/>
            <a:ext cx="16326000" cy="4370427"/>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a:noFill/>
                </a:ln>
                <a:solidFill>
                  <a:srgbClr val="1C303F"/>
                </a:solidFill>
                <a:effectLst/>
                <a:uLnTx/>
                <a:uFillTx/>
                <a:latin typeface="Aptos" panose="020B0004020202020204" pitchFamily="34" charset="0"/>
                <a:ea typeface="Inter"/>
                <a:cs typeface="Inter"/>
                <a:sym typeface="Inter"/>
              </a:rPr>
              <a:t>Developing an Accessibility Roadmap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a:noFill/>
                </a:ln>
                <a:solidFill>
                  <a:srgbClr val="1C303F"/>
                </a:solidFill>
                <a:effectLst/>
                <a:uLnTx/>
                <a:uFillTx/>
                <a:latin typeface="Aptos" panose="020B0004020202020204" pitchFamily="34" charset="0"/>
                <a:ea typeface="Inter"/>
                <a:cs typeface="Inter"/>
                <a:sym typeface="Inter"/>
              </a:rPr>
              <a:t>for State or Local Government: </a:t>
            </a:r>
            <a:br>
              <a:rPr kumimoji="0" lang="en-US" sz="6600" b="1" i="0" u="none" strike="noStrike" kern="0" cap="none" spc="0" normalizeH="0" baseline="0" noProof="0" dirty="0">
                <a:ln>
                  <a:noFill/>
                </a:ln>
                <a:solidFill>
                  <a:srgbClr val="1C303F"/>
                </a:solidFill>
                <a:effectLst/>
                <a:uLnTx/>
                <a:uFillTx/>
                <a:latin typeface="Aptos" panose="020B0004020202020204" pitchFamily="34" charset="0"/>
                <a:ea typeface="Inter"/>
                <a:cs typeface="Inter"/>
                <a:sym typeface="Inter"/>
              </a:rPr>
            </a:br>
            <a:r>
              <a:rPr kumimoji="0" lang="en-US" sz="6600" b="1" i="0" u="none" strike="noStrike" kern="0" cap="none" spc="0" normalizeH="0" baseline="0" noProof="0" dirty="0">
                <a:ln>
                  <a:noFill/>
                </a:ln>
                <a:solidFill>
                  <a:srgbClr val="1C303F"/>
                </a:solidFill>
                <a:effectLst/>
                <a:uLnTx/>
                <a:uFillTx/>
                <a:latin typeface="Aptos" panose="020B0004020202020204" pitchFamily="34" charset="0"/>
                <a:ea typeface="Inter"/>
                <a:cs typeface="Inter"/>
                <a:sym typeface="Inter"/>
              </a:rPr>
              <a:t>The Road to Successful Inclusion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US" sz="4000" b="1" i="0" u="none" strike="noStrike" kern="0" cap="none" spc="0" normalizeH="0" baseline="0" noProof="0" dirty="0">
                <a:ln>
                  <a:noFill/>
                </a:ln>
                <a:solidFill>
                  <a:srgbClr val="1C303F"/>
                </a:solidFill>
                <a:effectLst/>
                <a:uLnTx/>
                <a:uFillTx/>
                <a:latin typeface="Aptos" panose="020B0004020202020204" pitchFamily="34" charset="0"/>
                <a:ea typeface="Inter"/>
                <a:cs typeface="Inter"/>
                <a:sym typeface="Inter"/>
              </a:rPr>
            </a:br>
            <a:r>
              <a:rPr kumimoji="0" lang="en-US" sz="4000" b="1" i="0" u="none" strike="noStrike" kern="0" cap="none" spc="0" normalizeH="0" baseline="0" noProof="0" dirty="0">
                <a:ln>
                  <a:noFill/>
                </a:ln>
                <a:solidFill>
                  <a:srgbClr val="1C303F"/>
                </a:solidFill>
                <a:effectLst/>
                <a:uLnTx/>
                <a:uFillTx/>
                <a:latin typeface="Aptos" panose="020B0004020202020204" pitchFamily="34" charset="0"/>
                <a:ea typeface="Inter"/>
                <a:cs typeface="Inter"/>
                <a:sym typeface="Inter"/>
              </a:rPr>
              <a:t>Lainie Strange – ITSD/Web Team</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00" b="1" i="0" u="none" strike="noStrike" kern="0" cap="none" spc="0" normalizeH="0" baseline="0" noProof="0" dirty="0">
              <a:ln>
                <a:noFill/>
              </a:ln>
              <a:solidFill>
                <a:srgbClr val="1C303F"/>
              </a:solidFill>
              <a:effectLst/>
              <a:uLnTx/>
              <a:uFillTx/>
              <a:latin typeface="Aptos" panose="020B0004020202020204" pitchFamily="34" charset="0"/>
              <a:ea typeface="Arial"/>
              <a:cs typeface="Arial"/>
              <a:sym typeface="Arial"/>
            </a:endParaRPr>
          </a:p>
        </p:txBody>
      </p:sp>
      <p:pic>
        <p:nvPicPr>
          <p:cNvPr id="16" name="Extended Logo" descr="MO Office of Administration">
            <a:extLst>
              <a:ext uri="{FF2B5EF4-FFF2-40B4-BE49-F238E27FC236}">
                <a16:creationId xmlns:a16="http://schemas.microsoft.com/office/drawing/2014/main" id="{EBC9C774-C2EC-D291-6FAA-A8824780C113}"/>
              </a:ext>
            </a:extLst>
          </p:cNvPr>
          <p:cNvPicPr>
            <a:picLocks noChangeAspect="1"/>
          </p:cNvPicPr>
          <p:nvPr/>
        </p:nvPicPr>
        <p:blipFill>
          <a:blip r:embed="rId4"/>
          <a:stretch>
            <a:fillRect/>
          </a:stretch>
        </p:blipFill>
        <p:spPr>
          <a:xfrm>
            <a:off x="872942" y="929294"/>
            <a:ext cx="3996871" cy="882025"/>
          </a:xfrm>
          <a:prstGeom prst="rect">
            <a:avLst/>
          </a:prstGeom>
        </p:spPr>
      </p:pic>
      <p:pic>
        <p:nvPicPr>
          <p:cNvPr id="2050" name="Picture 2" descr="Missouri Digital Accessibility">
            <a:extLst>
              <a:ext uri="{FF2B5EF4-FFF2-40B4-BE49-F238E27FC236}">
                <a16:creationId xmlns:a16="http://schemas.microsoft.com/office/drawing/2014/main" id="{3357CB53-8148-3DFE-F4B2-AF843D79FC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8924" y="697265"/>
            <a:ext cx="1685756" cy="168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Date"/>
          <p:cNvSpPr txBox="1"/>
          <p:nvPr/>
        </p:nvSpPr>
        <p:spPr>
          <a:xfrm>
            <a:off x="919840" y="8572110"/>
            <a:ext cx="5728200" cy="344582"/>
          </a:xfrm>
          <a:prstGeom prst="rect">
            <a:avLst/>
          </a:prstGeom>
          <a:noFill/>
          <a:ln>
            <a:noFill/>
          </a:ln>
        </p:spPr>
        <p:txBody>
          <a:bodyPr spcFirstLastPara="1" wrap="square" lIns="0" tIns="0" rIns="0" bIns="0" anchor="t" anchorCtr="0">
            <a:spAutoFit/>
          </a:bodyPr>
          <a:lstStyle/>
          <a:p>
            <a:pPr marL="0" marR="0" lvl="0" indent="0" algn="l" rtl="0">
              <a:lnSpc>
                <a:spcPct val="79992"/>
              </a:lnSpc>
              <a:spcBef>
                <a:spcPts val="0"/>
              </a:spcBef>
              <a:spcAft>
                <a:spcPts val="0"/>
              </a:spcAft>
              <a:buNone/>
            </a:pPr>
            <a:r>
              <a:rPr lang="en-US" sz="2799" b="1" u="none" strike="noStrike" cap="none" dirty="0">
                <a:solidFill>
                  <a:srgbClr val="1C303F"/>
                </a:solidFill>
                <a:latin typeface="Aptos SemiBold" panose="020B0004020202020204" pitchFamily="34" charset="0"/>
                <a:ea typeface="Inter"/>
                <a:cs typeface="Inter"/>
                <a:sym typeface="Inter"/>
              </a:rPr>
              <a:t>April 29, 2026</a:t>
            </a:r>
            <a:endParaRPr b="1" dirty="0">
              <a:solidFill>
                <a:srgbClr val="1C303F"/>
              </a:solidFill>
              <a:latin typeface="Aptos SemiBold" panose="020B00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a:extLst>
            <a:ext uri="{FF2B5EF4-FFF2-40B4-BE49-F238E27FC236}">
              <a16:creationId xmlns:a16="http://schemas.microsoft.com/office/drawing/2014/main" id="{DEE65C40-D410-79EB-0B71-165F328CCC3E}"/>
            </a:ext>
          </a:extLst>
        </p:cNvPr>
        <p:cNvGrpSpPr/>
        <p:nvPr/>
      </p:nvGrpSpPr>
      <p:grpSpPr>
        <a:xfrm>
          <a:off x="0" y="0"/>
          <a:ext cx="0" cy="0"/>
          <a:chOff x="0" y="0"/>
          <a:chExt cx="0" cy="0"/>
        </a:xfrm>
      </p:grpSpPr>
      <p:sp>
        <p:nvSpPr>
          <p:cNvPr id="4" name="Header Text">
            <a:extLst>
              <a:ext uri="{FF2B5EF4-FFF2-40B4-BE49-F238E27FC236}">
                <a16:creationId xmlns:a16="http://schemas.microsoft.com/office/drawing/2014/main" id="{5E0B3588-E1E8-B242-8883-697FF279AB1E}"/>
              </a:ext>
            </a:extLst>
          </p:cNvPr>
          <p:cNvSpPr txBox="1">
            <a:spLocks noGrp="1"/>
          </p:cNvSpPr>
          <p:nvPr>
            <p:ph type="title" idx="4294967295"/>
          </p:nvPr>
        </p:nvSpPr>
        <p:spPr>
          <a:xfrm>
            <a:off x="838200" y="1190168"/>
            <a:ext cx="15280368" cy="1415772"/>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2057400" marR="0" lvl="0" indent="-205740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2E3E4B"/>
                </a:solidFill>
                <a:effectLst/>
                <a:uLnTx/>
                <a:uFillTx/>
                <a:latin typeface="Aptos" panose="020B0004020202020204" pitchFamily="34" charset="0"/>
                <a:ea typeface="Inter"/>
                <a:cs typeface="Inter"/>
                <a:sym typeface="Inter"/>
              </a:rPr>
              <a:t>Step 2: </a:t>
            </a:r>
            <a:r>
              <a:rPr kumimoji="0" lang="en-US" sz="4400" b="1" i="0" u="none" strike="noStrike" kern="0" cap="none" spc="0" normalizeH="0" baseline="0" noProof="0" dirty="0">
                <a:ln>
                  <a:noFill/>
                </a:ln>
                <a:solidFill>
                  <a:srgbClr val="932A38"/>
                </a:solidFill>
                <a:effectLst/>
                <a:uLnTx/>
                <a:uFillTx/>
                <a:latin typeface="Aptos" panose="020B0004020202020204" pitchFamily="34" charset="0"/>
                <a:ea typeface="Inter"/>
                <a:cs typeface="Inter"/>
                <a:sym typeface="Inter"/>
              </a:rPr>
              <a:t>Identify a Digital Accessibility Coordinator, identify others involved in accessibility decisions</a:t>
            </a:r>
          </a:p>
        </p:txBody>
      </p:sp>
      <p:grpSp>
        <p:nvGrpSpPr>
          <p:cNvPr id="5" name="Dots">
            <a:extLst>
              <a:ext uri="{FF2B5EF4-FFF2-40B4-BE49-F238E27FC236}">
                <a16:creationId xmlns:a16="http://schemas.microsoft.com/office/drawing/2014/main" id="{DF568570-BBE3-89C7-A3A8-436F134D64DD}"/>
              </a:ext>
              <a:ext uri="{C183D7F6-B498-43B3-948B-1728B52AA6E4}">
                <adec:decorative xmlns:adec="http://schemas.microsoft.com/office/drawing/2017/decorative" val="1"/>
              </a:ext>
            </a:extLst>
          </p:cNvPr>
          <p:cNvGrpSpPr/>
          <p:nvPr/>
        </p:nvGrpSpPr>
        <p:grpSpPr>
          <a:xfrm>
            <a:off x="14486635" y="9703837"/>
            <a:ext cx="1341192" cy="223532"/>
            <a:chOff x="14486635" y="9703837"/>
            <a:chExt cx="1341192" cy="223532"/>
          </a:xfrm>
        </p:grpSpPr>
        <p:sp>
          <p:nvSpPr>
            <p:cNvPr id="11" name="Oval 10">
              <a:extLst>
                <a:ext uri="{FF2B5EF4-FFF2-40B4-BE49-F238E27FC236}">
                  <a16:creationId xmlns:a16="http://schemas.microsoft.com/office/drawing/2014/main" id="{B0755B53-FD94-6CDD-269E-6BAAFAD81ED0}"/>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4ECD9FD1-7E5A-2DCC-BBE6-637E03862DE0}"/>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3A63984-70E5-C3E7-8313-A6F6F257B5FF}"/>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D429FED1-82B4-6E2E-8536-2B7E3A99B51E}"/>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Agenda">
            <a:extLst>
              <a:ext uri="{FF2B5EF4-FFF2-40B4-BE49-F238E27FC236}">
                <a16:creationId xmlns:a16="http://schemas.microsoft.com/office/drawing/2014/main" id="{4C6A5388-F572-41D9-B20D-20962CEE5426}"/>
              </a:ext>
            </a:extLst>
          </p:cNvPr>
          <p:cNvSpPr txBox="1"/>
          <p:nvPr/>
        </p:nvSpPr>
        <p:spPr>
          <a:xfrm>
            <a:off x="2169432" y="2846399"/>
            <a:ext cx="14533608" cy="5961440"/>
          </a:xfrm>
          <a:prstGeom prst="rect">
            <a:avLst/>
          </a:prstGeom>
          <a:noFill/>
        </p:spPr>
        <p:txBody>
          <a:bodyPr wrap="square" rtlCol="0">
            <a:spAutoFit/>
          </a:bodyPr>
          <a:lstStyle/>
          <a:p>
            <a:pPr>
              <a:lnSpc>
                <a:spcPct val="150000"/>
              </a:lnSpc>
              <a:spcAft>
                <a:spcPts val="1200"/>
              </a:spcAft>
              <a:buClr>
                <a:srgbClr val="B18C58"/>
              </a:buClr>
            </a:pPr>
            <a:r>
              <a:rPr lang="en-US" sz="3200" dirty="0">
                <a:solidFill>
                  <a:schemeClr val="tx1">
                    <a:lumMod val="75000"/>
                    <a:lumOff val="25000"/>
                  </a:schemeClr>
                </a:solidFill>
                <a:latin typeface="Aptos" panose="020B0004020202020204" pitchFamily="34" charset="0"/>
              </a:rPr>
              <a:t>Examples of roles that took on this responsibility</a:t>
            </a:r>
          </a:p>
          <a:p>
            <a:pPr marL="457200" indent="-457200">
              <a:lnSpc>
                <a:spcPct val="150000"/>
              </a:lnSpc>
              <a:spcAft>
                <a:spcPts val="1200"/>
              </a:spcAft>
              <a:buClr>
                <a:srgbClr val="B18C58"/>
              </a:buClr>
              <a:buFont typeface="Wingdings" panose="05000000000000000000" pitchFamily="2" charset="2"/>
              <a:buChar char="ü"/>
            </a:pPr>
            <a:r>
              <a:rPr lang="en-US" sz="3200" dirty="0">
                <a:solidFill>
                  <a:schemeClr val="tx1">
                    <a:lumMod val="75000"/>
                    <a:lumOff val="25000"/>
                  </a:schemeClr>
                </a:solidFill>
                <a:latin typeface="Aptos" panose="020B0004020202020204" pitchFamily="34" charset="0"/>
              </a:rPr>
              <a:t>Public Information Officers, Communications Directors</a:t>
            </a:r>
          </a:p>
          <a:p>
            <a:pPr marL="457200" indent="-457200">
              <a:lnSpc>
                <a:spcPct val="150000"/>
              </a:lnSpc>
              <a:spcAft>
                <a:spcPts val="1200"/>
              </a:spcAft>
              <a:buClr>
                <a:srgbClr val="B18C58"/>
              </a:buClr>
              <a:buFont typeface="Wingdings" panose="05000000000000000000" pitchFamily="2" charset="2"/>
              <a:buChar char="ü"/>
            </a:pPr>
            <a:r>
              <a:rPr lang="en-US" sz="3200" dirty="0">
                <a:solidFill>
                  <a:schemeClr val="tx1">
                    <a:lumMod val="75000"/>
                    <a:lumOff val="25000"/>
                  </a:schemeClr>
                </a:solidFill>
                <a:latin typeface="Aptos" panose="020B0004020202020204" pitchFamily="34" charset="0"/>
              </a:rPr>
              <a:t>Senior Website and Web Application Developers or Analysts</a:t>
            </a:r>
          </a:p>
          <a:p>
            <a:pPr marL="457200" indent="-457200">
              <a:lnSpc>
                <a:spcPct val="150000"/>
              </a:lnSpc>
              <a:spcAft>
                <a:spcPts val="1200"/>
              </a:spcAft>
              <a:buClr>
                <a:srgbClr val="B18C58"/>
              </a:buClr>
              <a:buFont typeface="Wingdings" panose="05000000000000000000" pitchFamily="2" charset="2"/>
              <a:buChar char="ü"/>
            </a:pPr>
            <a:r>
              <a:rPr lang="en-US" sz="3200" dirty="0">
                <a:solidFill>
                  <a:schemeClr val="tx1">
                    <a:lumMod val="75000"/>
                    <a:lumOff val="25000"/>
                  </a:schemeClr>
                </a:solidFill>
                <a:latin typeface="Aptos" panose="020B0004020202020204" pitchFamily="34" charset="0"/>
              </a:rPr>
              <a:t>Legal staff who work closely with the organization’s content developers.</a:t>
            </a:r>
          </a:p>
          <a:p>
            <a:pPr marL="457200" indent="-457200">
              <a:lnSpc>
                <a:spcPct val="150000"/>
              </a:lnSpc>
              <a:spcAft>
                <a:spcPts val="1200"/>
              </a:spcAft>
              <a:buClr>
                <a:srgbClr val="B18C58"/>
              </a:buClr>
              <a:buFont typeface="Wingdings" panose="05000000000000000000" pitchFamily="2" charset="2"/>
              <a:buChar char="ü"/>
            </a:pPr>
            <a:endParaRPr lang="en-US" sz="3200" dirty="0">
              <a:solidFill>
                <a:schemeClr val="tx1">
                  <a:lumMod val="75000"/>
                  <a:lumOff val="25000"/>
                </a:schemeClr>
              </a:solidFill>
              <a:latin typeface="Aptos" panose="020B0004020202020204" pitchFamily="34" charset="0"/>
            </a:endParaRPr>
          </a:p>
          <a:p>
            <a:pPr>
              <a:lnSpc>
                <a:spcPct val="150000"/>
              </a:lnSpc>
              <a:spcAft>
                <a:spcPts val="1200"/>
              </a:spcAft>
              <a:buClr>
                <a:srgbClr val="B18C58"/>
              </a:buClr>
            </a:pPr>
            <a:r>
              <a:rPr lang="en-US" sz="3200" dirty="0">
                <a:solidFill>
                  <a:schemeClr val="tx1">
                    <a:lumMod val="75000"/>
                    <a:lumOff val="25000"/>
                  </a:schemeClr>
                </a:solidFill>
                <a:latin typeface="Aptos" panose="020B0004020202020204" pitchFamily="34" charset="0"/>
              </a:rPr>
              <a:t>In a few cases, agencies secured funding for a Digital Accessibility Coordinator position in their organization.</a:t>
            </a:r>
          </a:p>
        </p:txBody>
      </p:sp>
      <p:pic>
        <p:nvPicPr>
          <p:cNvPr id="1026" name="Picture 2" descr="Missouri Digital Accessibility">
            <a:extLst>
              <a:ext uri="{FF2B5EF4-FFF2-40B4-BE49-F238E27FC236}">
                <a16:creationId xmlns:a16="http://schemas.microsoft.com/office/drawing/2014/main" id="{D9132CCC-F764-D271-5E7D-131B203E78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2107" y="7886175"/>
            <a:ext cx="2041194" cy="204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234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a:extLst>
            <a:ext uri="{FF2B5EF4-FFF2-40B4-BE49-F238E27FC236}">
              <a16:creationId xmlns:a16="http://schemas.microsoft.com/office/drawing/2014/main" id="{A9D509A3-1EDE-489D-1DC6-E0032B190805}"/>
            </a:ext>
          </a:extLst>
        </p:cNvPr>
        <p:cNvGrpSpPr/>
        <p:nvPr/>
      </p:nvGrpSpPr>
      <p:grpSpPr>
        <a:xfrm>
          <a:off x="0" y="0"/>
          <a:ext cx="0" cy="0"/>
          <a:chOff x="0" y="0"/>
          <a:chExt cx="0" cy="0"/>
        </a:xfrm>
      </p:grpSpPr>
      <p:sp>
        <p:nvSpPr>
          <p:cNvPr id="4" name="Header Text">
            <a:extLst>
              <a:ext uri="{FF2B5EF4-FFF2-40B4-BE49-F238E27FC236}">
                <a16:creationId xmlns:a16="http://schemas.microsoft.com/office/drawing/2014/main" id="{D0B0A13E-17F4-4E61-3BBE-6C4A8B109E13}"/>
              </a:ext>
            </a:extLst>
          </p:cNvPr>
          <p:cNvSpPr txBox="1">
            <a:spLocks noGrp="1"/>
          </p:cNvSpPr>
          <p:nvPr>
            <p:ph type="title" idx="4294967295"/>
          </p:nvPr>
        </p:nvSpPr>
        <p:spPr>
          <a:xfrm>
            <a:off x="838200" y="1190168"/>
            <a:ext cx="14244085" cy="1415772"/>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2057400" marR="0" lvl="0" indent="-205740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2E3E4B"/>
                </a:solidFill>
                <a:effectLst/>
                <a:uLnTx/>
                <a:uFillTx/>
                <a:latin typeface="Aptos" panose="020B0004020202020204" pitchFamily="34" charset="0"/>
                <a:ea typeface="Inter"/>
                <a:cs typeface="Inter"/>
                <a:sym typeface="Inter"/>
              </a:rPr>
              <a:t>Step 3: </a:t>
            </a:r>
            <a:r>
              <a:rPr kumimoji="0" lang="en-US" sz="4400" b="1" i="0" u="none" strike="noStrike" kern="0" cap="none" spc="0" normalizeH="0" baseline="0" noProof="0" dirty="0">
                <a:ln>
                  <a:noFill/>
                </a:ln>
                <a:solidFill>
                  <a:srgbClr val="932A38"/>
                </a:solidFill>
                <a:effectLst/>
                <a:uLnTx/>
                <a:uFillTx/>
                <a:latin typeface="Aptos" panose="020B0004020202020204" pitchFamily="34" charset="0"/>
                <a:ea typeface="Inter"/>
                <a:cs typeface="Inter"/>
                <a:sym typeface="Inter"/>
              </a:rPr>
              <a:t>Ensure training completion by Digital Accessibility Coordinator</a:t>
            </a:r>
          </a:p>
        </p:txBody>
      </p:sp>
      <p:grpSp>
        <p:nvGrpSpPr>
          <p:cNvPr id="5" name="Dots">
            <a:extLst>
              <a:ext uri="{FF2B5EF4-FFF2-40B4-BE49-F238E27FC236}">
                <a16:creationId xmlns:a16="http://schemas.microsoft.com/office/drawing/2014/main" id="{14F5AEED-DA00-9DB7-B713-5CBBABC486AD}"/>
              </a:ext>
              <a:ext uri="{C183D7F6-B498-43B3-948B-1728B52AA6E4}">
                <adec:decorative xmlns:adec="http://schemas.microsoft.com/office/drawing/2017/decorative" val="1"/>
              </a:ext>
            </a:extLst>
          </p:cNvPr>
          <p:cNvGrpSpPr/>
          <p:nvPr/>
        </p:nvGrpSpPr>
        <p:grpSpPr>
          <a:xfrm>
            <a:off x="14486635" y="9703837"/>
            <a:ext cx="1341192" cy="223532"/>
            <a:chOff x="14486635" y="9703837"/>
            <a:chExt cx="1341192" cy="223532"/>
          </a:xfrm>
        </p:grpSpPr>
        <p:sp>
          <p:nvSpPr>
            <p:cNvPr id="11" name="Oval 10">
              <a:extLst>
                <a:ext uri="{FF2B5EF4-FFF2-40B4-BE49-F238E27FC236}">
                  <a16:creationId xmlns:a16="http://schemas.microsoft.com/office/drawing/2014/main" id="{4FA61161-2844-DD04-D770-F1FB35D35885}"/>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AD502447-129B-C336-BD1F-AC039F6FC2B3}"/>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A1325E1-7AEA-6321-C970-793C6C011D16}"/>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0F3543A1-31BD-8FE0-0FF7-D02A9B32408C}"/>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Agenda">
            <a:extLst>
              <a:ext uri="{FF2B5EF4-FFF2-40B4-BE49-F238E27FC236}">
                <a16:creationId xmlns:a16="http://schemas.microsoft.com/office/drawing/2014/main" id="{117A36D8-6546-A5E7-E09F-BEB57BF0B8B6}"/>
              </a:ext>
            </a:extLst>
          </p:cNvPr>
          <p:cNvSpPr txBox="1"/>
          <p:nvPr/>
        </p:nvSpPr>
        <p:spPr>
          <a:xfrm>
            <a:off x="2169432" y="2846399"/>
            <a:ext cx="14533608" cy="7355860"/>
          </a:xfrm>
          <a:prstGeom prst="rect">
            <a:avLst/>
          </a:prstGeom>
          <a:noFill/>
        </p:spPr>
        <p:txBody>
          <a:bodyPr wrap="square" rtlCol="0">
            <a:spAutoFit/>
          </a:bodyPr>
          <a:lstStyle/>
          <a:p>
            <a:pPr marL="457200" indent="-457200">
              <a:lnSpc>
                <a:spcPct val="150000"/>
              </a:lnSpc>
              <a:spcAft>
                <a:spcPts val="1200"/>
              </a:spcAft>
              <a:buClr>
                <a:srgbClr val="B18C58"/>
              </a:buClr>
              <a:buFont typeface="Wingdings" panose="05000000000000000000" pitchFamily="2" charset="2"/>
              <a:buChar char="ü"/>
            </a:pPr>
            <a:r>
              <a:rPr lang="en-US" sz="2800" dirty="0">
                <a:solidFill>
                  <a:schemeClr val="tx1">
                    <a:lumMod val="75000"/>
                    <a:lumOff val="25000"/>
                  </a:schemeClr>
                </a:solidFill>
                <a:latin typeface="Aptos" panose="020B0004020202020204" pitchFamily="34" charset="0"/>
              </a:rPr>
              <a:t>Training recommendations included in the organization’s accessibility plan template</a:t>
            </a:r>
          </a:p>
          <a:p>
            <a:pPr>
              <a:lnSpc>
                <a:spcPct val="150000"/>
              </a:lnSpc>
              <a:spcAft>
                <a:spcPts val="1200"/>
              </a:spcAft>
              <a:buClr>
                <a:srgbClr val="B18C58"/>
              </a:buClr>
            </a:pPr>
            <a:r>
              <a:rPr lang="en-US" sz="2800" b="1" dirty="0">
                <a:solidFill>
                  <a:schemeClr val="tx1">
                    <a:lumMod val="75000"/>
                    <a:lumOff val="25000"/>
                  </a:schemeClr>
                </a:solidFill>
                <a:latin typeface="Aptos" panose="020B0004020202020204" pitchFamily="34" charset="0"/>
              </a:rPr>
              <a:t>Recommended topics for Coordinators working in the public communications space:</a:t>
            </a:r>
          </a:p>
          <a:p>
            <a:pPr marL="457200" indent="-457200">
              <a:lnSpc>
                <a:spcPct val="150000"/>
              </a:lnSpc>
              <a:spcAft>
                <a:spcPts val="1200"/>
              </a:spcAft>
              <a:buClr>
                <a:srgbClr val="B18C58"/>
              </a:buClr>
              <a:buFont typeface="Wingdings" panose="05000000000000000000" pitchFamily="2" charset="2"/>
              <a:buChar char="ü"/>
            </a:pPr>
            <a:r>
              <a:rPr lang="en-US" sz="2800" dirty="0">
                <a:solidFill>
                  <a:schemeClr val="tx1">
                    <a:lumMod val="75000"/>
                    <a:lumOff val="25000"/>
                  </a:schemeClr>
                </a:solidFill>
                <a:latin typeface="Aptos" panose="020B0004020202020204" pitchFamily="34" charset="0"/>
              </a:rPr>
              <a:t>Accessibility Awareness</a:t>
            </a:r>
          </a:p>
          <a:p>
            <a:pPr marL="457200" indent="-457200">
              <a:lnSpc>
                <a:spcPct val="150000"/>
              </a:lnSpc>
              <a:spcAft>
                <a:spcPts val="1200"/>
              </a:spcAft>
              <a:buClr>
                <a:srgbClr val="B18C58"/>
              </a:buClr>
              <a:buFont typeface="Wingdings" panose="05000000000000000000" pitchFamily="2" charset="2"/>
              <a:buChar char="ü"/>
            </a:pPr>
            <a:r>
              <a:rPr lang="en-US" sz="2800" dirty="0">
                <a:solidFill>
                  <a:schemeClr val="tx1">
                    <a:lumMod val="75000"/>
                    <a:lumOff val="25000"/>
                  </a:schemeClr>
                </a:solidFill>
                <a:latin typeface="Aptos" panose="020B0004020202020204" pitchFamily="34" charset="0"/>
              </a:rPr>
              <a:t>Accessible Images</a:t>
            </a:r>
          </a:p>
          <a:p>
            <a:pPr marL="457200" indent="-457200">
              <a:lnSpc>
                <a:spcPct val="150000"/>
              </a:lnSpc>
              <a:spcAft>
                <a:spcPts val="1200"/>
              </a:spcAft>
              <a:buClr>
                <a:srgbClr val="B18C58"/>
              </a:buClr>
              <a:buFont typeface="Wingdings" panose="05000000000000000000" pitchFamily="2" charset="2"/>
              <a:buChar char="ü"/>
            </a:pPr>
            <a:r>
              <a:rPr lang="en-US" sz="2800" dirty="0">
                <a:solidFill>
                  <a:schemeClr val="tx1">
                    <a:lumMod val="75000"/>
                    <a:lumOff val="25000"/>
                  </a:schemeClr>
                </a:solidFill>
                <a:latin typeface="Aptos" panose="020B0004020202020204" pitchFamily="34" charset="0"/>
              </a:rPr>
              <a:t>Accessible Office and PDF Documents</a:t>
            </a:r>
          </a:p>
          <a:p>
            <a:pPr marL="457200" indent="-457200">
              <a:lnSpc>
                <a:spcPct val="150000"/>
              </a:lnSpc>
              <a:spcAft>
                <a:spcPts val="1200"/>
              </a:spcAft>
              <a:buClr>
                <a:srgbClr val="B18C58"/>
              </a:buClr>
              <a:buFont typeface="Wingdings" panose="05000000000000000000" pitchFamily="2" charset="2"/>
              <a:buChar char="ü"/>
            </a:pPr>
            <a:r>
              <a:rPr lang="en-US" sz="2800" dirty="0">
                <a:solidFill>
                  <a:schemeClr val="tx1">
                    <a:lumMod val="75000"/>
                    <a:lumOff val="25000"/>
                  </a:schemeClr>
                </a:solidFill>
                <a:latin typeface="Aptos" panose="020B0004020202020204" pitchFamily="34" charset="0"/>
              </a:rPr>
              <a:t>Accessible Social Media</a:t>
            </a:r>
          </a:p>
          <a:p>
            <a:pPr marL="457200" indent="-457200">
              <a:lnSpc>
                <a:spcPct val="150000"/>
              </a:lnSpc>
              <a:spcAft>
                <a:spcPts val="1200"/>
              </a:spcAft>
              <a:buClr>
                <a:srgbClr val="B18C58"/>
              </a:buClr>
              <a:buFont typeface="Wingdings" panose="05000000000000000000" pitchFamily="2" charset="2"/>
              <a:buChar char="ü"/>
            </a:pPr>
            <a:r>
              <a:rPr lang="en-US" sz="2800" dirty="0">
                <a:solidFill>
                  <a:schemeClr val="tx1">
                    <a:lumMod val="75000"/>
                    <a:lumOff val="25000"/>
                  </a:schemeClr>
                </a:solidFill>
                <a:latin typeface="Aptos" panose="020B0004020202020204" pitchFamily="34" charset="0"/>
              </a:rPr>
              <a:t>Accessible Multimedia</a:t>
            </a:r>
          </a:p>
          <a:p>
            <a:pPr marL="457200" indent="-457200">
              <a:lnSpc>
                <a:spcPct val="150000"/>
              </a:lnSpc>
              <a:spcAft>
                <a:spcPts val="1200"/>
              </a:spcAft>
              <a:buClr>
                <a:srgbClr val="B18C58"/>
              </a:buClr>
              <a:buFont typeface="Wingdings" panose="05000000000000000000" pitchFamily="2" charset="2"/>
              <a:buChar char="ü"/>
            </a:pPr>
            <a:r>
              <a:rPr lang="en-US" sz="2800" dirty="0">
                <a:solidFill>
                  <a:schemeClr val="tx1">
                    <a:lumMod val="75000"/>
                    <a:lumOff val="25000"/>
                  </a:schemeClr>
                </a:solidFill>
                <a:latin typeface="Aptos" panose="020B0004020202020204" pitchFamily="34" charset="0"/>
              </a:rPr>
              <a:t>Accessible Meetings (In-Person and Virtual)</a:t>
            </a:r>
          </a:p>
          <a:p>
            <a:br>
              <a:rPr lang="en-US" sz="2800" b="1" dirty="0">
                <a:solidFill>
                  <a:schemeClr val="tx1">
                    <a:lumMod val="75000"/>
                    <a:lumOff val="25000"/>
                  </a:schemeClr>
                </a:solidFill>
                <a:latin typeface="Aptos SemiBold" panose="020B0004020202020204" pitchFamily="34" charset="0"/>
              </a:rPr>
            </a:br>
            <a:endParaRPr lang="en-US" sz="2800" b="1" dirty="0">
              <a:solidFill>
                <a:schemeClr val="tx1">
                  <a:lumMod val="75000"/>
                  <a:lumOff val="25000"/>
                </a:schemeClr>
              </a:solidFill>
              <a:latin typeface="Aptos SemiBold" panose="020B0004020202020204" pitchFamily="34" charset="0"/>
            </a:endParaRPr>
          </a:p>
        </p:txBody>
      </p:sp>
      <p:pic>
        <p:nvPicPr>
          <p:cNvPr id="1026" name="Picture 2" descr="Missouri Digital Accessibility">
            <a:extLst>
              <a:ext uri="{FF2B5EF4-FFF2-40B4-BE49-F238E27FC236}">
                <a16:creationId xmlns:a16="http://schemas.microsoft.com/office/drawing/2014/main" id="{7A21AFAF-F1E0-86A4-9737-F6412C4A57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2107" y="7886175"/>
            <a:ext cx="2041194" cy="204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4560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a:extLst>
            <a:ext uri="{FF2B5EF4-FFF2-40B4-BE49-F238E27FC236}">
              <a16:creationId xmlns:a16="http://schemas.microsoft.com/office/drawing/2014/main" id="{F8DFDF33-D890-7354-5B31-ECF4459C6F7B}"/>
            </a:ext>
          </a:extLst>
        </p:cNvPr>
        <p:cNvGrpSpPr/>
        <p:nvPr/>
      </p:nvGrpSpPr>
      <p:grpSpPr>
        <a:xfrm>
          <a:off x="0" y="0"/>
          <a:ext cx="0" cy="0"/>
          <a:chOff x="0" y="0"/>
          <a:chExt cx="0" cy="0"/>
        </a:xfrm>
      </p:grpSpPr>
      <p:sp>
        <p:nvSpPr>
          <p:cNvPr id="4" name="Header Text">
            <a:extLst>
              <a:ext uri="{FF2B5EF4-FFF2-40B4-BE49-F238E27FC236}">
                <a16:creationId xmlns:a16="http://schemas.microsoft.com/office/drawing/2014/main" id="{BB94E9D5-2FAE-ADFE-1B7C-B801C184E6B3}"/>
              </a:ext>
            </a:extLst>
          </p:cNvPr>
          <p:cNvSpPr txBox="1">
            <a:spLocks noGrp="1"/>
          </p:cNvSpPr>
          <p:nvPr>
            <p:ph type="title" idx="4294967295"/>
          </p:nvPr>
        </p:nvSpPr>
        <p:spPr>
          <a:xfrm>
            <a:off x="838200" y="1190168"/>
            <a:ext cx="14020553" cy="1415772"/>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2057400" marR="0" lvl="0" indent="-205740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2E3E4B"/>
                </a:solidFill>
                <a:effectLst/>
                <a:uLnTx/>
                <a:uFillTx/>
                <a:latin typeface="Aptos" panose="020B0004020202020204" pitchFamily="34" charset="0"/>
                <a:ea typeface="Inter"/>
                <a:cs typeface="Inter"/>
                <a:sym typeface="Inter"/>
              </a:rPr>
              <a:t>Step 4: </a:t>
            </a:r>
            <a:r>
              <a:rPr kumimoji="0" lang="en-US" sz="4400" b="1" i="0" u="none" strike="noStrike" kern="0" cap="none" spc="0" normalizeH="0" baseline="0" noProof="0" dirty="0">
                <a:ln>
                  <a:noFill/>
                </a:ln>
                <a:solidFill>
                  <a:srgbClr val="932A38"/>
                </a:solidFill>
                <a:effectLst/>
                <a:uLnTx/>
                <a:uFillTx/>
                <a:latin typeface="Aptos" panose="020B0004020202020204" pitchFamily="34" charset="0"/>
                <a:ea typeface="Inter"/>
                <a:cs typeface="Inter"/>
                <a:sym typeface="Inter"/>
              </a:rPr>
              <a:t>Conduct an audit of major web properties (Audit spreadsheet)</a:t>
            </a:r>
          </a:p>
        </p:txBody>
      </p:sp>
      <p:grpSp>
        <p:nvGrpSpPr>
          <p:cNvPr id="5" name="Dots">
            <a:extLst>
              <a:ext uri="{FF2B5EF4-FFF2-40B4-BE49-F238E27FC236}">
                <a16:creationId xmlns:a16="http://schemas.microsoft.com/office/drawing/2014/main" id="{3DA07317-4B24-EA52-0210-56C22B26BF9B}"/>
              </a:ext>
              <a:ext uri="{C183D7F6-B498-43B3-948B-1728B52AA6E4}">
                <adec:decorative xmlns:adec="http://schemas.microsoft.com/office/drawing/2017/decorative" val="1"/>
              </a:ext>
            </a:extLst>
          </p:cNvPr>
          <p:cNvGrpSpPr/>
          <p:nvPr/>
        </p:nvGrpSpPr>
        <p:grpSpPr>
          <a:xfrm>
            <a:off x="14486635" y="9703837"/>
            <a:ext cx="1341192" cy="223532"/>
            <a:chOff x="14486635" y="9703837"/>
            <a:chExt cx="1341192" cy="223532"/>
          </a:xfrm>
        </p:grpSpPr>
        <p:sp>
          <p:nvSpPr>
            <p:cNvPr id="11" name="Oval 10">
              <a:extLst>
                <a:ext uri="{FF2B5EF4-FFF2-40B4-BE49-F238E27FC236}">
                  <a16:creationId xmlns:a16="http://schemas.microsoft.com/office/drawing/2014/main" id="{9209484D-5B3E-D169-E929-DD05106E7D3C}"/>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6ED7ADB-D59A-BC40-6C8E-3A99588A4AD9}"/>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97679A7-F0C2-39E5-7A2E-1BC609DF432B}"/>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38C2EB9-7279-032D-292A-CE5B6D358061}"/>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Agenda">
            <a:extLst>
              <a:ext uri="{FF2B5EF4-FFF2-40B4-BE49-F238E27FC236}">
                <a16:creationId xmlns:a16="http://schemas.microsoft.com/office/drawing/2014/main" id="{EA435308-DA4B-C153-0836-2B01329E51DF}"/>
              </a:ext>
            </a:extLst>
          </p:cNvPr>
          <p:cNvSpPr txBox="1"/>
          <p:nvPr/>
        </p:nvSpPr>
        <p:spPr>
          <a:xfrm>
            <a:off x="2169432" y="2846399"/>
            <a:ext cx="9352008" cy="7048083"/>
          </a:xfrm>
          <a:prstGeom prst="rect">
            <a:avLst/>
          </a:prstGeom>
          <a:noFill/>
        </p:spPr>
        <p:txBody>
          <a:bodyPr wrap="square" rtlCol="0">
            <a:spAutoFit/>
          </a:bodyPr>
          <a:lstStyle/>
          <a:p>
            <a:pPr>
              <a:lnSpc>
                <a:spcPct val="150000"/>
              </a:lnSpc>
              <a:spcAft>
                <a:spcPts val="1200"/>
              </a:spcAft>
              <a:buClr>
                <a:srgbClr val="B18C58"/>
              </a:buClr>
            </a:pPr>
            <a:r>
              <a:rPr lang="en-US" sz="3200" dirty="0">
                <a:solidFill>
                  <a:schemeClr val="tx1">
                    <a:lumMod val="75000"/>
                    <a:lumOff val="25000"/>
                  </a:schemeClr>
                </a:solidFill>
                <a:latin typeface="Aptos" panose="020B0004020202020204" pitchFamily="34" charset="0"/>
              </a:rPr>
              <a:t>Example web properties include: </a:t>
            </a:r>
          </a:p>
          <a:p>
            <a:pPr marL="457200" indent="-457200">
              <a:lnSpc>
                <a:spcPct val="150000"/>
              </a:lnSpc>
              <a:spcAft>
                <a:spcPts val="1200"/>
              </a:spcAft>
              <a:buClr>
                <a:srgbClr val="B18C58"/>
              </a:buClr>
              <a:buFont typeface="Wingdings" panose="05000000000000000000" pitchFamily="2" charset="2"/>
              <a:buChar char="ü"/>
            </a:pPr>
            <a:r>
              <a:rPr lang="en-US" sz="3200" dirty="0">
                <a:solidFill>
                  <a:schemeClr val="tx1">
                    <a:lumMod val="75000"/>
                    <a:lumOff val="25000"/>
                  </a:schemeClr>
                </a:solidFill>
                <a:latin typeface="Aptos" panose="020B0004020202020204" pitchFamily="34" charset="0"/>
              </a:rPr>
              <a:t>Public website content and digital documents </a:t>
            </a:r>
          </a:p>
          <a:p>
            <a:pPr marL="457200" indent="-457200">
              <a:lnSpc>
                <a:spcPct val="150000"/>
              </a:lnSpc>
              <a:spcAft>
                <a:spcPts val="1200"/>
              </a:spcAft>
              <a:buClr>
                <a:srgbClr val="B18C58"/>
              </a:buClr>
              <a:buFont typeface="Wingdings" panose="05000000000000000000" pitchFamily="2" charset="2"/>
              <a:buChar char="ü"/>
            </a:pPr>
            <a:r>
              <a:rPr lang="en-US" sz="3200" dirty="0">
                <a:solidFill>
                  <a:schemeClr val="tx1">
                    <a:lumMod val="75000"/>
                    <a:lumOff val="25000"/>
                  </a:schemeClr>
                </a:solidFill>
                <a:latin typeface="Aptos" panose="020B0004020202020204" pitchFamily="34" charset="0"/>
              </a:rPr>
              <a:t>Secure login web applications </a:t>
            </a:r>
          </a:p>
          <a:p>
            <a:pPr marL="457200" indent="-457200">
              <a:lnSpc>
                <a:spcPct val="150000"/>
              </a:lnSpc>
              <a:spcAft>
                <a:spcPts val="1200"/>
              </a:spcAft>
              <a:buClr>
                <a:srgbClr val="B18C58"/>
              </a:buClr>
              <a:buFont typeface="Wingdings" panose="05000000000000000000" pitchFamily="2" charset="2"/>
              <a:buChar char="ü"/>
            </a:pPr>
            <a:r>
              <a:rPr lang="en-US" sz="3200" dirty="0">
                <a:solidFill>
                  <a:schemeClr val="tx1">
                    <a:lumMod val="75000"/>
                    <a:lumOff val="25000"/>
                  </a:schemeClr>
                </a:solidFill>
                <a:latin typeface="Aptos" panose="020B0004020202020204" pitchFamily="34" charset="0"/>
              </a:rPr>
              <a:t>Social media content </a:t>
            </a:r>
          </a:p>
          <a:p>
            <a:pPr marL="457200" indent="-457200">
              <a:lnSpc>
                <a:spcPct val="150000"/>
              </a:lnSpc>
              <a:spcAft>
                <a:spcPts val="1200"/>
              </a:spcAft>
              <a:buClr>
                <a:srgbClr val="B18C58"/>
              </a:buClr>
              <a:buFont typeface="Wingdings" panose="05000000000000000000" pitchFamily="2" charset="2"/>
              <a:buChar char="ü"/>
            </a:pPr>
            <a:r>
              <a:rPr lang="en-US" sz="3200" dirty="0">
                <a:solidFill>
                  <a:schemeClr val="tx1">
                    <a:lumMod val="75000"/>
                    <a:lumOff val="25000"/>
                  </a:schemeClr>
                </a:solidFill>
                <a:latin typeface="Aptos" panose="020B0004020202020204" pitchFamily="34" charset="0"/>
              </a:rPr>
              <a:t>3rd party contracted or licensed website content, web applications and digital documents </a:t>
            </a:r>
          </a:p>
          <a:p>
            <a:pPr marL="457200" indent="-457200">
              <a:lnSpc>
                <a:spcPct val="150000"/>
              </a:lnSpc>
              <a:spcAft>
                <a:spcPts val="1200"/>
              </a:spcAft>
              <a:buClr>
                <a:srgbClr val="B18C58"/>
              </a:buClr>
              <a:buFont typeface="Wingdings" panose="05000000000000000000" pitchFamily="2" charset="2"/>
              <a:buChar char="ü"/>
            </a:pPr>
            <a:r>
              <a:rPr lang="en-US" sz="3200" dirty="0">
                <a:solidFill>
                  <a:schemeClr val="tx1">
                    <a:lumMod val="75000"/>
                    <a:lumOff val="25000"/>
                  </a:schemeClr>
                </a:solidFill>
                <a:latin typeface="Aptos" panose="020B0004020202020204" pitchFamily="34" charset="0"/>
              </a:rPr>
              <a:t>Mobile applications	</a:t>
            </a:r>
          </a:p>
          <a:p>
            <a:br>
              <a:rPr lang="en-US" sz="2800" b="1" dirty="0">
                <a:solidFill>
                  <a:schemeClr val="tx1">
                    <a:lumMod val="75000"/>
                    <a:lumOff val="25000"/>
                  </a:schemeClr>
                </a:solidFill>
                <a:latin typeface="Aptos SemiBold" panose="020B0004020202020204" pitchFamily="34" charset="0"/>
              </a:rPr>
            </a:br>
            <a:endParaRPr lang="en-US" sz="2800" b="1" dirty="0">
              <a:solidFill>
                <a:schemeClr val="tx1">
                  <a:lumMod val="75000"/>
                  <a:lumOff val="25000"/>
                </a:schemeClr>
              </a:solidFill>
              <a:latin typeface="Aptos SemiBold" panose="020B0004020202020204" pitchFamily="34" charset="0"/>
            </a:endParaRPr>
          </a:p>
        </p:txBody>
      </p:sp>
      <p:pic>
        <p:nvPicPr>
          <p:cNvPr id="1026" name="Picture 2" descr="Missouri Digital Accessibility">
            <a:extLst>
              <a:ext uri="{FF2B5EF4-FFF2-40B4-BE49-F238E27FC236}">
                <a16:creationId xmlns:a16="http://schemas.microsoft.com/office/drawing/2014/main" id="{4EEFF92A-00EE-EED7-7D70-9A15B099B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2107" y="7886175"/>
            <a:ext cx="2041194" cy="204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12E5FD62-C28C-1A2F-794A-FF0D705207CB}"/>
              </a:ext>
            </a:extLst>
          </p:cNvPr>
          <p:cNvSpPr txBox="1"/>
          <p:nvPr/>
        </p:nvSpPr>
        <p:spPr>
          <a:xfrm>
            <a:off x="12031585" y="3059954"/>
            <a:ext cx="5357164" cy="3447098"/>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1200"/>
              </a:spcAft>
              <a:buClr>
                <a:srgbClr val="B18C58"/>
              </a:buClr>
              <a:buSzTx/>
              <a:tabLst/>
              <a:defRPr/>
            </a:pPr>
            <a:r>
              <a:rPr kumimoji="0" lang="en-US" sz="3200" b="0" i="0" u="none" strike="noStrike" kern="0" cap="none" spc="0" normalizeH="0" baseline="0" noProof="0" dirty="0">
                <a:ln>
                  <a:noFill/>
                </a:ln>
                <a:solidFill>
                  <a:srgbClr val="000000">
                    <a:lumMod val="75000"/>
                    <a:lumOff val="25000"/>
                  </a:srgbClr>
                </a:solidFill>
                <a:effectLst/>
                <a:uLnTx/>
                <a:uFillTx/>
                <a:latin typeface="Aptos" panose="020B0004020202020204" pitchFamily="34" charset="0"/>
                <a:cs typeface="Arial"/>
                <a:sym typeface="Arial"/>
                <a:hlinkClick r:id="rId4"/>
              </a:rPr>
              <a:t>Sample audit spreadsheet</a:t>
            </a:r>
            <a:endParaRPr kumimoji="0" lang="en-US" sz="3200" b="0" i="0" u="none" strike="noStrike" kern="0" cap="none" spc="0" normalizeH="0" baseline="0" noProof="0" dirty="0">
              <a:ln>
                <a:noFill/>
              </a:ln>
              <a:solidFill>
                <a:srgbClr val="000000">
                  <a:lumMod val="75000"/>
                  <a:lumOff val="25000"/>
                </a:srgbClr>
              </a:solidFill>
              <a:effectLst/>
              <a:uLnTx/>
              <a:uFillTx/>
              <a:latin typeface="Aptos" panose="020B0004020202020204" pitchFamily="34" charset="0"/>
              <a:cs typeface="Arial"/>
              <a:sym typeface="Arial"/>
            </a:endParaRPr>
          </a:p>
          <a:p>
            <a:endParaRPr lang="en-US" sz="3200" dirty="0">
              <a:latin typeface="Aptos" panose="020B0004020202020204" pitchFamily="34" charset="0"/>
            </a:endParaRPr>
          </a:p>
          <a:p>
            <a:r>
              <a:rPr lang="en-US" sz="3200" dirty="0">
                <a:latin typeface="Aptos" panose="020B0004020202020204" pitchFamily="34" charset="0"/>
              </a:rPr>
              <a:t>Includes information on how to determine priority order of accessibility remediation work </a:t>
            </a:r>
          </a:p>
        </p:txBody>
      </p:sp>
    </p:spTree>
    <p:extLst>
      <p:ext uri="{BB962C8B-B14F-4D97-AF65-F5344CB8AC3E}">
        <p14:creationId xmlns:p14="http://schemas.microsoft.com/office/powerpoint/2010/main" val="3177415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a:extLst>
            <a:ext uri="{FF2B5EF4-FFF2-40B4-BE49-F238E27FC236}">
              <a16:creationId xmlns:a16="http://schemas.microsoft.com/office/drawing/2014/main" id="{0682775F-81A8-5EA3-B109-620A99E65530}"/>
            </a:ext>
          </a:extLst>
        </p:cNvPr>
        <p:cNvGrpSpPr/>
        <p:nvPr/>
      </p:nvGrpSpPr>
      <p:grpSpPr>
        <a:xfrm>
          <a:off x="0" y="0"/>
          <a:ext cx="0" cy="0"/>
          <a:chOff x="0" y="0"/>
          <a:chExt cx="0" cy="0"/>
        </a:xfrm>
      </p:grpSpPr>
      <p:sp>
        <p:nvSpPr>
          <p:cNvPr id="4" name="Header Text">
            <a:extLst>
              <a:ext uri="{FF2B5EF4-FFF2-40B4-BE49-F238E27FC236}">
                <a16:creationId xmlns:a16="http://schemas.microsoft.com/office/drawing/2014/main" id="{FC57E357-4048-246F-AD79-200E597B18C2}"/>
              </a:ext>
            </a:extLst>
          </p:cNvPr>
          <p:cNvSpPr txBox="1">
            <a:spLocks noGrp="1"/>
          </p:cNvSpPr>
          <p:nvPr>
            <p:ph type="title" idx="4294967295"/>
          </p:nvPr>
        </p:nvSpPr>
        <p:spPr>
          <a:xfrm>
            <a:off x="838200" y="1190168"/>
            <a:ext cx="14020553" cy="1415772"/>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2057400" marR="0" lvl="0" indent="-205740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2E3E4B"/>
                </a:solidFill>
                <a:effectLst/>
                <a:uLnTx/>
                <a:uFillTx/>
                <a:latin typeface="Aptos" panose="020B0004020202020204" pitchFamily="34" charset="0"/>
                <a:ea typeface="Inter"/>
                <a:cs typeface="Inter"/>
                <a:sym typeface="Inter"/>
              </a:rPr>
              <a:t>Step 4: </a:t>
            </a:r>
            <a:r>
              <a:rPr kumimoji="0" lang="en-US" sz="4400" b="1" i="0" u="none" strike="noStrike" kern="0" cap="none" spc="0" normalizeH="0" baseline="0" noProof="0" dirty="0">
                <a:ln>
                  <a:noFill/>
                </a:ln>
                <a:solidFill>
                  <a:srgbClr val="932A38"/>
                </a:solidFill>
                <a:effectLst/>
                <a:uLnTx/>
                <a:uFillTx/>
                <a:latin typeface="Aptos" panose="020B0004020202020204" pitchFamily="34" charset="0"/>
                <a:ea typeface="Inter"/>
                <a:cs typeface="Inter"/>
                <a:sym typeface="Inter"/>
              </a:rPr>
              <a:t>Conduct an audit of major web properties (Audit spreadsheet)</a:t>
            </a:r>
          </a:p>
        </p:txBody>
      </p:sp>
      <p:grpSp>
        <p:nvGrpSpPr>
          <p:cNvPr id="5" name="Dots">
            <a:extLst>
              <a:ext uri="{FF2B5EF4-FFF2-40B4-BE49-F238E27FC236}">
                <a16:creationId xmlns:a16="http://schemas.microsoft.com/office/drawing/2014/main" id="{7DD15B3D-0849-B1FA-29EF-75C1C944682A}"/>
              </a:ext>
              <a:ext uri="{C183D7F6-B498-43B3-948B-1728B52AA6E4}">
                <adec:decorative xmlns:adec="http://schemas.microsoft.com/office/drawing/2017/decorative" val="1"/>
              </a:ext>
            </a:extLst>
          </p:cNvPr>
          <p:cNvGrpSpPr/>
          <p:nvPr/>
        </p:nvGrpSpPr>
        <p:grpSpPr>
          <a:xfrm>
            <a:off x="14486635" y="9703837"/>
            <a:ext cx="1341192" cy="223532"/>
            <a:chOff x="14486635" y="9703837"/>
            <a:chExt cx="1341192" cy="223532"/>
          </a:xfrm>
        </p:grpSpPr>
        <p:sp>
          <p:nvSpPr>
            <p:cNvPr id="11" name="Oval 10">
              <a:extLst>
                <a:ext uri="{FF2B5EF4-FFF2-40B4-BE49-F238E27FC236}">
                  <a16:creationId xmlns:a16="http://schemas.microsoft.com/office/drawing/2014/main" id="{569D93C8-D716-9579-7EB8-119A038160A8}"/>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6344242-5F32-0F42-0E5F-6FCB9991AC5D}"/>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BE74D738-FBE9-CC74-3442-C4896738867B}"/>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61CB5FE8-BBD3-5F7C-41F0-572D856F7EA6}"/>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Agenda">
            <a:extLst>
              <a:ext uri="{FF2B5EF4-FFF2-40B4-BE49-F238E27FC236}">
                <a16:creationId xmlns:a16="http://schemas.microsoft.com/office/drawing/2014/main" id="{D25D8898-430F-258B-563F-04138D219B8C}"/>
              </a:ext>
            </a:extLst>
          </p:cNvPr>
          <p:cNvSpPr txBox="1"/>
          <p:nvPr/>
        </p:nvSpPr>
        <p:spPr>
          <a:xfrm>
            <a:off x="2052010" y="2865061"/>
            <a:ext cx="6681443" cy="5047536"/>
          </a:xfrm>
          <a:prstGeom prst="rect">
            <a:avLst/>
          </a:prstGeom>
          <a:noFill/>
        </p:spPr>
        <p:txBody>
          <a:bodyPr wrap="square" rtlCol="0">
            <a:spAutoFit/>
          </a:bodyPr>
          <a:lstStyle/>
          <a:p>
            <a:pPr>
              <a:lnSpc>
                <a:spcPct val="150000"/>
              </a:lnSpc>
              <a:spcAft>
                <a:spcPts val="1200"/>
              </a:spcAft>
              <a:buClr>
                <a:srgbClr val="B18C58"/>
              </a:buClr>
            </a:pPr>
            <a:r>
              <a:rPr lang="en-US" sz="3200" dirty="0">
                <a:solidFill>
                  <a:schemeClr val="tx1">
                    <a:lumMod val="75000"/>
                    <a:lumOff val="25000"/>
                  </a:schemeClr>
                </a:solidFill>
                <a:latin typeface="Aptos" panose="020B0004020202020204" pitchFamily="34" charset="0"/>
              </a:rPr>
              <a:t>Examples of spreadsheet data:</a:t>
            </a:r>
          </a:p>
          <a:p>
            <a:pPr marL="457200" indent="-457200">
              <a:lnSpc>
                <a:spcPct val="150000"/>
              </a:lnSpc>
              <a:spcAft>
                <a:spcPts val="1200"/>
              </a:spcAft>
              <a:buClr>
                <a:srgbClr val="B18C58"/>
              </a:buClr>
              <a:buFont typeface="Wingdings" panose="05000000000000000000" pitchFamily="2" charset="2"/>
              <a:buChar char="ü"/>
            </a:pPr>
            <a:r>
              <a:rPr lang="en-US" sz="2800" dirty="0">
                <a:solidFill>
                  <a:schemeClr val="tx1">
                    <a:lumMod val="75000"/>
                    <a:lumOff val="25000"/>
                  </a:schemeClr>
                </a:solidFill>
                <a:latin typeface="Aptos" panose="020B0004020202020204" pitchFamily="34" charset="0"/>
              </a:rPr>
              <a:t>URL/Website name</a:t>
            </a:r>
          </a:p>
          <a:p>
            <a:pPr marL="457200" indent="-457200">
              <a:lnSpc>
                <a:spcPct val="150000"/>
              </a:lnSpc>
              <a:spcAft>
                <a:spcPts val="1200"/>
              </a:spcAft>
              <a:buClr>
                <a:srgbClr val="B18C58"/>
              </a:buClr>
              <a:buFont typeface="Wingdings" panose="05000000000000000000" pitchFamily="2" charset="2"/>
              <a:buChar char="ü"/>
            </a:pPr>
            <a:r>
              <a:rPr lang="en-US" sz="2800" dirty="0">
                <a:solidFill>
                  <a:schemeClr val="tx1">
                    <a:lumMod val="75000"/>
                    <a:lumOff val="25000"/>
                  </a:schemeClr>
                </a:solidFill>
                <a:latin typeface="Aptos" panose="020B0004020202020204" pitchFamily="34" charset="0"/>
              </a:rPr>
              <a:t>Business Owner</a:t>
            </a:r>
          </a:p>
          <a:p>
            <a:pPr marL="457200" indent="-457200">
              <a:lnSpc>
                <a:spcPct val="150000"/>
              </a:lnSpc>
              <a:spcAft>
                <a:spcPts val="1200"/>
              </a:spcAft>
              <a:buClr>
                <a:srgbClr val="B18C58"/>
              </a:buClr>
              <a:buFont typeface="Wingdings" panose="05000000000000000000" pitchFamily="2" charset="2"/>
              <a:buChar char="ü"/>
            </a:pPr>
            <a:r>
              <a:rPr lang="en-US" sz="2800" dirty="0">
                <a:solidFill>
                  <a:schemeClr val="tx1">
                    <a:lumMod val="75000"/>
                    <a:lumOff val="25000"/>
                  </a:schemeClr>
                </a:solidFill>
                <a:latin typeface="Aptos" panose="020B0004020202020204" pitchFamily="34" charset="0"/>
              </a:rPr>
              <a:t>Technical Owner</a:t>
            </a:r>
          </a:p>
          <a:p>
            <a:pPr marL="457200" indent="-457200">
              <a:lnSpc>
                <a:spcPct val="150000"/>
              </a:lnSpc>
              <a:spcAft>
                <a:spcPts val="1200"/>
              </a:spcAft>
              <a:buClr>
                <a:srgbClr val="B18C58"/>
              </a:buClr>
              <a:buFont typeface="Wingdings" panose="05000000000000000000" pitchFamily="2" charset="2"/>
              <a:buChar char="ü"/>
            </a:pPr>
            <a:r>
              <a:rPr lang="en-US" sz="2800" dirty="0">
                <a:solidFill>
                  <a:schemeClr val="tx1">
                    <a:lumMod val="75000"/>
                    <a:lumOff val="25000"/>
                  </a:schemeClr>
                </a:solidFill>
                <a:latin typeface="Aptos" panose="020B0004020202020204" pitchFamily="34" charset="0"/>
              </a:rPr>
              <a:t>Priority Level: 1/2/3</a:t>
            </a:r>
          </a:p>
          <a:p>
            <a:br>
              <a:rPr lang="en-US" sz="2800" b="1" dirty="0">
                <a:solidFill>
                  <a:schemeClr val="tx1">
                    <a:lumMod val="75000"/>
                    <a:lumOff val="25000"/>
                  </a:schemeClr>
                </a:solidFill>
                <a:latin typeface="Aptos SemiBold" panose="020B0004020202020204" pitchFamily="34" charset="0"/>
              </a:rPr>
            </a:br>
            <a:endParaRPr lang="en-US" sz="2800" b="1" dirty="0">
              <a:solidFill>
                <a:schemeClr val="tx1">
                  <a:lumMod val="75000"/>
                  <a:lumOff val="25000"/>
                </a:schemeClr>
              </a:solidFill>
              <a:latin typeface="Aptos SemiBold" panose="020B0004020202020204" pitchFamily="34" charset="0"/>
            </a:endParaRPr>
          </a:p>
        </p:txBody>
      </p:sp>
      <p:sp>
        <p:nvSpPr>
          <p:cNvPr id="3" name="Agenda">
            <a:extLst>
              <a:ext uri="{FF2B5EF4-FFF2-40B4-BE49-F238E27FC236}">
                <a16:creationId xmlns:a16="http://schemas.microsoft.com/office/drawing/2014/main" id="{3626716C-4819-68F8-C1D7-524D77E16059}"/>
              </a:ext>
            </a:extLst>
          </p:cNvPr>
          <p:cNvSpPr txBox="1"/>
          <p:nvPr/>
        </p:nvSpPr>
        <p:spPr>
          <a:xfrm>
            <a:off x="9554549" y="3665280"/>
            <a:ext cx="9352008" cy="3447098"/>
          </a:xfrm>
          <a:prstGeom prst="rect">
            <a:avLst/>
          </a:prstGeom>
          <a:noFill/>
        </p:spPr>
        <p:txBody>
          <a:bodyPr wrap="square" rtlCol="0">
            <a:spAutoFit/>
          </a:bodyPr>
          <a:lstStyle/>
          <a:p>
            <a:pPr marL="457200" indent="-457200">
              <a:lnSpc>
                <a:spcPct val="150000"/>
              </a:lnSpc>
              <a:spcAft>
                <a:spcPts val="1200"/>
              </a:spcAft>
              <a:buClr>
                <a:srgbClr val="B18C58"/>
              </a:buClr>
              <a:buFont typeface="Wingdings" panose="05000000000000000000" pitchFamily="2" charset="2"/>
              <a:buChar char="ü"/>
            </a:pPr>
            <a:r>
              <a:rPr lang="en-US" sz="2800" dirty="0">
                <a:solidFill>
                  <a:schemeClr val="tx1">
                    <a:lumMod val="75000"/>
                    <a:lumOff val="25000"/>
                  </a:schemeClr>
                </a:solidFill>
                <a:latin typeface="Aptos" panose="020B0004020202020204" pitchFamily="34" charset="0"/>
              </a:rPr>
              <a:t>Accessibility Testing Status</a:t>
            </a:r>
          </a:p>
          <a:p>
            <a:pPr marL="457200" indent="-457200">
              <a:lnSpc>
                <a:spcPct val="150000"/>
              </a:lnSpc>
              <a:spcAft>
                <a:spcPts val="1200"/>
              </a:spcAft>
              <a:buClr>
                <a:srgbClr val="B18C58"/>
              </a:buClr>
              <a:buFont typeface="Wingdings" panose="05000000000000000000" pitchFamily="2" charset="2"/>
              <a:buChar char="ü"/>
            </a:pPr>
            <a:r>
              <a:rPr lang="en-US" sz="2800" dirty="0">
                <a:solidFill>
                  <a:schemeClr val="tx1">
                    <a:lumMod val="75000"/>
                    <a:lumOff val="25000"/>
                  </a:schemeClr>
                </a:solidFill>
                <a:latin typeface="Aptos" panose="020B0004020202020204" pitchFamily="34" charset="0"/>
              </a:rPr>
              <a:t>Moved to Production: Y/N</a:t>
            </a:r>
          </a:p>
          <a:p>
            <a:pPr marL="457200" indent="-457200">
              <a:lnSpc>
                <a:spcPct val="150000"/>
              </a:lnSpc>
              <a:spcAft>
                <a:spcPts val="1200"/>
              </a:spcAft>
              <a:buClr>
                <a:srgbClr val="B18C58"/>
              </a:buClr>
              <a:buFont typeface="Wingdings" panose="05000000000000000000" pitchFamily="2" charset="2"/>
              <a:buChar char="ü"/>
            </a:pPr>
            <a:r>
              <a:rPr lang="en-US" sz="2800" dirty="0">
                <a:solidFill>
                  <a:schemeClr val="tx1">
                    <a:lumMod val="75000"/>
                    <a:lumOff val="25000"/>
                  </a:schemeClr>
                </a:solidFill>
                <a:latin typeface="Aptos" panose="020B0004020202020204" pitchFamily="34" charset="0"/>
              </a:rPr>
              <a:t>Status/Notes</a:t>
            </a:r>
            <a:r>
              <a:rPr lang="en-US" sz="3200" dirty="0">
                <a:solidFill>
                  <a:schemeClr val="tx1">
                    <a:lumMod val="75000"/>
                    <a:lumOff val="25000"/>
                  </a:schemeClr>
                </a:solidFill>
                <a:latin typeface="Aptos" panose="020B0004020202020204" pitchFamily="34" charset="0"/>
              </a:rPr>
              <a:t>	</a:t>
            </a:r>
          </a:p>
          <a:p>
            <a:br>
              <a:rPr lang="en-US" sz="2800" b="1" dirty="0">
                <a:solidFill>
                  <a:schemeClr val="tx1">
                    <a:lumMod val="75000"/>
                    <a:lumOff val="25000"/>
                  </a:schemeClr>
                </a:solidFill>
                <a:latin typeface="Aptos SemiBold" panose="020B0004020202020204" pitchFamily="34" charset="0"/>
              </a:rPr>
            </a:br>
            <a:endParaRPr lang="en-US" sz="2800" b="1" dirty="0">
              <a:solidFill>
                <a:schemeClr val="tx1">
                  <a:lumMod val="75000"/>
                  <a:lumOff val="25000"/>
                </a:schemeClr>
              </a:solidFill>
              <a:latin typeface="Aptos SemiBold" panose="020B0004020202020204" pitchFamily="34" charset="0"/>
            </a:endParaRPr>
          </a:p>
        </p:txBody>
      </p:sp>
      <p:pic>
        <p:nvPicPr>
          <p:cNvPr id="9" name="Picture 8" descr="Screenshot of audit spreadsheet">
            <a:extLst>
              <a:ext uri="{FF2B5EF4-FFF2-40B4-BE49-F238E27FC236}">
                <a16:creationId xmlns:a16="http://schemas.microsoft.com/office/drawing/2014/main" id="{8BDB58BD-8E67-83E3-65B8-20EBC4DEB82A}"/>
              </a:ext>
            </a:extLst>
          </p:cNvPr>
          <p:cNvPicPr>
            <a:picLocks noChangeAspect="1"/>
          </p:cNvPicPr>
          <p:nvPr/>
        </p:nvPicPr>
        <p:blipFill>
          <a:blip r:embed="rId3"/>
          <a:stretch>
            <a:fillRect/>
          </a:stretch>
        </p:blipFill>
        <p:spPr>
          <a:xfrm>
            <a:off x="1232742" y="7072602"/>
            <a:ext cx="13951942" cy="2303673"/>
          </a:xfrm>
          <a:prstGeom prst="rect">
            <a:avLst/>
          </a:prstGeom>
        </p:spPr>
      </p:pic>
      <p:pic>
        <p:nvPicPr>
          <p:cNvPr id="1026" name="Picture 2" descr="Missouri Digital Accessibility">
            <a:extLst>
              <a:ext uri="{FF2B5EF4-FFF2-40B4-BE49-F238E27FC236}">
                <a16:creationId xmlns:a16="http://schemas.microsoft.com/office/drawing/2014/main" id="{37669221-BCCD-2635-711E-BB62EF1CAE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82107" y="7886175"/>
            <a:ext cx="2041194" cy="204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9503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a:extLst>
            <a:ext uri="{FF2B5EF4-FFF2-40B4-BE49-F238E27FC236}">
              <a16:creationId xmlns:a16="http://schemas.microsoft.com/office/drawing/2014/main" id="{19B2AD16-28E9-7574-D3E9-60C70741E7A1}"/>
            </a:ext>
          </a:extLst>
        </p:cNvPr>
        <p:cNvGrpSpPr/>
        <p:nvPr/>
      </p:nvGrpSpPr>
      <p:grpSpPr>
        <a:xfrm>
          <a:off x="0" y="0"/>
          <a:ext cx="0" cy="0"/>
          <a:chOff x="0" y="0"/>
          <a:chExt cx="0" cy="0"/>
        </a:xfrm>
      </p:grpSpPr>
      <p:sp>
        <p:nvSpPr>
          <p:cNvPr id="4" name="Header Text">
            <a:extLst>
              <a:ext uri="{FF2B5EF4-FFF2-40B4-BE49-F238E27FC236}">
                <a16:creationId xmlns:a16="http://schemas.microsoft.com/office/drawing/2014/main" id="{D9ED9368-D077-6AE2-19A6-15101D87DD17}"/>
              </a:ext>
            </a:extLst>
          </p:cNvPr>
          <p:cNvSpPr txBox="1">
            <a:spLocks noGrp="1"/>
          </p:cNvSpPr>
          <p:nvPr>
            <p:ph type="title" idx="4294967295"/>
          </p:nvPr>
        </p:nvSpPr>
        <p:spPr>
          <a:xfrm>
            <a:off x="838200" y="1190168"/>
            <a:ext cx="14020553" cy="738664"/>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2057400" marR="0" lvl="0" indent="-205740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2E3E4B"/>
                </a:solidFill>
                <a:effectLst/>
                <a:uLnTx/>
                <a:uFillTx/>
                <a:latin typeface="Aptos" panose="020B0004020202020204" pitchFamily="34" charset="0"/>
                <a:ea typeface="Inter"/>
                <a:cs typeface="Inter"/>
                <a:sym typeface="Inter"/>
              </a:rPr>
              <a:t>Step 5: </a:t>
            </a:r>
            <a:r>
              <a:rPr kumimoji="0" lang="en-US" sz="4400" b="1" i="0" u="none" strike="noStrike" kern="0" cap="none" spc="0" normalizeH="0" baseline="0" noProof="0" dirty="0">
                <a:ln>
                  <a:noFill/>
                </a:ln>
                <a:solidFill>
                  <a:srgbClr val="932A38"/>
                </a:solidFill>
                <a:effectLst/>
                <a:uLnTx/>
                <a:uFillTx/>
                <a:latin typeface="Aptos" panose="020B0004020202020204" pitchFamily="34" charset="0"/>
                <a:ea typeface="Inter"/>
                <a:cs typeface="Inter"/>
                <a:sym typeface="Inter"/>
              </a:rPr>
              <a:t>Familiarize yourself with the Title II exceptions </a:t>
            </a:r>
          </a:p>
        </p:txBody>
      </p:sp>
      <p:grpSp>
        <p:nvGrpSpPr>
          <p:cNvPr id="5" name="Dots">
            <a:extLst>
              <a:ext uri="{FF2B5EF4-FFF2-40B4-BE49-F238E27FC236}">
                <a16:creationId xmlns:a16="http://schemas.microsoft.com/office/drawing/2014/main" id="{F9C77378-8CBC-1C28-51F5-803B119A6D48}"/>
              </a:ext>
              <a:ext uri="{C183D7F6-B498-43B3-948B-1728B52AA6E4}">
                <adec:decorative xmlns:adec="http://schemas.microsoft.com/office/drawing/2017/decorative" val="1"/>
              </a:ext>
            </a:extLst>
          </p:cNvPr>
          <p:cNvGrpSpPr/>
          <p:nvPr/>
        </p:nvGrpSpPr>
        <p:grpSpPr>
          <a:xfrm>
            <a:off x="14486635" y="9703837"/>
            <a:ext cx="1341192" cy="223532"/>
            <a:chOff x="14486635" y="9703837"/>
            <a:chExt cx="1341192" cy="223532"/>
          </a:xfrm>
        </p:grpSpPr>
        <p:sp>
          <p:nvSpPr>
            <p:cNvPr id="11" name="Oval 10">
              <a:extLst>
                <a:ext uri="{FF2B5EF4-FFF2-40B4-BE49-F238E27FC236}">
                  <a16:creationId xmlns:a16="http://schemas.microsoft.com/office/drawing/2014/main" id="{73DD697E-F460-6F4A-6326-0ECB7309FC08}"/>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59D3EC62-0883-4F78-D7E7-23433B75099F}"/>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852F7CB1-AB75-56EA-F1E2-47CA8B926A91}"/>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AAB0C2D-148B-D282-393E-5AF302C5301E}"/>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Agenda">
            <a:extLst>
              <a:ext uri="{FF2B5EF4-FFF2-40B4-BE49-F238E27FC236}">
                <a16:creationId xmlns:a16="http://schemas.microsoft.com/office/drawing/2014/main" id="{128CD82D-1169-07BF-0066-9FA2FDEF11BE}"/>
              </a:ext>
            </a:extLst>
          </p:cNvPr>
          <p:cNvSpPr txBox="1"/>
          <p:nvPr/>
        </p:nvSpPr>
        <p:spPr>
          <a:xfrm>
            <a:off x="2169432" y="2846399"/>
            <a:ext cx="14533608" cy="6155531"/>
          </a:xfrm>
          <a:prstGeom prst="rect">
            <a:avLst/>
          </a:prstGeom>
          <a:noFill/>
        </p:spPr>
        <p:txBody>
          <a:bodyPr wrap="square" rtlCol="0">
            <a:spAutoFit/>
          </a:bodyPr>
          <a:lstStyle/>
          <a:p>
            <a:pPr marL="514350" indent="-514350">
              <a:lnSpc>
                <a:spcPct val="150000"/>
              </a:lnSpc>
              <a:spcAft>
                <a:spcPts val="1200"/>
              </a:spcAft>
              <a:buClr>
                <a:srgbClr val="B18C58"/>
              </a:buClr>
              <a:buFont typeface="+mj-lt"/>
              <a:buAutoNum type="arabicPeriod"/>
            </a:pPr>
            <a:r>
              <a:rPr lang="en-US" sz="3200" dirty="0">
                <a:solidFill>
                  <a:schemeClr val="tx1">
                    <a:lumMod val="75000"/>
                    <a:lumOff val="25000"/>
                  </a:schemeClr>
                </a:solidFill>
                <a:latin typeface="Aptos" panose="020B0004020202020204" pitchFamily="34" charset="0"/>
              </a:rPr>
              <a:t>Archived web content</a:t>
            </a:r>
          </a:p>
          <a:p>
            <a:pPr marL="514350" indent="-514350">
              <a:lnSpc>
                <a:spcPct val="150000"/>
              </a:lnSpc>
              <a:spcAft>
                <a:spcPts val="1200"/>
              </a:spcAft>
              <a:buClr>
                <a:srgbClr val="B18C58"/>
              </a:buClr>
              <a:buFont typeface="+mj-lt"/>
              <a:buAutoNum type="arabicPeriod"/>
            </a:pPr>
            <a:r>
              <a:rPr lang="en-US" sz="3200" dirty="0">
                <a:solidFill>
                  <a:schemeClr val="tx1">
                    <a:lumMod val="75000"/>
                    <a:lumOff val="25000"/>
                  </a:schemeClr>
                </a:solidFill>
                <a:latin typeface="Aptos" panose="020B0004020202020204" pitchFamily="34" charset="0"/>
              </a:rPr>
              <a:t>Preexisting conventional electronic documents</a:t>
            </a:r>
          </a:p>
          <a:p>
            <a:pPr marL="514350" indent="-514350">
              <a:lnSpc>
                <a:spcPct val="150000"/>
              </a:lnSpc>
              <a:spcAft>
                <a:spcPts val="1200"/>
              </a:spcAft>
              <a:buClr>
                <a:srgbClr val="B18C58"/>
              </a:buClr>
              <a:buFont typeface="+mj-lt"/>
              <a:buAutoNum type="arabicPeriod"/>
            </a:pPr>
            <a:r>
              <a:rPr lang="en-US" sz="3200" dirty="0">
                <a:solidFill>
                  <a:schemeClr val="tx1">
                    <a:lumMod val="75000"/>
                    <a:lumOff val="25000"/>
                  </a:schemeClr>
                </a:solidFill>
                <a:latin typeface="Aptos" panose="020B0004020202020204" pitchFamily="34" charset="0"/>
              </a:rPr>
              <a:t>Content posted by a third party where the third party is not posting due to contractual, licensing, or other arrangements with a public entity</a:t>
            </a:r>
          </a:p>
          <a:p>
            <a:pPr marL="514350" indent="-514350">
              <a:lnSpc>
                <a:spcPct val="150000"/>
              </a:lnSpc>
              <a:spcAft>
                <a:spcPts val="1200"/>
              </a:spcAft>
              <a:buClr>
                <a:srgbClr val="B18C58"/>
              </a:buClr>
              <a:buFont typeface="+mj-lt"/>
              <a:buAutoNum type="arabicPeriod"/>
            </a:pPr>
            <a:r>
              <a:rPr lang="en-US" sz="3200" dirty="0">
                <a:solidFill>
                  <a:schemeClr val="tx1">
                    <a:lumMod val="75000"/>
                    <a:lumOff val="25000"/>
                  </a:schemeClr>
                </a:solidFill>
                <a:latin typeface="Aptos" panose="020B0004020202020204" pitchFamily="34" charset="0"/>
              </a:rPr>
              <a:t>Individualized documents that are password-protected</a:t>
            </a:r>
          </a:p>
          <a:p>
            <a:pPr marL="514350" indent="-514350">
              <a:lnSpc>
                <a:spcPct val="150000"/>
              </a:lnSpc>
              <a:spcAft>
                <a:spcPts val="1200"/>
              </a:spcAft>
              <a:buClr>
                <a:srgbClr val="B18C58"/>
              </a:buClr>
              <a:buFont typeface="+mj-lt"/>
              <a:buAutoNum type="arabicPeriod"/>
            </a:pPr>
            <a:r>
              <a:rPr lang="en-US" sz="3200" dirty="0">
                <a:solidFill>
                  <a:schemeClr val="tx1">
                    <a:lumMod val="75000"/>
                    <a:lumOff val="25000"/>
                  </a:schemeClr>
                </a:solidFill>
                <a:latin typeface="Aptos" panose="020B0004020202020204" pitchFamily="34" charset="0"/>
              </a:rPr>
              <a:t>Preexisting social media posts</a:t>
            </a:r>
          </a:p>
          <a:p>
            <a:br>
              <a:rPr lang="en-US" sz="2800" b="1" dirty="0">
                <a:solidFill>
                  <a:schemeClr val="tx1">
                    <a:lumMod val="75000"/>
                    <a:lumOff val="25000"/>
                  </a:schemeClr>
                </a:solidFill>
                <a:latin typeface="Aptos SemiBold" panose="020B0004020202020204" pitchFamily="34" charset="0"/>
              </a:rPr>
            </a:br>
            <a:endParaRPr lang="en-US" sz="2800" b="1" dirty="0">
              <a:solidFill>
                <a:schemeClr val="tx1">
                  <a:lumMod val="75000"/>
                  <a:lumOff val="25000"/>
                </a:schemeClr>
              </a:solidFill>
              <a:latin typeface="Aptos SemiBold" panose="020B0004020202020204" pitchFamily="34" charset="0"/>
            </a:endParaRPr>
          </a:p>
        </p:txBody>
      </p:sp>
      <p:pic>
        <p:nvPicPr>
          <p:cNvPr id="1026" name="Picture 2" descr="Missouri Digital Accessibility">
            <a:extLst>
              <a:ext uri="{FF2B5EF4-FFF2-40B4-BE49-F238E27FC236}">
                <a16:creationId xmlns:a16="http://schemas.microsoft.com/office/drawing/2014/main" id="{B647B55C-D278-FB54-10CB-43DDF26B9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2107" y="7886175"/>
            <a:ext cx="2041194" cy="204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0647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a:extLst>
            <a:ext uri="{FF2B5EF4-FFF2-40B4-BE49-F238E27FC236}">
              <a16:creationId xmlns:a16="http://schemas.microsoft.com/office/drawing/2014/main" id="{01568074-BB4B-D8B9-FDD5-CA74F69B6929}"/>
            </a:ext>
          </a:extLst>
        </p:cNvPr>
        <p:cNvGrpSpPr/>
        <p:nvPr/>
      </p:nvGrpSpPr>
      <p:grpSpPr>
        <a:xfrm>
          <a:off x="0" y="0"/>
          <a:ext cx="0" cy="0"/>
          <a:chOff x="0" y="0"/>
          <a:chExt cx="0" cy="0"/>
        </a:xfrm>
      </p:grpSpPr>
      <p:sp>
        <p:nvSpPr>
          <p:cNvPr id="4" name="Header Text">
            <a:extLst>
              <a:ext uri="{FF2B5EF4-FFF2-40B4-BE49-F238E27FC236}">
                <a16:creationId xmlns:a16="http://schemas.microsoft.com/office/drawing/2014/main" id="{8E179E99-2056-BD35-0AEC-78F8C916FE7F}"/>
              </a:ext>
            </a:extLst>
          </p:cNvPr>
          <p:cNvSpPr txBox="1">
            <a:spLocks noGrp="1"/>
          </p:cNvSpPr>
          <p:nvPr>
            <p:ph type="title" idx="4294967295"/>
          </p:nvPr>
        </p:nvSpPr>
        <p:spPr>
          <a:xfrm>
            <a:off x="838200" y="1190168"/>
            <a:ext cx="14020553" cy="738664"/>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2057400" marR="0" lvl="0" indent="-205740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2E3E4B"/>
                </a:solidFill>
                <a:effectLst/>
                <a:uLnTx/>
                <a:uFillTx/>
                <a:latin typeface="Aptos" panose="020B0004020202020204" pitchFamily="34" charset="0"/>
                <a:ea typeface="Inter"/>
                <a:cs typeface="Inter"/>
                <a:sym typeface="Inter"/>
              </a:rPr>
              <a:t>Step 6: </a:t>
            </a:r>
            <a:r>
              <a:rPr kumimoji="0" lang="en-US" sz="4400" b="1" i="0" u="none" strike="noStrike" kern="0" cap="none" spc="0" normalizeH="0" baseline="0" noProof="0" dirty="0">
                <a:ln>
                  <a:noFill/>
                </a:ln>
                <a:solidFill>
                  <a:srgbClr val="932A38"/>
                </a:solidFill>
                <a:effectLst/>
                <a:uLnTx/>
                <a:uFillTx/>
                <a:latin typeface="Aptos" panose="020B0004020202020204" pitchFamily="34" charset="0"/>
                <a:ea typeface="Inter"/>
                <a:cs typeface="Inter"/>
                <a:sym typeface="Inter"/>
              </a:rPr>
              <a:t>Create and Evaluate Content Inventories</a:t>
            </a:r>
          </a:p>
        </p:txBody>
      </p:sp>
      <p:grpSp>
        <p:nvGrpSpPr>
          <p:cNvPr id="5" name="Dots">
            <a:extLst>
              <a:ext uri="{FF2B5EF4-FFF2-40B4-BE49-F238E27FC236}">
                <a16:creationId xmlns:a16="http://schemas.microsoft.com/office/drawing/2014/main" id="{A574719C-9EA9-D873-AF97-50EFD3F2F777}"/>
              </a:ext>
              <a:ext uri="{C183D7F6-B498-43B3-948B-1728B52AA6E4}">
                <adec:decorative xmlns:adec="http://schemas.microsoft.com/office/drawing/2017/decorative" val="1"/>
              </a:ext>
            </a:extLst>
          </p:cNvPr>
          <p:cNvGrpSpPr/>
          <p:nvPr/>
        </p:nvGrpSpPr>
        <p:grpSpPr>
          <a:xfrm>
            <a:off x="14486635" y="9703837"/>
            <a:ext cx="1341192" cy="223532"/>
            <a:chOff x="14486635" y="9703837"/>
            <a:chExt cx="1341192" cy="223532"/>
          </a:xfrm>
        </p:grpSpPr>
        <p:sp>
          <p:nvSpPr>
            <p:cNvPr id="11" name="Oval 10">
              <a:extLst>
                <a:ext uri="{FF2B5EF4-FFF2-40B4-BE49-F238E27FC236}">
                  <a16:creationId xmlns:a16="http://schemas.microsoft.com/office/drawing/2014/main" id="{057A9AF6-3A01-8178-A15C-7759874B6906}"/>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7AD67E0-1BD2-EAB5-5B09-B77ED6035F03}"/>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86834F7-673B-085F-9B95-1063342FEB08}"/>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E8094F7B-A9FA-671B-1A25-AD6B94F22388}"/>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Agenda">
            <a:extLst>
              <a:ext uri="{FF2B5EF4-FFF2-40B4-BE49-F238E27FC236}">
                <a16:creationId xmlns:a16="http://schemas.microsoft.com/office/drawing/2014/main" id="{ABA05788-9C7E-B880-D14E-53EE9C162D4A}"/>
              </a:ext>
            </a:extLst>
          </p:cNvPr>
          <p:cNvSpPr txBox="1"/>
          <p:nvPr/>
        </p:nvSpPr>
        <p:spPr>
          <a:xfrm>
            <a:off x="2169432" y="2846399"/>
            <a:ext cx="14533608" cy="4677627"/>
          </a:xfrm>
          <a:prstGeom prst="rect">
            <a:avLst/>
          </a:prstGeom>
          <a:noFill/>
        </p:spPr>
        <p:txBody>
          <a:bodyPr wrap="square" rtlCol="0">
            <a:spAutoFit/>
          </a:bodyPr>
          <a:lstStyle/>
          <a:p>
            <a:pPr marL="457200" indent="-457200">
              <a:lnSpc>
                <a:spcPct val="150000"/>
              </a:lnSpc>
              <a:spcAft>
                <a:spcPts val="1200"/>
              </a:spcAft>
              <a:buClr>
                <a:srgbClr val="B18C58"/>
              </a:buClr>
              <a:buFont typeface="Wingdings" panose="05000000000000000000" pitchFamily="2" charset="2"/>
              <a:buChar char="ü"/>
            </a:pPr>
            <a:r>
              <a:rPr lang="en-US" sz="2800" dirty="0">
                <a:solidFill>
                  <a:schemeClr val="tx1">
                    <a:lumMod val="75000"/>
                    <a:lumOff val="25000"/>
                  </a:schemeClr>
                </a:solidFill>
                <a:latin typeface="Aptos" panose="020B0004020202020204" pitchFamily="34" charset="0"/>
              </a:rPr>
              <a:t>Create content inventories from the audit spreadsheet for each web property</a:t>
            </a:r>
          </a:p>
          <a:p>
            <a:pPr>
              <a:lnSpc>
                <a:spcPct val="150000"/>
              </a:lnSpc>
              <a:spcAft>
                <a:spcPts val="1200"/>
              </a:spcAft>
              <a:buClr>
                <a:srgbClr val="B18C58"/>
              </a:buClr>
            </a:pPr>
            <a:r>
              <a:rPr lang="en-US" sz="2800" b="1" dirty="0">
                <a:solidFill>
                  <a:schemeClr val="tx1">
                    <a:lumMod val="75000"/>
                    <a:lumOff val="25000"/>
                  </a:schemeClr>
                </a:solidFill>
                <a:latin typeface="Aptos" panose="020B0004020202020204" pitchFamily="34" charset="0"/>
              </a:rPr>
              <a:t>Evaluate and Mark Content to Determine What Needs to Be Tested:</a:t>
            </a:r>
          </a:p>
          <a:p>
            <a:pPr marL="457200" indent="-457200">
              <a:lnSpc>
                <a:spcPct val="150000"/>
              </a:lnSpc>
              <a:spcAft>
                <a:spcPts val="1200"/>
              </a:spcAft>
              <a:buClr>
                <a:srgbClr val="B18C58"/>
              </a:buClr>
              <a:buFont typeface="Wingdings" panose="05000000000000000000" pitchFamily="2" charset="2"/>
              <a:buChar char="ü"/>
            </a:pPr>
            <a:r>
              <a:rPr lang="en-US" sz="2800" dirty="0">
                <a:solidFill>
                  <a:schemeClr val="tx1">
                    <a:lumMod val="75000"/>
                    <a:lumOff val="25000"/>
                  </a:schemeClr>
                </a:solidFill>
                <a:latin typeface="Aptos" panose="020B0004020202020204" pitchFamily="34" charset="0"/>
              </a:rPr>
              <a:t>Bucket 1: Remove (Redundant, Obsolete, Trivial Content - </a:t>
            </a:r>
            <a:r>
              <a:rPr lang="en-US" sz="2800" u="sng" dirty="0">
                <a:solidFill>
                  <a:srgbClr val="467886"/>
                </a:solidFill>
                <a:effectLst/>
                <a:latin typeface="Aptos" panose="020B0004020202020204" pitchFamily="34" charset="0"/>
                <a:ea typeface="DengXian" panose="02010600030101010101" pitchFamily="2" charset="-122"/>
                <a:cs typeface="Times New Roman" panose="02020603050405020304" pitchFamily="18" charset="0"/>
                <a:hlinkClick r:id="rId3"/>
              </a:rPr>
              <a:t>ROT Analysis</a:t>
            </a:r>
            <a:r>
              <a:rPr lang="en-US" sz="2800" dirty="0">
                <a:solidFill>
                  <a:schemeClr val="tx1">
                    <a:lumMod val="75000"/>
                    <a:lumOff val="25000"/>
                  </a:schemeClr>
                </a:solidFill>
                <a:latin typeface="Aptos" panose="020B0004020202020204" pitchFamily="34" charset="0"/>
              </a:rPr>
              <a:t>)</a:t>
            </a:r>
          </a:p>
          <a:p>
            <a:pPr marL="457200" indent="-457200">
              <a:lnSpc>
                <a:spcPct val="150000"/>
              </a:lnSpc>
              <a:spcAft>
                <a:spcPts val="1200"/>
              </a:spcAft>
              <a:buClr>
                <a:srgbClr val="B18C58"/>
              </a:buClr>
              <a:buFont typeface="Wingdings" panose="05000000000000000000" pitchFamily="2" charset="2"/>
              <a:buChar char="ü"/>
            </a:pPr>
            <a:r>
              <a:rPr lang="en-US" sz="2800" dirty="0">
                <a:solidFill>
                  <a:schemeClr val="tx1">
                    <a:lumMod val="75000"/>
                    <a:lumOff val="25000"/>
                  </a:schemeClr>
                </a:solidFill>
                <a:latin typeface="Aptos" panose="020B0004020202020204" pitchFamily="34" charset="0"/>
              </a:rPr>
              <a:t>Bucket 2: Ignore (Exceptions 2-5)</a:t>
            </a:r>
          </a:p>
          <a:p>
            <a:pPr marL="457200" indent="-457200">
              <a:lnSpc>
                <a:spcPct val="150000"/>
              </a:lnSpc>
              <a:spcAft>
                <a:spcPts val="1200"/>
              </a:spcAft>
              <a:buClr>
                <a:srgbClr val="B18C58"/>
              </a:buClr>
              <a:buFont typeface="Wingdings" panose="05000000000000000000" pitchFamily="2" charset="2"/>
              <a:buChar char="ü"/>
            </a:pPr>
            <a:r>
              <a:rPr lang="en-US" sz="2800" dirty="0">
                <a:solidFill>
                  <a:schemeClr val="tx1">
                    <a:lumMod val="75000"/>
                    <a:lumOff val="25000"/>
                  </a:schemeClr>
                </a:solidFill>
                <a:latin typeface="Aptos" panose="020B0004020202020204" pitchFamily="34" charset="0"/>
              </a:rPr>
              <a:t>Bucket 3: Archive (Exception 1)</a:t>
            </a:r>
          </a:p>
          <a:p>
            <a:pPr marL="457200" indent="-457200">
              <a:lnSpc>
                <a:spcPct val="150000"/>
              </a:lnSpc>
              <a:spcAft>
                <a:spcPts val="1200"/>
              </a:spcAft>
              <a:buClr>
                <a:srgbClr val="B18C58"/>
              </a:buClr>
              <a:buFont typeface="Wingdings" panose="05000000000000000000" pitchFamily="2" charset="2"/>
              <a:buChar char="ü"/>
            </a:pPr>
            <a:r>
              <a:rPr lang="en-US" sz="2800" dirty="0">
                <a:solidFill>
                  <a:schemeClr val="tx1">
                    <a:lumMod val="75000"/>
                    <a:lumOff val="25000"/>
                  </a:schemeClr>
                </a:solidFill>
                <a:latin typeface="Aptos" panose="020B0004020202020204" pitchFamily="34" charset="0"/>
              </a:rPr>
              <a:t>Bucket 4: Update</a:t>
            </a:r>
            <a:endParaRPr lang="en-US" sz="2800" b="1" dirty="0">
              <a:solidFill>
                <a:schemeClr val="tx1">
                  <a:lumMod val="75000"/>
                  <a:lumOff val="25000"/>
                </a:schemeClr>
              </a:solidFill>
              <a:latin typeface="Aptos SemiBold" panose="020B0004020202020204" pitchFamily="34" charset="0"/>
            </a:endParaRPr>
          </a:p>
        </p:txBody>
      </p:sp>
      <p:pic>
        <p:nvPicPr>
          <p:cNvPr id="10" name="Picture 9" descr="Screenshot of Content Inventory Spreadsheet">
            <a:extLst>
              <a:ext uri="{FF2B5EF4-FFF2-40B4-BE49-F238E27FC236}">
                <a16:creationId xmlns:a16="http://schemas.microsoft.com/office/drawing/2014/main" id="{E866050F-FE08-26DF-1BAC-DB0EC56CE973}"/>
              </a:ext>
            </a:extLst>
          </p:cNvPr>
          <p:cNvPicPr>
            <a:picLocks noChangeAspect="1"/>
          </p:cNvPicPr>
          <p:nvPr/>
        </p:nvPicPr>
        <p:blipFill>
          <a:blip r:embed="rId4"/>
          <a:stretch>
            <a:fillRect/>
          </a:stretch>
        </p:blipFill>
        <p:spPr>
          <a:xfrm>
            <a:off x="882173" y="7902108"/>
            <a:ext cx="14348698" cy="1470931"/>
          </a:xfrm>
          <a:prstGeom prst="rect">
            <a:avLst/>
          </a:prstGeom>
        </p:spPr>
      </p:pic>
      <p:pic>
        <p:nvPicPr>
          <p:cNvPr id="15" name="Picture 14" descr="Screenshot of Actions of the Content Inventory Spreadsheet">
            <a:extLst>
              <a:ext uri="{FF2B5EF4-FFF2-40B4-BE49-F238E27FC236}">
                <a16:creationId xmlns:a16="http://schemas.microsoft.com/office/drawing/2014/main" id="{FFE7A0F4-F84A-B422-D7C9-86947EF5CFDF}"/>
              </a:ext>
            </a:extLst>
          </p:cNvPr>
          <p:cNvPicPr>
            <a:picLocks noChangeAspect="1"/>
          </p:cNvPicPr>
          <p:nvPr/>
        </p:nvPicPr>
        <p:blipFill>
          <a:blip r:embed="rId4"/>
          <a:srcRect l="84225"/>
          <a:stretch>
            <a:fillRect/>
          </a:stretch>
        </p:blipFill>
        <p:spPr>
          <a:xfrm>
            <a:off x="12067400" y="7182253"/>
            <a:ext cx="3625801" cy="2356185"/>
          </a:xfrm>
          <a:prstGeom prst="rect">
            <a:avLst/>
          </a:prstGeom>
        </p:spPr>
      </p:pic>
      <p:pic>
        <p:nvPicPr>
          <p:cNvPr id="1026" name="Picture 2" descr="Missouri Digital Accessibility">
            <a:extLst>
              <a:ext uri="{FF2B5EF4-FFF2-40B4-BE49-F238E27FC236}">
                <a16:creationId xmlns:a16="http://schemas.microsoft.com/office/drawing/2014/main" id="{79BEE543-F9D1-B297-8220-9015BBBC67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82107" y="7886175"/>
            <a:ext cx="2041194" cy="204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4538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a:extLst>
            <a:ext uri="{FF2B5EF4-FFF2-40B4-BE49-F238E27FC236}">
              <a16:creationId xmlns:a16="http://schemas.microsoft.com/office/drawing/2014/main" id="{7E0F93C4-93A7-6B2B-ABE5-323F48C377B1}"/>
            </a:ext>
          </a:extLst>
        </p:cNvPr>
        <p:cNvGrpSpPr/>
        <p:nvPr/>
      </p:nvGrpSpPr>
      <p:grpSpPr>
        <a:xfrm>
          <a:off x="0" y="0"/>
          <a:ext cx="0" cy="0"/>
          <a:chOff x="0" y="0"/>
          <a:chExt cx="0" cy="0"/>
        </a:xfrm>
      </p:grpSpPr>
      <p:sp>
        <p:nvSpPr>
          <p:cNvPr id="4" name="Header Text">
            <a:extLst>
              <a:ext uri="{FF2B5EF4-FFF2-40B4-BE49-F238E27FC236}">
                <a16:creationId xmlns:a16="http://schemas.microsoft.com/office/drawing/2014/main" id="{08B7B8B8-82DB-3805-2A30-CCD2CDA0ABC7}"/>
              </a:ext>
            </a:extLst>
          </p:cNvPr>
          <p:cNvSpPr txBox="1">
            <a:spLocks noGrp="1"/>
          </p:cNvSpPr>
          <p:nvPr>
            <p:ph type="title" idx="4294967295"/>
          </p:nvPr>
        </p:nvSpPr>
        <p:spPr>
          <a:xfrm>
            <a:off x="838200" y="1190168"/>
            <a:ext cx="16985101" cy="738664"/>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2057400" marR="0" lvl="0" indent="-205740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913D49"/>
                </a:solidFill>
                <a:effectLst/>
                <a:uLnTx/>
                <a:uFillTx/>
                <a:latin typeface="Aptos" panose="020B0004020202020204" pitchFamily="34" charset="0"/>
                <a:ea typeface="Inter"/>
                <a:cs typeface="Inter"/>
                <a:sym typeface="Inter"/>
              </a:rPr>
              <a:t>As you complete your web property audits or inventories…</a:t>
            </a:r>
            <a:endParaRPr kumimoji="0" lang="en-US" sz="4400" b="1" i="0" u="none" strike="noStrike" kern="0" cap="none" spc="0" normalizeH="0" baseline="0" noProof="0" dirty="0">
              <a:ln>
                <a:noFill/>
              </a:ln>
              <a:solidFill>
                <a:srgbClr val="913D49"/>
              </a:solidFill>
              <a:effectLst/>
              <a:uLnTx/>
              <a:uFillTx/>
              <a:latin typeface="Aptos" panose="020B0004020202020204" pitchFamily="34" charset="0"/>
              <a:ea typeface="Inter"/>
              <a:cs typeface="Inter"/>
              <a:sym typeface="Inter"/>
            </a:endParaRPr>
          </a:p>
        </p:txBody>
      </p:sp>
      <p:grpSp>
        <p:nvGrpSpPr>
          <p:cNvPr id="5" name="Dots">
            <a:extLst>
              <a:ext uri="{FF2B5EF4-FFF2-40B4-BE49-F238E27FC236}">
                <a16:creationId xmlns:a16="http://schemas.microsoft.com/office/drawing/2014/main" id="{D2FB3678-03E5-D107-7B89-18A8197C1C21}"/>
              </a:ext>
              <a:ext uri="{C183D7F6-B498-43B3-948B-1728B52AA6E4}">
                <adec:decorative xmlns:adec="http://schemas.microsoft.com/office/drawing/2017/decorative" val="1"/>
              </a:ext>
            </a:extLst>
          </p:cNvPr>
          <p:cNvGrpSpPr/>
          <p:nvPr/>
        </p:nvGrpSpPr>
        <p:grpSpPr>
          <a:xfrm>
            <a:off x="14486635" y="9703837"/>
            <a:ext cx="1341192" cy="223532"/>
            <a:chOff x="14486635" y="9703837"/>
            <a:chExt cx="1341192" cy="223532"/>
          </a:xfrm>
        </p:grpSpPr>
        <p:sp>
          <p:nvSpPr>
            <p:cNvPr id="11" name="Oval 10">
              <a:extLst>
                <a:ext uri="{FF2B5EF4-FFF2-40B4-BE49-F238E27FC236}">
                  <a16:creationId xmlns:a16="http://schemas.microsoft.com/office/drawing/2014/main" id="{29A10E47-498E-75EC-8074-2B2176F1712A}"/>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2456C143-EFDA-A38F-0035-E11AE85B6757}"/>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A9B7AD12-0101-41BF-1F51-9CF9F3347748}"/>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B29079AD-204C-9189-EAE7-44CD09D9BDCF}"/>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Agenda">
            <a:extLst>
              <a:ext uri="{FF2B5EF4-FFF2-40B4-BE49-F238E27FC236}">
                <a16:creationId xmlns:a16="http://schemas.microsoft.com/office/drawing/2014/main" id="{D69CE372-189F-3E22-ADC1-93E47A505BBC}"/>
              </a:ext>
            </a:extLst>
          </p:cNvPr>
          <p:cNvSpPr txBox="1"/>
          <p:nvPr/>
        </p:nvSpPr>
        <p:spPr>
          <a:xfrm>
            <a:off x="2169432" y="2846399"/>
            <a:ext cx="14533608" cy="2773580"/>
          </a:xfrm>
          <a:prstGeom prst="rect">
            <a:avLst/>
          </a:prstGeom>
          <a:noFill/>
        </p:spPr>
        <p:txBody>
          <a:bodyPr wrap="square" rtlCol="0">
            <a:spAutoFit/>
          </a:bodyPr>
          <a:lstStyle/>
          <a:p>
            <a:pPr>
              <a:lnSpc>
                <a:spcPct val="150000"/>
              </a:lnSpc>
              <a:spcAft>
                <a:spcPts val="1200"/>
              </a:spcAft>
              <a:buClr>
                <a:srgbClr val="B18C58"/>
              </a:buClr>
            </a:pPr>
            <a:r>
              <a:rPr lang="en-US" sz="4000" dirty="0">
                <a:solidFill>
                  <a:schemeClr val="tx1">
                    <a:lumMod val="75000"/>
                    <a:lumOff val="25000"/>
                  </a:schemeClr>
                </a:solidFill>
                <a:latin typeface="Aptos" panose="020B0004020202020204" pitchFamily="34" charset="0"/>
              </a:rPr>
              <a:t>Consider that you may need to purchase additional tools, subscriptions or contracted help to complete your initial remediation efforts</a:t>
            </a:r>
            <a:endParaRPr lang="en-US" sz="4000" b="1" dirty="0">
              <a:solidFill>
                <a:schemeClr val="tx1">
                  <a:lumMod val="75000"/>
                  <a:lumOff val="25000"/>
                </a:schemeClr>
              </a:solidFill>
              <a:latin typeface="Aptos SemiBold" panose="020B0004020202020204" pitchFamily="34" charset="0"/>
            </a:endParaRPr>
          </a:p>
        </p:txBody>
      </p:sp>
      <p:pic>
        <p:nvPicPr>
          <p:cNvPr id="1026" name="Picture 2" descr="Missouri Digital Accessibility">
            <a:extLst>
              <a:ext uri="{FF2B5EF4-FFF2-40B4-BE49-F238E27FC236}">
                <a16:creationId xmlns:a16="http://schemas.microsoft.com/office/drawing/2014/main" id="{03107C0F-2299-72E8-3888-49C87D59B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2107" y="7886175"/>
            <a:ext cx="2041194" cy="204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170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a:extLst>
            <a:ext uri="{FF2B5EF4-FFF2-40B4-BE49-F238E27FC236}">
              <a16:creationId xmlns:a16="http://schemas.microsoft.com/office/drawing/2014/main" id="{8E3EE8FA-1DB3-4AC1-DD5E-B0963BC0C54B}"/>
            </a:ext>
          </a:extLst>
        </p:cNvPr>
        <p:cNvGrpSpPr/>
        <p:nvPr/>
      </p:nvGrpSpPr>
      <p:grpSpPr>
        <a:xfrm>
          <a:off x="0" y="0"/>
          <a:ext cx="0" cy="0"/>
          <a:chOff x="0" y="0"/>
          <a:chExt cx="0" cy="0"/>
        </a:xfrm>
      </p:grpSpPr>
      <p:sp>
        <p:nvSpPr>
          <p:cNvPr id="4" name="Header Text">
            <a:extLst>
              <a:ext uri="{FF2B5EF4-FFF2-40B4-BE49-F238E27FC236}">
                <a16:creationId xmlns:a16="http://schemas.microsoft.com/office/drawing/2014/main" id="{F2F3242B-8ED6-7BBE-2E49-ACFE5F39B070}"/>
              </a:ext>
            </a:extLst>
          </p:cNvPr>
          <p:cNvSpPr txBox="1">
            <a:spLocks noGrp="1"/>
          </p:cNvSpPr>
          <p:nvPr>
            <p:ph type="title" idx="4294967295"/>
          </p:nvPr>
        </p:nvSpPr>
        <p:spPr>
          <a:xfrm>
            <a:off x="838200" y="1190168"/>
            <a:ext cx="14020553" cy="1415772"/>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2057400" marR="0" lvl="0" indent="-205740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2E3E4B"/>
                </a:solidFill>
                <a:effectLst/>
                <a:uLnTx/>
                <a:uFillTx/>
                <a:latin typeface="Aptos" panose="020B0004020202020204" pitchFamily="34" charset="0"/>
                <a:ea typeface="Inter"/>
                <a:cs typeface="Inter"/>
                <a:sym typeface="Inter"/>
              </a:rPr>
              <a:t>Step 7: </a:t>
            </a:r>
            <a:r>
              <a:rPr kumimoji="0" lang="en-US" sz="4400" b="1" i="0" u="none" strike="noStrike" kern="0" cap="none" spc="0" normalizeH="0" baseline="0" noProof="0" dirty="0">
                <a:ln>
                  <a:noFill/>
                </a:ln>
                <a:solidFill>
                  <a:srgbClr val="932A38"/>
                </a:solidFill>
                <a:effectLst/>
                <a:uLnTx/>
                <a:uFillTx/>
                <a:latin typeface="Aptos" panose="020B0004020202020204" pitchFamily="34" charset="0"/>
                <a:ea typeface="Inter"/>
                <a:cs typeface="Inter"/>
                <a:sym typeface="Inter"/>
              </a:rPr>
              <a:t>Continue to Update Accessibility Testing Status in Audit Spreadsheet </a:t>
            </a:r>
          </a:p>
        </p:txBody>
      </p:sp>
      <p:grpSp>
        <p:nvGrpSpPr>
          <p:cNvPr id="5" name="Dots">
            <a:extLst>
              <a:ext uri="{FF2B5EF4-FFF2-40B4-BE49-F238E27FC236}">
                <a16:creationId xmlns:a16="http://schemas.microsoft.com/office/drawing/2014/main" id="{7E5B1C01-20BC-81EA-4BCB-E3FB0AC23569}"/>
              </a:ext>
              <a:ext uri="{C183D7F6-B498-43B3-948B-1728B52AA6E4}">
                <adec:decorative xmlns:adec="http://schemas.microsoft.com/office/drawing/2017/decorative" val="1"/>
              </a:ext>
            </a:extLst>
          </p:cNvPr>
          <p:cNvGrpSpPr/>
          <p:nvPr/>
        </p:nvGrpSpPr>
        <p:grpSpPr>
          <a:xfrm>
            <a:off x="14486635" y="9703837"/>
            <a:ext cx="1341192" cy="223532"/>
            <a:chOff x="14486635" y="9703837"/>
            <a:chExt cx="1341192" cy="223532"/>
          </a:xfrm>
        </p:grpSpPr>
        <p:sp>
          <p:nvSpPr>
            <p:cNvPr id="11" name="Oval 10">
              <a:extLst>
                <a:ext uri="{FF2B5EF4-FFF2-40B4-BE49-F238E27FC236}">
                  <a16:creationId xmlns:a16="http://schemas.microsoft.com/office/drawing/2014/main" id="{8B4747DE-1647-55E6-BD3B-95C0C35F2F2D}"/>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247BA36A-0A26-149E-644A-7DB5BFCF9713}"/>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EA843B3-7829-5C6C-E19F-B787BB069EB5}"/>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83A0664C-2843-55A5-10A9-A0F4AEB13B1C}"/>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descr="Screenshot of Audit spreadsheet  columns">
            <a:extLst>
              <a:ext uri="{FF2B5EF4-FFF2-40B4-BE49-F238E27FC236}">
                <a16:creationId xmlns:a16="http://schemas.microsoft.com/office/drawing/2014/main" id="{A865D7FF-5952-958B-AC13-B139AE54C17C}"/>
              </a:ext>
            </a:extLst>
          </p:cNvPr>
          <p:cNvPicPr>
            <a:picLocks noChangeAspect="1"/>
          </p:cNvPicPr>
          <p:nvPr/>
        </p:nvPicPr>
        <p:blipFill>
          <a:blip r:embed="rId3"/>
          <a:srcRect b="38570"/>
          <a:stretch>
            <a:fillRect/>
          </a:stretch>
        </p:blipFill>
        <p:spPr>
          <a:xfrm>
            <a:off x="567277" y="3377076"/>
            <a:ext cx="17237363" cy="1363848"/>
          </a:xfrm>
          <a:prstGeom prst="rect">
            <a:avLst/>
          </a:prstGeom>
        </p:spPr>
      </p:pic>
      <p:pic>
        <p:nvPicPr>
          <p:cNvPr id="3" name="Picture 2" descr="Screenshot of Audit spreadsheet accessibility testing status and Status/ Notes columns circled.">
            <a:extLst>
              <a:ext uri="{FF2B5EF4-FFF2-40B4-BE49-F238E27FC236}">
                <a16:creationId xmlns:a16="http://schemas.microsoft.com/office/drawing/2014/main" id="{B00194D1-4521-8118-EA03-2EF76BE59B04}"/>
              </a:ext>
            </a:extLst>
          </p:cNvPr>
          <p:cNvPicPr>
            <a:picLocks noChangeAspect="1"/>
          </p:cNvPicPr>
          <p:nvPr/>
        </p:nvPicPr>
        <p:blipFill>
          <a:blip r:embed="rId4"/>
          <a:stretch>
            <a:fillRect/>
          </a:stretch>
        </p:blipFill>
        <p:spPr>
          <a:xfrm>
            <a:off x="2313216" y="5183491"/>
            <a:ext cx="13735438" cy="2843901"/>
          </a:xfrm>
          <a:prstGeom prst="rect">
            <a:avLst/>
          </a:prstGeom>
        </p:spPr>
      </p:pic>
      <p:pic>
        <p:nvPicPr>
          <p:cNvPr id="1026" name="Picture 2" descr="Missouri Digital Accessibility">
            <a:extLst>
              <a:ext uri="{FF2B5EF4-FFF2-40B4-BE49-F238E27FC236}">
                <a16:creationId xmlns:a16="http://schemas.microsoft.com/office/drawing/2014/main" id="{218F0DF6-2235-502C-1505-5DCDAAAFF6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82107" y="7886175"/>
            <a:ext cx="2041194" cy="204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829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a:extLst>
            <a:ext uri="{FF2B5EF4-FFF2-40B4-BE49-F238E27FC236}">
              <a16:creationId xmlns:a16="http://schemas.microsoft.com/office/drawing/2014/main" id="{1535CD98-12DF-B0CA-978B-99821C2D1430}"/>
            </a:ext>
          </a:extLst>
        </p:cNvPr>
        <p:cNvGrpSpPr/>
        <p:nvPr/>
      </p:nvGrpSpPr>
      <p:grpSpPr>
        <a:xfrm>
          <a:off x="0" y="0"/>
          <a:ext cx="0" cy="0"/>
          <a:chOff x="0" y="0"/>
          <a:chExt cx="0" cy="0"/>
        </a:xfrm>
      </p:grpSpPr>
      <p:sp>
        <p:nvSpPr>
          <p:cNvPr id="4" name="Header Text">
            <a:extLst>
              <a:ext uri="{FF2B5EF4-FFF2-40B4-BE49-F238E27FC236}">
                <a16:creationId xmlns:a16="http://schemas.microsoft.com/office/drawing/2014/main" id="{9EDDD2AF-491C-6A10-EC0E-E26E1D468E0F}"/>
              </a:ext>
            </a:extLst>
          </p:cNvPr>
          <p:cNvSpPr txBox="1">
            <a:spLocks noGrp="1"/>
          </p:cNvSpPr>
          <p:nvPr>
            <p:ph type="title" idx="4294967295"/>
          </p:nvPr>
        </p:nvSpPr>
        <p:spPr>
          <a:xfrm>
            <a:off x="838200" y="1190168"/>
            <a:ext cx="14020553" cy="738664"/>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2057400" marR="0" lvl="0" indent="-205740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2E3E4B"/>
                </a:solidFill>
                <a:effectLst/>
                <a:uLnTx/>
                <a:uFillTx/>
                <a:latin typeface="Aptos" panose="020B0004020202020204" pitchFamily="34" charset="0"/>
                <a:ea typeface="Inter"/>
                <a:cs typeface="Inter"/>
                <a:sym typeface="Inter"/>
              </a:rPr>
              <a:t>Step 8: </a:t>
            </a:r>
            <a:r>
              <a:rPr kumimoji="0" lang="en-US" sz="4400" b="1" i="0" u="none" strike="noStrike" kern="0" cap="none" spc="0" normalizeH="0" baseline="0" noProof="0" dirty="0">
                <a:ln>
                  <a:noFill/>
                </a:ln>
                <a:solidFill>
                  <a:srgbClr val="932A38"/>
                </a:solidFill>
                <a:effectLst/>
                <a:uLnTx/>
                <a:uFillTx/>
                <a:latin typeface="Aptos" panose="020B0004020202020204" pitchFamily="34" charset="0"/>
                <a:ea typeface="Inter"/>
                <a:cs typeface="Inter"/>
                <a:sym typeface="Inter"/>
              </a:rPr>
              <a:t>Work Through Your Inventory Spreadsheets	</a:t>
            </a:r>
          </a:p>
        </p:txBody>
      </p:sp>
      <p:grpSp>
        <p:nvGrpSpPr>
          <p:cNvPr id="5" name="Dots">
            <a:extLst>
              <a:ext uri="{FF2B5EF4-FFF2-40B4-BE49-F238E27FC236}">
                <a16:creationId xmlns:a16="http://schemas.microsoft.com/office/drawing/2014/main" id="{32435CB4-1A03-0515-22D0-AFA5789557CA}"/>
              </a:ext>
              <a:ext uri="{C183D7F6-B498-43B3-948B-1728B52AA6E4}">
                <adec:decorative xmlns:adec="http://schemas.microsoft.com/office/drawing/2017/decorative" val="1"/>
              </a:ext>
            </a:extLst>
          </p:cNvPr>
          <p:cNvGrpSpPr/>
          <p:nvPr/>
        </p:nvGrpSpPr>
        <p:grpSpPr>
          <a:xfrm>
            <a:off x="14486635" y="9703837"/>
            <a:ext cx="1341192" cy="223532"/>
            <a:chOff x="14486635" y="9703837"/>
            <a:chExt cx="1341192" cy="223532"/>
          </a:xfrm>
        </p:grpSpPr>
        <p:sp>
          <p:nvSpPr>
            <p:cNvPr id="11" name="Oval 10">
              <a:extLst>
                <a:ext uri="{FF2B5EF4-FFF2-40B4-BE49-F238E27FC236}">
                  <a16:creationId xmlns:a16="http://schemas.microsoft.com/office/drawing/2014/main" id="{8F0AA37C-D2CA-64B9-E892-D7B5191E0244}"/>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B3420DA2-3E1C-0395-5AC3-83EE76E34631}"/>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4A95567E-6415-F40E-9889-43A77E244A5D}"/>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02828F7C-1A17-507B-BB61-DF9E49D62935}"/>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Agenda">
            <a:extLst>
              <a:ext uri="{FF2B5EF4-FFF2-40B4-BE49-F238E27FC236}">
                <a16:creationId xmlns:a16="http://schemas.microsoft.com/office/drawing/2014/main" id="{E7C3F78D-49C5-57D2-5461-2C80C8354FFC}"/>
              </a:ext>
            </a:extLst>
          </p:cNvPr>
          <p:cNvSpPr txBox="1"/>
          <p:nvPr/>
        </p:nvSpPr>
        <p:spPr>
          <a:xfrm>
            <a:off x="2153093" y="3991772"/>
            <a:ext cx="10331266" cy="4915000"/>
          </a:xfrm>
          <a:prstGeom prst="rect">
            <a:avLst/>
          </a:prstGeom>
          <a:noFill/>
        </p:spPr>
        <p:txBody>
          <a:bodyPr wrap="square" rtlCol="0">
            <a:spAutoFit/>
          </a:bodyPr>
          <a:lstStyle/>
          <a:p>
            <a:pPr marL="457200" indent="-457200">
              <a:lnSpc>
                <a:spcPct val="150000"/>
              </a:lnSpc>
              <a:spcAft>
                <a:spcPts val="1200"/>
              </a:spcAft>
              <a:buClr>
                <a:srgbClr val="B18C58"/>
              </a:buClr>
              <a:buFont typeface="Wingdings" panose="05000000000000000000" pitchFamily="2" charset="2"/>
              <a:buChar char="ü"/>
            </a:pPr>
            <a:r>
              <a:rPr lang="en-US" sz="3200" dirty="0">
                <a:solidFill>
                  <a:schemeClr val="tx1">
                    <a:lumMod val="75000"/>
                    <a:lumOff val="25000"/>
                  </a:schemeClr>
                </a:solidFill>
                <a:latin typeface="Aptos" panose="020B0004020202020204" pitchFamily="34" charset="0"/>
              </a:rPr>
              <a:t>Bucket 1 : </a:t>
            </a:r>
            <a:r>
              <a:rPr lang="en-US" sz="3200" b="1" i="1" dirty="0">
                <a:solidFill>
                  <a:schemeClr val="tx1">
                    <a:lumMod val="75000"/>
                    <a:lumOff val="25000"/>
                  </a:schemeClr>
                </a:solidFill>
                <a:latin typeface="Aptos" panose="020B0004020202020204" pitchFamily="34" charset="0"/>
              </a:rPr>
              <a:t>Remove</a:t>
            </a:r>
            <a:r>
              <a:rPr lang="en-US" sz="3200" dirty="0">
                <a:solidFill>
                  <a:schemeClr val="tx1">
                    <a:lumMod val="75000"/>
                    <a:lumOff val="25000"/>
                  </a:schemeClr>
                </a:solidFill>
                <a:latin typeface="Aptos" panose="020B0004020202020204" pitchFamily="34" charset="0"/>
              </a:rPr>
              <a:t> ROT content</a:t>
            </a:r>
          </a:p>
          <a:p>
            <a:pPr marL="457200" indent="-457200">
              <a:lnSpc>
                <a:spcPct val="150000"/>
              </a:lnSpc>
              <a:spcAft>
                <a:spcPts val="1200"/>
              </a:spcAft>
              <a:buClr>
                <a:srgbClr val="B18C58"/>
              </a:buClr>
              <a:buFont typeface="Wingdings" panose="05000000000000000000" pitchFamily="2" charset="2"/>
              <a:buChar char="ü"/>
            </a:pPr>
            <a:r>
              <a:rPr lang="en-US" sz="3200" dirty="0">
                <a:solidFill>
                  <a:schemeClr val="tx1">
                    <a:lumMod val="75000"/>
                    <a:lumOff val="25000"/>
                  </a:schemeClr>
                </a:solidFill>
                <a:latin typeface="Aptos" panose="020B0004020202020204" pitchFamily="34" charset="0"/>
              </a:rPr>
              <a:t>Bucket 2: </a:t>
            </a:r>
            <a:r>
              <a:rPr lang="en-US" sz="3200" b="1" i="1" dirty="0">
                <a:solidFill>
                  <a:schemeClr val="tx1">
                    <a:lumMod val="75000"/>
                    <a:lumOff val="25000"/>
                  </a:schemeClr>
                </a:solidFill>
                <a:latin typeface="Aptos" panose="020B0004020202020204" pitchFamily="34" charset="0"/>
              </a:rPr>
              <a:t>Ignore</a:t>
            </a:r>
            <a:r>
              <a:rPr lang="en-US" sz="3200" dirty="0">
                <a:solidFill>
                  <a:schemeClr val="tx1">
                    <a:lumMod val="75000"/>
                    <a:lumOff val="25000"/>
                  </a:schemeClr>
                </a:solidFill>
                <a:latin typeface="Aptos" panose="020B0004020202020204" pitchFamily="34" charset="0"/>
              </a:rPr>
              <a:t>, nothing to do (exceptions)</a:t>
            </a:r>
          </a:p>
          <a:p>
            <a:pPr marL="457200" indent="-457200">
              <a:lnSpc>
                <a:spcPct val="150000"/>
              </a:lnSpc>
              <a:spcAft>
                <a:spcPts val="1200"/>
              </a:spcAft>
              <a:buClr>
                <a:srgbClr val="B18C58"/>
              </a:buClr>
              <a:buFont typeface="Wingdings" panose="05000000000000000000" pitchFamily="2" charset="2"/>
              <a:buChar char="ü"/>
            </a:pPr>
            <a:r>
              <a:rPr lang="en-US" sz="3200" dirty="0">
                <a:solidFill>
                  <a:schemeClr val="tx1">
                    <a:lumMod val="75000"/>
                    <a:lumOff val="25000"/>
                  </a:schemeClr>
                </a:solidFill>
                <a:latin typeface="Aptos" panose="020B0004020202020204" pitchFamily="34" charset="0"/>
              </a:rPr>
              <a:t>Bucket 3: </a:t>
            </a:r>
            <a:r>
              <a:rPr lang="en-US" sz="3200" b="1" i="1" dirty="0">
                <a:solidFill>
                  <a:schemeClr val="tx1">
                    <a:lumMod val="75000"/>
                    <a:lumOff val="25000"/>
                  </a:schemeClr>
                </a:solidFill>
                <a:latin typeface="Aptos" panose="020B0004020202020204" pitchFamily="34" charset="0"/>
              </a:rPr>
              <a:t>Mark archive </a:t>
            </a:r>
            <a:r>
              <a:rPr lang="en-US" sz="3200" i="1" dirty="0">
                <a:solidFill>
                  <a:schemeClr val="tx1">
                    <a:lumMod val="75000"/>
                    <a:lumOff val="25000"/>
                  </a:schemeClr>
                </a:solidFill>
                <a:latin typeface="Aptos" panose="020B0004020202020204" pitchFamily="34" charset="0"/>
              </a:rPr>
              <a:t>content</a:t>
            </a:r>
            <a:r>
              <a:rPr lang="en-US" sz="3200" b="1" i="1" dirty="0">
                <a:solidFill>
                  <a:schemeClr val="tx1">
                    <a:lumMod val="75000"/>
                    <a:lumOff val="25000"/>
                  </a:schemeClr>
                </a:solidFill>
                <a:latin typeface="Aptos" panose="020B0004020202020204" pitchFamily="34" charset="0"/>
              </a:rPr>
              <a:t> </a:t>
            </a:r>
            <a:r>
              <a:rPr lang="en-US" sz="3200" dirty="0">
                <a:solidFill>
                  <a:schemeClr val="tx1">
                    <a:lumMod val="75000"/>
                    <a:lumOff val="25000"/>
                  </a:schemeClr>
                </a:solidFill>
                <a:latin typeface="Aptos" panose="020B0004020202020204" pitchFamily="34" charset="0"/>
              </a:rPr>
              <a:t>on websites, no remediation needed UNLESS content is updated for any reason.</a:t>
            </a:r>
          </a:p>
          <a:p>
            <a:pPr marL="457200" indent="-457200">
              <a:lnSpc>
                <a:spcPct val="150000"/>
              </a:lnSpc>
              <a:spcAft>
                <a:spcPts val="1200"/>
              </a:spcAft>
              <a:buClr>
                <a:srgbClr val="B18C58"/>
              </a:buClr>
              <a:buFont typeface="Wingdings" panose="05000000000000000000" pitchFamily="2" charset="2"/>
              <a:buChar char="ü"/>
            </a:pPr>
            <a:r>
              <a:rPr lang="en-US" sz="3200" dirty="0">
                <a:solidFill>
                  <a:schemeClr val="tx1">
                    <a:lumMod val="75000"/>
                    <a:lumOff val="25000"/>
                  </a:schemeClr>
                </a:solidFill>
                <a:latin typeface="Aptos" panose="020B0004020202020204" pitchFamily="34" charset="0"/>
              </a:rPr>
              <a:t>Bucket 4: </a:t>
            </a:r>
            <a:r>
              <a:rPr lang="en-US" sz="3200" b="1" i="1" dirty="0">
                <a:solidFill>
                  <a:schemeClr val="tx1">
                    <a:lumMod val="75000"/>
                    <a:lumOff val="25000"/>
                  </a:schemeClr>
                </a:solidFill>
                <a:latin typeface="Aptos" panose="020B0004020202020204" pitchFamily="34" charset="0"/>
              </a:rPr>
              <a:t>Remediate </a:t>
            </a:r>
            <a:r>
              <a:rPr lang="en-US" sz="3200" dirty="0">
                <a:solidFill>
                  <a:schemeClr val="tx1">
                    <a:lumMod val="75000"/>
                    <a:lumOff val="25000"/>
                  </a:schemeClr>
                </a:solidFill>
                <a:latin typeface="Aptos" panose="020B0004020202020204" pitchFamily="34" charset="0"/>
              </a:rPr>
              <a:t>content, working in priority order</a:t>
            </a:r>
          </a:p>
        </p:txBody>
      </p:sp>
      <p:pic>
        <p:nvPicPr>
          <p:cNvPr id="1026" name="Picture 2" descr="Missouri Digital Accessibility">
            <a:extLst>
              <a:ext uri="{FF2B5EF4-FFF2-40B4-BE49-F238E27FC236}">
                <a16:creationId xmlns:a16="http://schemas.microsoft.com/office/drawing/2014/main" id="{7479221C-1BC9-D24A-1FAF-7E12FFECDC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2107" y="7886175"/>
            <a:ext cx="2041194" cy="204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creenshot of Inventory spreadsheet of Actions column">
            <a:extLst>
              <a:ext uri="{FF2B5EF4-FFF2-40B4-BE49-F238E27FC236}">
                <a16:creationId xmlns:a16="http://schemas.microsoft.com/office/drawing/2014/main" id="{08FC53B1-58DB-C177-7546-0C0D76989190}"/>
              </a:ext>
            </a:extLst>
          </p:cNvPr>
          <p:cNvPicPr>
            <a:picLocks noChangeAspect="1"/>
          </p:cNvPicPr>
          <p:nvPr/>
        </p:nvPicPr>
        <p:blipFill>
          <a:blip r:embed="rId4"/>
          <a:stretch>
            <a:fillRect/>
          </a:stretch>
        </p:blipFill>
        <p:spPr>
          <a:xfrm>
            <a:off x="13565223" y="4279913"/>
            <a:ext cx="4078143" cy="2953139"/>
          </a:xfrm>
          <a:prstGeom prst="rect">
            <a:avLst/>
          </a:prstGeom>
        </p:spPr>
      </p:pic>
      <p:sp>
        <p:nvSpPr>
          <p:cNvPr id="7" name="Agenda">
            <a:extLst>
              <a:ext uri="{FF2B5EF4-FFF2-40B4-BE49-F238E27FC236}">
                <a16:creationId xmlns:a16="http://schemas.microsoft.com/office/drawing/2014/main" id="{B1730868-9A70-287C-A5FA-13A377534532}"/>
              </a:ext>
            </a:extLst>
          </p:cNvPr>
          <p:cNvSpPr txBox="1"/>
          <p:nvPr/>
        </p:nvSpPr>
        <p:spPr>
          <a:xfrm>
            <a:off x="1340018" y="2880770"/>
            <a:ext cx="15607963" cy="760016"/>
          </a:xfrm>
          <a:prstGeom prst="rect">
            <a:avLst/>
          </a:prstGeom>
          <a:noFill/>
        </p:spPr>
        <p:txBody>
          <a:bodyPr wrap="square" rtlCol="0">
            <a:spAutoFit/>
          </a:bodyPr>
          <a:lstStyle/>
          <a:p>
            <a:pPr>
              <a:lnSpc>
                <a:spcPct val="150000"/>
              </a:lnSpc>
              <a:spcAft>
                <a:spcPts val="1200"/>
              </a:spcAft>
              <a:buClr>
                <a:srgbClr val="B18C58"/>
              </a:buClr>
            </a:pPr>
            <a:r>
              <a:rPr lang="en-US" sz="3200" dirty="0">
                <a:solidFill>
                  <a:schemeClr val="tx1">
                    <a:lumMod val="75000"/>
                    <a:lumOff val="25000"/>
                  </a:schemeClr>
                </a:solidFill>
                <a:latin typeface="Aptos" panose="020B0004020202020204" pitchFamily="34" charset="0"/>
              </a:rPr>
              <a:t>Now that you’ve identified what to do with your content, it’s time to take action.</a:t>
            </a:r>
          </a:p>
        </p:txBody>
      </p:sp>
    </p:spTree>
    <p:extLst>
      <p:ext uri="{BB962C8B-B14F-4D97-AF65-F5344CB8AC3E}">
        <p14:creationId xmlns:p14="http://schemas.microsoft.com/office/powerpoint/2010/main" val="2527759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a:extLst>
            <a:ext uri="{FF2B5EF4-FFF2-40B4-BE49-F238E27FC236}">
              <a16:creationId xmlns:a16="http://schemas.microsoft.com/office/drawing/2014/main" id="{F608862A-E681-D963-870F-6619F04ADF14}"/>
            </a:ext>
          </a:extLst>
        </p:cNvPr>
        <p:cNvGrpSpPr/>
        <p:nvPr/>
      </p:nvGrpSpPr>
      <p:grpSpPr>
        <a:xfrm>
          <a:off x="0" y="0"/>
          <a:ext cx="0" cy="0"/>
          <a:chOff x="0" y="0"/>
          <a:chExt cx="0" cy="0"/>
        </a:xfrm>
      </p:grpSpPr>
      <p:sp>
        <p:nvSpPr>
          <p:cNvPr id="4" name="Header Text">
            <a:extLst>
              <a:ext uri="{FF2B5EF4-FFF2-40B4-BE49-F238E27FC236}">
                <a16:creationId xmlns:a16="http://schemas.microsoft.com/office/drawing/2014/main" id="{24D55C86-1965-5F53-2428-533A4A5F51C6}"/>
              </a:ext>
            </a:extLst>
          </p:cNvPr>
          <p:cNvSpPr txBox="1">
            <a:spLocks noGrp="1"/>
          </p:cNvSpPr>
          <p:nvPr>
            <p:ph type="title" idx="4294967295"/>
          </p:nvPr>
        </p:nvSpPr>
        <p:spPr>
          <a:xfrm>
            <a:off x="838200" y="1190168"/>
            <a:ext cx="14020553" cy="1415772"/>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2057400" marR="0" lvl="0" indent="-205740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2E3E4B"/>
                </a:solidFill>
                <a:effectLst/>
                <a:uLnTx/>
                <a:uFillTx/>
                <a:latin typeface="Aptos" panose="020B0004020202020204" pitchFamily="34" charset="0"/>
                <a:ea typeface="Inter"/>
                <a:cs typeface="Inter"/>
                <a:sym typeface="Inter"/>
              </a:rPr>
              <a:t>Step 9: </a:t>
            </a:r>
            <a:r>
              <a:rPr kumimoji="0" lang="en-US" sz="4400" b="1" i="0" u="none" strike="noStrike" kern="0" cap="none" spc="0" normalizeH="0" baseline="0" noProof="0" dirty="0">
                <a:ln>
                  <a:noFill/>
                </a:ln>
                <a:solidFill>
                  <a:srgbClr val="932A38"/>
                </a:solidFill>
                <a:effectLst/>
                <a:uLnTx/>
                <a:uFillTx/>
                <a:latin typeface="Aptos" panose="020B0004020202020204" pitchFamily="34" charset="0"/>
                <a:ea typeface="Inter"/>
                <a:cs typeface="Inter"/>
                <a:sym typeface="Inter"/>
              </a:rPr>
              <a:t>Continue to Update Accessibility Remediation Progress in Audit Spreadsheet	</a:t>
            </a:r>
          </a:p>
        </p:txBody>
      </p:sp>
      <p:grpSp>
        <p:nvGrpSpPr>
          <p:cNvPr id="5" name="Dots">
            <a:extLst>
              <a:ext uri="{FF2B5EF4-FFF2-40B4-BE49-F238E27FC236}">
                <a16:creationId xmlns:a16="http://schemas.microsoft.com/office/drawing/2014/main" id="{196BEE71-4F53-CB7D-A190-7425197FE0D0}"/>
              </a:ext>
              <a:ext uri="{C183D7F6-B498-43B3-948B-1728B52AA6E4}">
                <adec:decorative xmlns:adec="http://schemas.microsoft.com/office/drawing/2017/decorative" val="1"/>
              </a:ext>
            </a:extLst>
          </p:cNvPr>
          <p:cNvGrpSpPr/>
          <p:nvPr/>
        </p:nvGrpSpPr>
        <p:grpSpPr>
          <a:xfrm>
            <a:off x="14486635" y="9703837"/>
            <a:ext cx="1341192" cy="223532"/>
            <a:chOff x="14486635" y="9703837"/>
            <a:chExt cx="1341192" cy="223532"/>
          </a:xfrm>
        </p:grpSpPr>
        <p:sp>
          <p:nvSpPr>
            <p:cNvPr id="11" name="Oval 10">
              <a:extLst>
                <a:ext uri="{FF2B5EF4-FFF2-40B4-BE49-F238E27FC236}">
                  <a16:creationId xmlns:a16="http://schemas.microsoft.com/office/drawing/2014/main" id="{6C29C1F9-93B9-0240-767C-98DECFA64FE1}"/>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5DA446F9-7092-3F79-8D7F-43695041EE58}"/>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E95E226-5936-0C1B-BC63-3449E3D57296}"/>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0B42A7F3-5A95-5C99-321A-E631339CC7E8}"/>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Agenda">
            <a:extLst>
              <a:ext uri="{FF2B5EF4-FFF2-40B4-BE49-F238E27FC236}">
                <a16:creationId xmlns:a16="http://schemas.microsoft.com/office/drawing/2014/main" id="{BFF18636-7AEF-C833-229B-7E465A5154B4}"/>
              </a:ext>
            </a:extLst>
          </p:cNvPr>
          <p:cNvSpPr txBox="1"/>
          <p:nvPr/>
        </p:nvSpPr>
        <p:spPr>
          <a:xfrm>
            <a:off x="2169431" y="2846399"/>
            <a:ext cx="14880657" cy="760016"/>
          </a:xfrm>
          <a:prstGeom prst="rect">
            <a:avLst/>
          </a:prstGeom>
          <a:noFill/>
        </p:spPr>
        <p:txBody>
          <a:bodyPr wrap="square" rtlCol="0">
            <a:spAutoFit/>
          </a:bodyPr>
          <a:lstStyle/>
          <a:p>
            <a:pPr marL="457200" indent="-457200">
              <a:lnSpc>
                <a:spcPct val="150000"/>
              </a:lnSpc>
              <a:spcAft>
                <a:spcPts val="1200"/>
              </a:spcAft>
              <a:buClr>
                <a:srgbClr val="B18C58"/>
              </a:buClr>
              <a:buFont typeface="Wingdings" panose="05000000000000000000" pitchFamily="2" charset="2"/>
              <a:buChar char="ü"/>
            </a:pPr>
            <a:r>
              <a:rPr lang="en-US" sz="3200" dirty="0">
                <a:solidFill>
                  <a:schemeClr val="tx1">
                    <a:lumMod val="75000"/>
                    <a:lumOff val="25000"/>
                  </a:schemeClr>
                </a:solidFill>
                <a:latin typeface="Aptos" panose="020B0004020202020204" pitchFamily="34" charset="0"/>
              </a:rPr>
              <a:t>Keep leadership/stakeholders/legal informed of progress through status reports</a:t>
            </a:r>
          </a:p>
        </p:txBody>
      </p:sp>
      <p:pic>
        <p:nvPicPr>
          <p:cNvPr id="6" name="Picture 5" descr="Screenshot of Audit spreadsheet ">
            <a:extLst>
              <a:ext uri="{FF2B5EF4-FFF2-40B4-BE49-F238E27FC236}">
                <a16:creationId xmlns:a16="http://schemas.microsoft.com/office/drawing/2014/main" id="{74D7A6B3-0047-B814-02A2-57A6088206B2}"/>
              </a:ext>
            </a:extLst>
          </p:cNvPr>
          <p:cNvPicPr>
            <a:picLocks noChangeAspect="1"/>
          </p:cNvPicPr>
          <p:nvPr/>
        </p:nvPicPr>
        <p:blipFill>
          <a:blip r:embed="rId3"/>
          <a:stretch>
            <a:fillRect/>
          </a:stretch>
        </p:blipFill>
        <p:spPr>
          <a:xfrm>
            <a:off x="1293894" y="4267200"/>
            <a:ext cx="15465129" cy="2618500"/>
          </a:xfrm>
          <a:prstGeom prst="rect">
            <a:avLst/>
          </a:prstGeom>
        </p:spPr>
      </p:pic>
      <p:pic>
        <p:nvPicPr>
          <p:cNvPr id="10" name="Picture 9" descr="Screenshot of Accessibility testing status and status/notes columns in audit spreadsheet">
            <a:extLst>
              <a:ext uri="{FF2B5EF4-FFF2-40B4-BE49-F238E27FC236}">
                <a16:creationId xmlns:a16="http://schemas.microsoft.com/office/drawing/2014/main" id="{700B7EAA-893F-7B49-DD72-D74DF60E6481}"/>
              </a:ext>
            </a:extLst>
          </p:cNvPr>
          <p:cNvPicPr>
            <a:picLocks noChangeAspect="1"/>
          </p:cNvPicPr>
          <p:nvPr/>
        </p:nvPicPr>
        <p:blipFill>
          <a:blip r:embed="rId4"/>
          <a:stretch>
            <a:fillRect/>
          </a:stretch>
        </p:blipFill>
        <p:spPr>
          <a:xfrm>
            <a:off x="4702181" y="7371184"/>
            <a:ext cx="8516816" cy="2254452"/>
          </a:xfrm>
          <a:prstGeom prst="rect">
            <a:avLst/>
          </a:prstGeom>
        </p:spPr>
      </p:pic>
      <p:pic>
        <p:nvPicPr>
          <p:cNvPr id="1026" name="Picture 2" descr="Missouri Digital Accessibility">
            <a:extLst>
              <a:ext uri="{FF2B5EF4-FFF2-40B4-BE49-F238E27FC236}">
                <a16:creationId xmlns:a16="http://schemas.microsoft.com/office/drawing/2014/main" id="{3EB70421-1731-4C7B-4CC3-B731CFF356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82107" y="7886175"/>
            <a:ext cx="2041194" cy="204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783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5"/>
        <p:cNvGrpSpPr/>
        <p:nvPr/>
      </p:nvGrpSpPr>
      <p:grpSpPr>
        <a:xfrm>
          <a:off x="0" y="0"/>
          <a:ext cx="0" cy="0"/>
          <a:chOff x="0" y="0"/>
          <a:chExt cx="0" cy="0"/>
        </a:xfrm>
      </p:grpSpPr>
      <p:sp>
        <p:nvSpPr>
          <p:cNvPr id="2" name="Agenda Header">
            <a:extLst>
              <a:ext uri="{FF2B5EF4-FFF2-40B4-BE49-F238E27FC236}">
                <a16:creationId xmlns:a16="http://schemas.microsoft.com/office/drawing/2014/main" id="{A26F232B-BE1F-0A20-22B3-521D813EBC68}"/>
              </a:ext>
            </a:extLst>
          </p:cNvPr>
          <p:cNvSpPr txBox="1">
            <a:spLocks noGrp="1"/>
          </p:cNvSpPr>
          <p:nvPr>
            <p:ph type="title" idx="4294967295"/>
          </p:nvPr>
        </p:nvSpPr>
        <p:spPr>
          <a:xfrm>
            <a:off x="1648585" y="2100786"/>
            <a:ext cx="9275100" cy="775597"/>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7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932A38"/>
                </a:solidFill>
                <a:effectLst/>
                <a:uLnTx/>
                <a:uFillTx/>
                <a:latin typeface="Aptos" panose="020B0004020202020204" pitchFamily="34" charset="0"/>
                <a:ea typeface="Inter"/>
                <a:cs typeface="Inter"/>
                <a:sym typeface="Inter"/>
              </a:rPr>
              <a:t>Agenda</a:t>
            </a:r>
            <a:endParaRPr kumimoji="0" lang="en-US" sz="1400" b="1" i="0" u="none" strike="noStrike" kern="0" cap="none" spc="0" normalizeH="0" baseline="0" noProof="0" dirty="0">
              <a:ln>
                <a:noFill/>
              </a:ln>
              <a:solidFill>
                <a:srgbClr val="932A38"/>
              </a:solidFill>
              <a:effectLst/>
              <a:uLnTx/>
              <a:uFillTx/>
              <a:latin typeface="Aptos" panose="020B0004020202020204" pitchFamily="34" charset="0"/>
              <a:ea typeface="Arial"/>
              <a:cs typeface="Arial"/>
              <a:sym typeface="Arial"/>
            </a:endParaRPr>
          </a:p>
        </p:txBody>
      </p:sp>
      <p:sp>
        <p:nvSpPr>
          <p:cNvPr id="5" name="Agenda">
            <a:extLst>
              <a:ext uri="{FF2B5EF4-FFF2-40B4-BE49-F238E27FC236}">
                <a16:creationId xmlns:a16="http://schemas.microsoft.com/office/drawing/2014/main" id="{74E1786D-8415-F792-C440-43B121E8E3BC}"/>
              </a:ext>
            </a:extLst>
          </p:cNvPr>
          <p:cNvSpPr txBox="1"/>
          <p:nvPr/>
        </p:nvSpPr>
        <p:spPr>
          <a:xfrm>
            <a:off x="2139043" y="3354122"/>
            <a:ext cx="11688924" cy="5509200"/>
          </a:xfrm>
          <a:prstGeom prst="rect">
            <a:avLst/>
          </a:prstGeom>
          <a:noFill/>
        </p:spPr>
        <p:txBody>
          <a:bodyPr wrap="square" rtlCol="0">
            <a:spAutoFit/>
          </a:bodyPr>
          <a:lstStyle/>
          <a:p>
            <a:r>
              <a:rPr lang="en-US" sz="3200" b="1" dirty="0">
                <a:solidFill>
                  <a:schemeClr val="tx1">
                    <a:lumMod val="75000"/>
                    <a:lumOff val="25000"/>
                  </a:schemeClr>
                </a:solidFill>
                <a:latin typeface="Aptos SemiBold" panose="020B0004020202020204" pitchFamily="34" charset="0"/>
              </a:rPr>
              <a:t>Audience</a:t>
            </a:r>
          </a:p>
          <a:p>
            <a:endParaRPr lang="en-US" sz="3200" b="1" dirty="0">
              <a:solidFill>
                <a:schemeClr val="tx1">
                  <a:lumMod val="75000"/>
                  <a:lumOff val="25000"/>
                </a:schemeClr>
              </a:solidFill>
              <a:latin typeface="Aptos SemiBold" panose="020B0004020202020204" pitchFamily="34" charset="0"/>
            </a:endParaRPr>
          </a:p>
          <a:p>
            <a:r>
              <a:rPr lang="en-US" sz="3200" b="1" dirty="0">
                <a:solidFill>
                  <a:schemeClr val="tx1">
                    <a:lumMod val="75000"/>
                    <a:lumOff val="25000"/>
                  </a:schemeClr>
                </a:solidFill>
                <a:latin typeface="Aptos SemiBold" panose="020B0004020202020204" pitchFamily="34" charset="0"/>
              </a:rPr>
              <a:t>A Note on the Title II Extension and Section 504</a:t>
            </a:r>
          </a:p>
          <a:p>
            <a:endParaRPr lang="en-US" sz="3200" b="1" dirty="0">
              <a:solidFill>
                <a:schemeClr val="tx1">
                  <a:lumMod val="75000"/>
                  <a:lumOff val="25000"/>
                </a:schemeClr>
              </a:solidFill>
              <a:latin typeface="Aptos SemiBold" panose="020B0004020202020204" pitchFamily="34" charset="0"/>
            </a:endParaRPr>
          </a:p>
          <a:p>
            <a:r>
              <a:rPr lang="en-US" sz="3200" b="1" dirty="0">
                <a:solidFill>
                  <a:schemeClr val="tx1">
                    <a:lumMod val="75000"/>
                    <a:lumOff val="25000"/>
                  </a:schemeClr>
                </a:solidFill>
                <a:latin typeface="Aptos SemiBold" panose="020B0004020202020204" pitchFamily="34" charset="0"/>
              </a:rPr>
              <a:t>What is an Accessibility Roadmap?</a:t>
            </a:r>
          </a:p>
          <a:p>
            <a:endParaRPr lang="en-US" sz="3200" b="1" dirty="0">
              <a:solidFill>
                <a:schemeClr val="tx1">
                  <a:lumMod val="75000"/>
                  <a:lumOff val="25000"/>
                </a:schemeClr>
              </a:solidFill>
              <a:latin typeface="Aptos SemiBold" panose="020B0004020202020204" pitchFamily="34" charset="0"/>
            </a:endParaRPr>
          </a:p>
          <a:p>
            <a:r>
              <a:rPr lang="en-US" sz="3200" b="1" dirty="0">
                <a:solidFill>
                  <a:schemeClr val="tx1">
                    <a:lumMod val="75000"/>
                    <a:lumOff val="25000"/>
                  </a:schemeClr>
                </a:solidFill>
                <a:latin typeface="Aptos SemiBold" panose="020B0004020202020204" pitchFamily="34" charset="0"/>
              </a:rPr>
              <a:t>The Steps</a:t>
            </a:r>
          </a:p>
          <a:p>
            <a:endParaRPr lang="en-US" sz="3200" b="1" dirty="0">
              <a:solidFill>
                <a:schemeClr val="tx1">
                  <a:lumMod val="75000"/>
                  <a:lumOff val="25000"/>
                </a:schemeClr>
              </a:solidFill>
              <a:latin typeface="Aptos SemiBold" panose="020B0004020202020204" pitchFamily="34" charset="0"/>
            </a:endParaRPr>
          </a:p>
          <a:p>
            <a:r>
              <a:rPr lang="en-US" sz="3200" b="1" dirty="0">
                <a:solidFill>
                  <a:schemeClr val="tx1">
                    <a:lumMod val="75000"/>
                    <a:lumOff val="25000"/>
                  </a:schemeClr>
                </a:solidFill>
                <a:latin typeface="Aptos SemiBold" panose="020B0004020202020204" pitchFamily="34" charset="0"/>
              </a:rPr>
              <a:t>Communication Plan</a:t>
            </a:r>
          </a:p>
          <a:p>
            <a:endParaRPr lang="en-US" sz="3200" b="1" dirty="0">
              <a:solidFill>
                <a:schemeClr val="tx1">
                  <a:lumMod val="75000"/>
                  <a:lumOff val="25000"/>
                </a:schemeClr>
              </a:solidFill>
              <a:latin typeface="Aptos SemiBold" panose="020B0004020202020204" pitchFamily="34" charset="0"/>
            </a:endParaRPr>
          </a:p>
          <a:p>
            <a:r>
              <a:rPr lang="en-US" sz="3200" b="1" dirty="0">
                <a:solidFill>
                  <a:schemeClr val="tx1">
                    <a:lumMod val="75000"/>
                    <a:lumOff val="25000"/>
                  </a:schemeClr>
                </a:solidFill>
                <a:latin typeface="Aptos SemiBold" panose="020B0004020202020204" pitchFamily="34" charset="0"/>
              </a:rPr>
              <a:t>Accessibility Roadmap and Plan Templates	</a:t>
            </a:r>
          </a:p>
        </p:txBody>
      </p:sp>
      <p:grpSp>
        <p:nvGrpSpPr>
          <p:cNvPr id="4" name="Dots">
            <a:extLst>
              <a:ext uri="{FF2B5EF4-FFF2-40B4-BE49-F238E27FC236}">
                <a16:creationId xmlns:a16="http://schemas.microsoft.com/office/drawing/2014/main" id="{F570FB10-13F7-8422-6D19-D5FC79C411D8}"/>
              </a:ext>
              <a:ext uri="{C183D7F6-B498-43B3-948B-1728B52AA6E4}">
                <adec:decorative xmlns:adec="http://schemas.microsoft.com/office/drawing/2017/decorative" val="1"/>
              </a:ext>
            </a:extLst>
          </p:cNvPr>
          <p:cNvGrpSpPr/>
          <p:nvPr/>
        </p:nvGrpSpPr>
        <p:grpSpPr>
          <a:xfrm>
            <a:off x="14486635" y="9703837"/>
            <a:ext cx="1341192" cy="223532"/>
            <a:chOff x="14486635" y="9703837"/>
            <a:chExt cx="1341192" cy="223532"/>
          </a:xfrm>
        </p:grpSpPr>
        <p:sp>
          <p:nvSpPr>
            <p:cNvPr id="6" name="Oval 5">
              <a:extLst>
                <a:ext uri="{FF2B5EF4-FFF2-40B4-BE49-F238E27FC236}">
                  <a16:creationId xmlns:a16="http://schemas.microsoft.com/office/drawing/2014/main" id="{E3BB5926-4B78-0D9A-EACA-3C195A848092}"/>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250573E7-A576-54BE-BB88-8574B421BA34}"/>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FBDDA25-6154-BB91-0737-441167A6C725}"/>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AFAAB9C2-6361-3286-1604-C65A77B675F1}"/>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2" descr="Missouri Digital Accessibility">
            <a:extLst>
              <a:ext uri="{FF2B5EF4-FFF2-40B4-BE49-F238E27FC236}">
                <a16:creationId xmlns:a16="http://schemas.microsoft.com/office/drawing/2014/main" id="{8D1F661C-DE8F-AEA9-9EA0-A904EFB19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2107" y="7886175"/>
            <a:ext cx="2041194" cy="204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a:extLst>
            <a:ext uri="{FF2B5EF4-FFF2-40B4-BE49-F238E27FC236}">
              <a16:creationId xmlns:a16="http://schemas.microsoft.com/office/drawing/2014/main" id="{134E0256-F039-BACB-C158-53E4BFFA2BC1}"/>
            </a:ext>
          </a:extLst>
        </p:cNvPr>
        <p:cNvGrpSpPr/>
        <p:nvPr/>
      </p:nvGrpSpPr>
      <p:grpSpPr>
        <a:xfrm>
          <a:off x="0" y="0"/>
          <a:ext cx="0" cy="0"/>
          <a:chOff x="0" y="0"/>
          <a:chExt cx="0" cy="0"/>
        </a:xfrm>
      </p:grpSpPr>
      <p:sp>
        <p:nvSpPr>
          <p:cNvPr id="4" name="Header Text">
            <a:extLst>
              <a:ext uri="{FF2B5EF4-FFF2-40B4-BE49-F238E27FC236}">
                <a16:creationId xmlns:a16="http://schemas.microsoft.com/office/drawing/2014/main" id="{86D99A95-C0FC-CE71-FDA0-5E79D6BE57C6}"/>
              </a:ext>
            </a:extLst>
          </p:cNvPr>
          <p:cNvSpPr txBox="1">
            <a:spLocks noGrp="1"/>
          </p:cNvSpPr>
          <p:nvPr>
            <p:ph type="title" idx="4294967295"/>
          </p:nvPr>
        </p:nvSpPr>
        <p:spPr>
          <a:xfrm>
            <a:off x="838200" y="1190168"/>
            <a:ext cx="14020553" cy="1415772"/>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2346325" marR="0" lvl="0" indent="-2346325"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2E3E4B"/>
                </a:solidFill>
                <a:effectLst/>
                <a:uLnTx/>
                <a:uFillTx/>
                <a:latin typeface="Aptos" panose="020B0004020202020204" pitchFamily="34" charset="0"/>
                <a:ea typeface="Inter"/>
                <a:cs typeface="Inter"/>
                <a:sym typeface="Inter"/>
              </a:rPr>
              <a:t>Step 10: </a:t>
            </a:r>
            <a:r>
              <a:rPr kumimoji="0" lang="en-US" sz="4400" b="1" i="0" u="none" strike="noStrike" kern="0" cap="none" spc="0" normalizeH="0" baseline="0" noProof="0" dirty="0">
                <a:ln>
                  <a:noFill/>
                </a:ln>
                <a:solidFill>
                  <a:srgbClr val="932A38"/>
                </a:solidFill>
                <a:effectLst/>
                <a:uLnTx/>
                <a:uFillTx/>
                <a:latin typeface="Aptos" panose="020B0004020202020204" pitchFamily="34" charset="0"/>
                <a:ea typeface="Inter"/>
                <a:cs typeface="Inter"/>
                <a:sym typeface="Inter"/>
              </a:rPr>
              <a:t>Develop and Publish the Organization’s Web Accessibility Plan</a:t>
            </a:r>
          </a:p>
        </p:txBody>
      </p:sp>
      <p:grpSp>
        <p:nvGrpSpPr>
          <p:cNvPr id="5" name="Dots">
            <a:extLst>
              <a:ext uri="{FF2B5EF4-FFF2-40B4-BE49-F238E27FC236}">
                <a16:creationId xmlns:a16="http://schemas.microsoft.com/office/drawing/2014/main" id="{A433EC74-46EA-0617-776E-CAEF62A97DA0}"/>
              </a:ext>
              <a:ext uri="{C183D7F6-B498-43B3-948B-1728B52AA6E4}">
                <adec:decorative xmlns:adec="http://schemas.microsoft.com/office/drawing/2017/decorative" val="1"/>
              </a:ext>
            </a:extLst>
          </p:cNvPr>
          <p:cNvGrpSpPr/>
          <p:nvPr/>
        </p:nvGrpSpPr>
        <p:grpSpPr>
          <a:xfrm>
            <a:off x="14486635" y="9703837"/>
            <a:ext cx="1341192" cy="223532"/>
            <a:chOff x="14486635" y="9703837"/>
            <a:chExt cx="1341192" cy="223532"/>
          </a:xfrm>
        </p:grpSpPr>
        <p:sp>
          <p:nvSpPr>
            <p:cNvPr id="11" name="Oval 10">
              <a:extLst>
                <a:ext uri="{FF2B5EF4-FFF2-40B4-BE49-F238E27FC236}">
                  <a16:creationId xmlns:a16="http://schemas.microsoft.com/office/drawing/2014/main" id="{EF099D70-EA59-32DD-5E42-5176F689946A}"/>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B69F49C-C993-05CB-326E-0239BD6FA85C}"/>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B833F1FB-F211-425D-08FD-F8F23DF81C51}"/>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86746435-43FD-6DCC-C914-AC490DD77194}"/>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Agenda">
            <a:extLst>
              <a:ext uri="{FF2B5EF4-FFF2-40B4-BE49-F238E27FC236}">
                <a16:creationId xmlns:a16="http://schemas.microsoft.com/office/drawing/2014/main" id="{07D56FBA-CC89-B148-F4DD-34DD8811FA6A}"/>
              </a:ext>
            </a:extLst>
          </p:cNvPr>
          <p:cNvSpPr txBox="1"/>
          <p:nvPr/>
        </p:nvSpPr>
        <p:spPr>
          <a:xfrm>
            <a:off x="2169432" y="2846399"/>
            <a:ext cx="14533608" cy="2391232"/>
          </a:xfrm>
          <a:prstGeom prst="rect">
            <a:avLst/>
          </a:prstGeom>
          <a:noFill/>
        </p:spPr>
        <p:txBody>
          <a:bodyPr wrap="square" rtlCol="0">
            <a:spAutoFit/>
          </a:bodyPr>
          <a:lstStyle/>
          <a:p>
            <a:pPr>
              <a:lnSpc>
                <a:spcPct val="150000"/>
              </a:lnSpc>
              <a:spcAft>
                <a:spcPts val="1200"/>
              </a:spcAft>
              <a:buClr>
                <a:srgbClr val="B18C58"/>
              </a:buClr>
            </a:pPr>
            <a:r>
              <a:rPr lang="en-US" sz="3200" b="1" i="1" dirty="0">
                <a:solidFill>
                  <a:schemeClr val="tx1">
                    <a:lumMod val="75000"/>
                    <a:lumOff val="25000"/>
                  </a:schemeClr>
                </a:solidFill>
                <a:latin typeface="Aptos" panose="020B0004020202020204" pitchFamily="34" charset="0"/>
              </a:rPr>
              <a:t>Accessibility is not a project with a defined end; it is a continuous process.</a:t>
            </a:r>
          </a:p>
          <a:p>
            <a:pPr marL="457200" indent="-457200">
              <a:lnSpc>
                <a:spcPct val="150000"/>
              </a:lnSpc>
              <a:spcAft>
                <a:spcPts val="1200"/>
              </a:spcAft>
              <a:buClr>
                <a:srgbClr val="B18C58"/>
              </a:buClr>
              <a:buFont typeface="Wingdings" panose="05000000000000000000" pitchFamily="2" charset="2"/>
              <a:buChar char="ü"/>
            </a:pPr>
            <a:r>
              <a:rPr lang="en-US" sz="3200" dirty="0">
                <a:solidFill>
                  <a:schemeClr val="tx1">
                    <a:lumMod val="75000"/>
                    <a:lumOff val="25000"/>
                  </a:schemeClr>
                </a:solidFill>
                <a:latin typeface="Aptos" panose="020B0004020202020204" pitchFamily="34" charset="0"/>
              </a:rPr>
              <a:t>Moving from the Roadmap “project” phase to the accessibility “program” phase.</a:t>
            </a:r>
          </a:p>
        </p:txBody>
      </p:sp>
      <p:pic>
        <p:nvPicPr>
          <p:cNvPr id="1026" name="Picture 2" descr="Missouri Digital Accessibility">
            <a:extLst>
              <a:ext uri="{FF2B5EF4-FFF2-40B4-BE49-F238E27FC236}">
                <a16:creationId xmlns:a16="http://schemas.microsoft.com/office/drawing/2014/main" id="{56F2C481-7E3C-C41E-E917-940840FD2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2107" y="7886175"/>
            <a:ext cx="2041194" cy="204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6838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a:extLst>
            <a:ext uri="{FF2B5EF4-FFF2-40B4-BE49-F238E27FC236}">
              <a16:creationId xmlns:a16="http://schemas.microsoft.com/office/drawing/2014/main" id="{40390CED-3156-E31F-42D6-7BD61E593E6E}"/>
            </a:ext>
          </a:extLst>
        </p:cNvPr>
        <p:cNvGrpSpPr/>
        <p:nvPr/>
      </p:nvGrpSpPr>
      <p:grpSpPr>
        <a:xfrm>
          <a:off x="0" y="0"/>
          <a:ext cx="0" cy="0"/>
          <a:chOff x="0" y="0"/>
          <a:chExt cx="0" cy="0"/>
        </a:xfrm>
      </p:grpSpPr>
      <p:sp>
        <p:nvSpPr>
          <p:cNvPr id="4" name="Header Text">
            <a:extLst>
              <a:ext uri="{FF2B5EF4-FFF2-40B4-BE49-F238E27FC236}">
                <a16:creationId xmlns:a16="http://schemas.microsoft.com/office/drawing/2014/main" id="{3866789C-D245-D5F3-F592-6A42A7AA4E6B}"/>
              </a:ext>
            </a:extLst>
          </p:cNvPr>
          <p:cNvSpPr txBox="1">
            <a:spLocks noGrp="1"/>
          </p:cNvSpPr>
          <p:nvPr>
            <p:ph type="title" idx="4294967295"/>
          </p:nvPr>
        </p:nvSpPr>
        <p:spPr>
          <a:xfrm>
            <a:off x="838200" y="1190168"/>
            <a:ext cx="14020553" cy="1415772"/>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2346325" marR="0" lvl="0" indent="-2346325"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2E3E4B"/>
                </a:solidFill>
                <a:effectLst/>
                <a:uLnTx/>
                <a:uFillTx/>
                <a:latin typeface="Aptos" panose="020B0004020202020204" pitchFamily="34" charset="0"/>
                <a:ea typeface="Inter"/>
                <a:cs typeface="Inter"/>
                <a:sym typeface="Inter"/>
              </a:rPr>
              <a:t>Step 10: </a:t>
            </a:r>
            <a:r>
              <a:rPr kumimoji="0" lang="en-US" sz="4400" b="1" i="0" u="none" strike="noStrike" kern="0" cap="none" spc="0" normalizeH="0" baseline="0" noProof="0" dirty="0">
                <a:ln>
                  <a:noFill/>
                </a:ln>
                <a:solidFill>
                  <a:srgbClr val="932A38"/>
                </a:solidFill>
                <a:effectLst/>
                <a:uLnTx/>
                <a:uFillTx/>
                <a:latin typeface="Aptos" panose="020B0004020202020204" pitchFamily="34" charset="0"/>
                <a:ea typeface="Inter"/>
                <a:cs typeface="Inter"/>
                <a:sym typeface="Inter"/>
              </a:rPr>
              <a:t>Develop and Publish the Organization’s Web Accessibility Plan</a:t>
            </a:r>
          </a:p>
        </p:txBody>
      </p:sp>
      <p:grpSp>
        <p:nvGrpSpPr>
          <p:cNvPr id="5" name="Dots">
            <a:extLst>
              <a:ext uri="{FF2B5EF4-FFF2-40B4-BE49-F238E27FC236}">
                <a16:creationId xmlns:a16="http://schemas.microsoft.com/office/drawing/2014/main" id="{5C3239C8-A06E-8821-DBB9-02E73A431219}"/>
              </a:ext>
              <a:ext uri="{C183D7F6-B498-43B3-948B-1728B52AA6E4}">
                <adec:decorative xmlns:adec="http://schemas.microsoft.com/office/drawing/2017/decorative" val="1"/>
              </a:ext>
            </a:extLst>
          </p:cNvPr>
          <p:cNvGrpSpPr/>
          <p:nvPr/>
        </p:nvGrpSpPr>
        <p:grpSpPr>
          <a:xfrm>
            <a:off x="14486635" y="9703837"/>
            <a:ext cx="1341192" cy="223532"/>
            <a:chOff x="14486635" y="9703837"/>
            <a:chExt cx="1341192" cy="223532"/>
          </a:xfrm>
        </p:grpSpPr>
        <p:sp>
          <p:nvSpPr>
            <p:cNvPr id="11" name="Oval 10">
              <a:extLst>
                <a:ext uri="{FF2B5EF4-FFF2-40B4-BE49-F238E27FC236}">
                  <a16:creationId xmlns:a16="http://schemas.microsoft.com/office/drawing/2014/main" id="{BB9C60B3-AC76-4D81-774E-7C8F5169B3E5}"/>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348AE2D-6AA2-82DB-31D1-02762F4E9FEE}"/>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F814DBE1-CA16-A1A3-4365-179798A85885}"/>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50EC6A8A-28C8-3C48-1DA6-85EAE73D70B6}"/>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Agenda">
            <a:extLst>
              <a:ext uri="{FF2B5EF4-FFF2-40B4-BE49-F238E27FC236}">
                <a16:creationId xmlns:a16="http://schemas.microsoft.com/office/drawing/2014/main" id="{654BE543-E4DE-5AC2-6079-EBCA0B0FD06E}"/>
              </a:ext>
            </a:extLst>
          </p:cNvPr>
          <p:cNvSpPr txBox="1"/>
          <p:nvPr/>
        </p:nvSpPr>
        <p:spPr>
          <a:xfrm>
            <a:off x="2169431" y="2846399"/>
            <a:ext cx="8248261" cy="8269764"/>
          </a:xfrm>
          <a:prstGeom prst="rect">
            <a:avLst/>
          </a:prstGeom>
          <a:noFill/>
        </p:spPr>
        <p:txBody>
          <a:bodyPr wrap="square" rtlCol="0">
            <a:spAutoFit/>
          </a:bodyPr>
          <a:lstStyle/>
          <a:p>
            <a:pPr>
              <a:lnSpc>
                <a:spcPct val="150000"/>
              </a:lnSpc>
              <a:spcAft>
                <a:spcPts val="1200"/>
              </a:spcAft>
              <a:buClr>
                <a:srgbClr val="B18C58"/>
              </a:buClr>
            </a:pPr>
            <a:r>
              <a:rPr lang="en-US" sz="3200" b="1" i="1" dirty="0">
                <a:solidFill>
                  <a:schemeClr val="tx1">
                    <a:lumMod val="75000"/>
                    <a:lumOff val="25000"/>
                  </a:schemeClr>
                </a:solidFill>
                <a:latin typeface="Aptos" panose="020B0004020202020204" pitchFamily="34" charset="0"/>
              </a:rPr>
              <a:t>Examples of topics within your plan</a:t>
            </a:r>
          </a:p>
          <a:p>
            <a:pPr marL="457200" indent="-457200">
              <a:lnSpc>
                <a:spcPct val="150000"/>
              </a:lnSpc>
              <a:spcAft>
                <a:spcPts val="1200"/>
              </a:spcAft>
              <a:buClr>
                <a:srgbClr val="B18C58"/>
              </a:buClr>
              <a:buFont typeface="Wingdings" panose="05000000000000000000" pitchFamily="2" charset="2"/>
              <a:buChar char="ü"/>
            </a:pPr>
            <a:r>
              <a:rPr lang="en-US" sz="3000" dirty="0">
                <a:solidFill>
                  <a:schemeClr val="tx1">
                    <a:lumMod val="75000"/>
                    <a:lumOff val="25000"/>
                  </a:schemeClr>
                </a:solidFill>
                <a:latin typeface="Aptos" panose="020B0004020202020204" pitchFamily="34" charset="0"/>
              </a:rPr>
              <a:t>Accessibility laws and guidelines within scope</a:t>
            </a:r>
          </a:p>
          <a:p>
            <a:pPr marL="457200" indent="-457200">
              <a:lnSpc>
                <a:spcPct val="150000"/>
              </a:lnSpc>
              <a:spcAft>
                <a:spcPts val="1200"/>
              </a:spcAft>
              <a:buClr>
                <a:srgbClr val="B18C58"/>
              </a:buClr>
              <a:buFont typeface="Wingdings" panose="05000000000000000000" pitchFamily="2" charset="2"/>
              <a:buChar char="ü"/>
            </a:pPr>
            <a:r>
              <a:rPr lang="en-US" sz="3000" dirty="0">
                <a:solidFill>
                  <a:schemeClr val="tx1">
                    <a:lumMod val="75000"/>
                    <a:lumOff val="25000"/>
                  </a:schemeClr>
                </a:solidFill>
                <a:latin typeface="Aptos" panose="020B0004020202020204" pitchFamily="34" charset="0"/>
              </a:rPr>
              <a:t>Accessibility Principles</a:t>
            </a:r>
          </a:p>
          <a:p>
            <a:pPr marL="457200" indent="-457200">
              <a:lnSpc>
                <a:spcPct val="150000"/>
              </a:lnSpc>
              <a:spcAft>
                <a:spcPts val="1200"/>
              </a:spcAft>
              <a:buClr>
                <a:srgbClr val="B18C58"/>
              </a:buClr>
              <a:buFont typeface="Wingdings" panose="05000000000000000000" pitchFamily="2" charset="2"/>
              <a:buChar char="ü"/>
            </a:pPr>
            <a:r>
              <a:rPr lang="en-US" sz="3000" dirty="0">
                <a:solidFill>
                  <a:schemeClr val="tx1">
                    <a:lumMod val="75000"/>
                    <a:lumOff val="25000"/>
                  </a:schemeClr>
                </a:solidFill>
                <a:latin typeface="Aptos" panose="020B0004020202020204" pitchFamily="34" charset="0"/>
              </a:rPr>
              <a:t>Organization Accessibility Statement</a:t>
            </a:r>
          </a:p>
          <a:p>
            <a:pPr marL="457200" indent="-457200">
              <a:lnSpc>
                <a:spcPct val="150000"/>
              </a:lnSpc>
              <a:spcAft>
                <a:spcPts val="1200"/>
              </a:spcAft>
              <a:buClr>
                <a:srgbClr val="B18C58"/>
              </a:buClr>
              <a:buFont typeface="Wingdings" panose="05000000000000000000" pitchFamily="2" charset="2"/>
              <a:buChar char="ü"/>
            </a:pPr>
            <a:r>
              <a:rPr lang="en-US" sz="3000" dirty="0">
                <a:solidFill>
                  <a:schemeClr val="tx1">
                    <a:lumMod val="75000"/>
                    <a:lumOff val="25000"/>
                  </a:schemeClr>
                </a:solidFill>
                <a:latin typeface="Aptos" panose="020B0004020202020204" pitchFamily="34" charset="0"/>
              </a:rPr>
              <a:t>Digital Accessibility Issue Resolution Process</a:t>
            </a:r>
          </a:p>
          <a:p>
            <a:pPr marL="457200" indent="-457200">
              <a:lnSpc>
                <a:spcPct val="150000"/>
              </a:lnSpc>
              <a:spcAft>
                <a:spcPts val="1200"/>
              </a:spcAft>
              <a:buClr>
                <a:srgbClr val="B18C58"/>
              </a:buClr>
              <a:buFont typeface="Wingdings" panose="05000000000000000000" pitchFamily="2" charset="2"/>
              <a:buChar char="ü"/>
            </a:pPr>
            <a:r>
              <a:rPr lang="en-US" sz="3000" dirty="0">
                <a:solidFill>
                  <a:schemeClr val="tx1">
                    <a:lumMod val="75000"/>
                    <a:lumOff val="25000"/>
                  </a:schemeClr>
                </a:solidFill>
                <a:latin typeface="Aptos" panose="020B0004020202020204" pitchFamily="34" charset="0"/>
              </a:rPr>
              <a:t>Accessible Procurement Process and Accessibility Language</a:t>
            </a:r>
          </a:p>
          <a:p>
            <a:pPr marL="457200" indent="-457200">
              <a:lnSpc>
                <a:spcPct val="150000"/>
              </a:lnSpc>
              <a:spcAft>
                <a:spcPts val="1200"/>
              </a:spcAft>
              <a:buClr>
                <a:srgbClr val="B18C58"/>
              </a:buClr>
              <a:buFont typeface="Wingdings" panose="05000000000000000000" pitchFamily="2" charset="2"/>
              <a:buChar char="ü"/>
            </a:pPr>
            <a:r>
              <a:rPr lang="en-US" sz="3000" dirty="0">
                <a:solidFill>
                  <a:schemeClr val="tx1">
                    <a:lumMod val="75000"/>
                    <a:lumOff val="25000"/>
                  </a:schemeClr>
                </a:solidFill>
                <a:latin typeface="Aptos" panose="020B0004020202020204" pitchFamily="34" charset="0"/>
              </a:rPr>
              <a:t>Accessibility Roles and Responsibilities</a:t>
            </a:r>
          </a:p>
          <a:p>
            <a:pPr marL="457200" indent="-457200">
              <a:lnSpc>
                <a:spcPct val="150000"/>
              </a:lnSpc>
              <a:spcAft>
                <a:spcPts val="1200"/>
              </a:spcAft>
              <a:buClr>
                <a:srgbClr val="B18C58"/>
              </a:buClr>
              <a:buFont typeface="Wingdings" panose="05000000000000000000" pitchFamily="2" charset="2"/>
              <a:buChar char="ü"/>
            </a:pPr>
            <a:endParaRPr lang="en-US" sz="3000" dirty="0">
              <a:solidFill>
                <a:schemeClr val="tx1">
                  <a:lumMod val="75000"/>
                  <a:lumOff val="25000"/>
                </a:schemeClr>
              </a:solidFill>
              <a:latin typeface="Aptos" panose="020B0004020202020204" pitchFamily="34" charset="0"/>
            </a:endParaRPr>
          </a:p>
          <a:p>
            <a:pPr marL="457200" indent="-457200">
              <a:lnSpc>
                <a:spcPct val="150000"/>
              </a:lnSpc>
              <a:spcAft>
                <a:spcPts val="1200"/>
              </a:spcAft>
              <a:buClr>
                <a:srgbClr val="B18C58"/>
              </a:buClr>
              <a:buFont typeface="Wingdings" panose="05000000000000000000" pitchFamily="2" charset="2"/>
              <a:buChar char="ü"/>
            </a:pPr>
            <a:endParaRPr lang="en-US" sz="3200" dirty="0">
              <a:solidFill>
                <a:schemeClr val="tx1">
                  <a:lumMod val="75000"/>
                  <a:lumOff val="25000"/>
                </a:schemeClr>
              </a:solidFill>
              <a:latin typeface="Aptos" panose="020B0004020202020204" pitchFamily="34" charset="0"/>
            </a:endParaRPr>
          </a:p>
        </p:txBody>
      </p:sp>
      <p:sp>
        <p:nvSpPr>
          <p:cNvPr id="6" name="Agenda">
            <a:extLst>
              <a:ext uri="{FF2B5EF4-FFF2-40B4-BE49-F238E27FC236}">
                <a16:creationId xmlns:a16="http://schemas.microsoft.com/office/drawing/2014/main" id="{84D74256-8FB1-0A78-2F34-BFEFE04E70EE}"/>
              </a:ext>
            </a:extLst>
          </p:cNvPr>
          <p:cNvSpPr txBox="1"/>
          <p:nvPr/>
        </p:nvSpPr>
        <p:spPr>
          <a:xfrm>
            <a:off x="10417693" y="3738951"/>
            <a:ext cx="7571728" cy="7469545"/>
          </a:xfrm>
          <a:prstGeom prst="rect">
            <a:avLst/>
          </a:prstGeom>
          <a:noFill/>
        </p:spPr>
        <p:txBody>
          <a:bodyPr wrap="square" rtlCol="0">
            <a:spAutoFit/>
          </a:bodyPr>
          <a:lstStyle/>
          <a:p>
            <a:pPr marL="457200" indent="-457200">
              <a:lnSpc>
                <a:spcPct val="150000"/>
              </a:lnSpc>
              <a:spcAft>
                <a:spcPts val="1200"/>
              </a:spcAft>
              <a:buClr>
                <a:srgbClr val="B18C58"/>
              </a:buClr>
              <a:buFont typeface="Wingdings" panose="05000000000000000000" pitchFamily="2" charset="2"/>
              <a:buChar char="ü"/>
            </a:pPr>
            <a:r>
              <a:rPr lang="en-US" sz="3000" dirty="0">
                <a:solidFill>
                  <a:schemeClr val="tx1">
                    <a:lumMod val="75000"/>
                    <a:lumOff val="25000"/>
                  </a:schemeClr>
                </a:solidFill>
                <a:latin typeface="Aptos" panose="020B0004020202020204" pitchFamily="34" charset="0"/>
              </a:rPr>
              <a:t>Accessibility Training Plan</a:t>
            </a:r>
          </a:p>
          <a:p>
            <a:pPr marL="457200" indent="-457200">
              <a:lnSpc>
                <a:spcPct val="150000"/>
              </a:lnSpc>
              <a:spcAft>
                <a:spcPts val="1200"/>
              </a:spcAft>
              <a:buClr>
                <a:srgbClr val="B18C58"/>
              </a:buClr>
              <a:buFont typeface="Wingdings" panose="05000000000000000000" pitchFamily="2" charset="2"/>
              <a:buChar char="ü"/>
            </a:pPr>
            <a:r>
              <a:rPr lang="en-US" sz="3000" dirty="0">
                <a:solidFill>
                  <a:schemeClr val="tx1">
                    <a:lumMod val="75000"/>
                    <a:lumOff val="25000"/>
                  </a:schemeClr>
                </a:solidFill>
                <a:latin typeface="Aptos" panose="020B0004020202020204" pitchFamily="34" charset="0"/>
              </a:rPr>
              <a:t>Testing Tools and Techniques</a:t>
            </a:r>
          </a:p>
          <a:p>
            <a:pPr marL="457200" indent="-457200">
              <a:lnSpc>
                <a:spcPct val="150000"/>
              </a:lnSpc>
              <a:spcAft>
                <a:spcPts val="1200"/>
              </a:spcAft>
              <a:buClr>
                <a:srgbClr val="B18C58"/>
              </a:buClr>
              <a:buFont typeface="Wingdings" panose="05000000000000000000" pitchFamily="2" charset="2"/>
              <a:buChar char="ü"/>
            </a:pPr>
            <a:r>
              <a:rPr lang="en-US" sz="3000" dirty="0">
                <a:solidFill>
                  <a:schemeClr val="tx1">
                    <a:lumMod val="75000"/>
                    <a:lumOff val="25000"/>
                  </a:schemeClr>
                </a:solidFill>
                <a:latin typeface="Aptos" panose="020B0004020202020204" pitchFamily="34" charset="0"/>
              </a:rPr>
              <a:t>PDF Remediation Workflow</a:t>
            </a:r>
          </a:p>
          <a:p>
            <a:pPr marL="457200" indent="-457200">
              <a:lnSpc>
                <a:spcPct val="150000"/>
              </a:lnSpc>
              <a:spcAft>
                <a:spcPts val="1200"/>
              </a:spcAft>
              <a:buClr>
                <a:srgbClr val="B18C58"/>
              </a:buClr>
              <a:buFont typeface="Wingdings" panose="05000000000000000000" pitchFamily="2" charset="2"/>
              <a:buChar char="ü"/>
            </a:pPr>
            <a:r>
              <a:rPr lang="en-US" sz="3000" dirty="0">
                <a:solidFill>
                  <a:schemeClr val="tx1">
                    <a:lumMod val="75000"/>
                    <a:lumOff val="25000"/>
                  </a:schemeClr>
                </a:solidFill>
                <a:latin typeface="Aptos" panose="020B0004020202020204" pitchFamily="34" charset="0"/>
              </a:rPr>
              <a:t>Core Accessibility Skills – Web Content</a:t>
            </a:r>
          </a:p>
          <a:p>
            <a:pPr marL="457200" indent="-457200">
              <a:lnSpc>
                <a:spcPct val="150000"/>
              </a:lnSpc>
              <a:spcAft>
                <a:spcPts val="1200"/>
              </a:spcAft>
              <a:buClr>
                <a:srgbClr val="B18C58"/>
              </a:buClr>
              <a:buFont typeface="Wingdings" panose="05000000000000000000" pitchFamily="2" charset="2"/>
              <a:buChar char="ü"/>
            </a:pPr>
            <a:r>
              <a:rPr lang="en-US" sz="3000" dirty="0">
                <a:solidFill>
                  <a:schemeClr val="tx1">
                    <a:lumMod val="75000"/>
                    <a:lumOff val="25000"/>
                  </a:schemeClr>
                </a:solidFill>
                <a:latin typeface="Aptos" panose="020B0004020202020204" pitchFamily="34" charset="0"/>
              </a:rPr>
              <a:t>Contractor to help with remediation efforts?</a:t>
            </a:r>
          </a:p>
          <a:p>
            <a:pPr marL="457200" indent="-457200">
              <a:lnSpc>
                <a:spcPct val="150000"/>
              </a:lnSpc>
              <a:spcAft>
                <a:spcPts val="1200"/>
              </a:spcAft>
              <a:buClr>
                <a:srgbClr val="B18C58"/>
              </a:buClr>
              <a:buFont typeface="Wingdings" panose="05000000000000000000" pitchFamily="2" charset="2"/>
              <a:buChar char="ü"/>
            </a:pPr>
            <a:endParaRPr lang="en-US" sz="3200" dirty="0">
              <a:solidFill>
                <a:schemeClr val="tx1">
                  <a:lumMod val="75000"/>
                  <a:lumOff val="25000"/>
                </a:schemeClr>
              </a:solidFill>
              <a:latin typeface="Aptos" panose="020B0004020202020204" pitchFamily="34" charset="0"/>
            </a:endParaRPr>
          </a:p>
          <a:p>
            <a:pPr marL="457200" indent="-457200">
              <a:lnSpc>
                <a:spcPct val="150000"/>
              </a:lnSpc>
              <a:spcAft>
                <a:spcPts val="1200"/>
              </a:spcAft>
              <a:buClr>
                <a:srgbClr val="B18C58"/>
              </a:buClr>
              <a:buFont typeface="Wingdings" panose="05000000000000000000" pitchFamily="2" charset="2"/>
              <a:buChar char="ü"/>
            </a:pPr>
            <a:endParaRPr lang="en-US" sz="3200" dirty="0">
              <a:solidFill>
                <a:schemeClr val="tx1">
                  <a:lumMod val="75000"/>
                  <a:lumOff val="25000"/>
                </a:schemeClr>
              </a:solidFill>
              <a:latin typeface="Aptos" panose="020B0004020202020204" pitchFamily="34" charset="0"/>
            </a:endParaRPr>
          </a:p>
          <a:p>
            <a:pPr marL="457200" indent="-457200">
              <a:lnSpc>
                <a:spcPct val="150000"/>
              </a:lnSpc>
              <a:spcAft>
                <a:spcPts val="1200"/>
              </a:spcAft>
              <a:buClr>
                <a:srgbClr val="B18C58"/>
              </a:buClr>
              <a:buFont typeface="Wingdings" panose="05000000000000000000" pitchFamily="2" charset="2"/>
              <a:buChar char="ü"/>
            </a:pPr>
            <a:endParaRPr lang="en-US" sz="3200" dirty="0">
              <a:solidFill>
                <a:schemeClr val="tx1">
                  <a:lumMod val="75000"/>
                  <a:lumOff val="25000"/>
                </a:schemeClr>
              </a:solidFill>
              <a:latin typeface="Aptos" panose="020B0004020202020204" pitchFamily="34" charset="0"/>
            </a:endParaRPr>
          </a:p>
        </p:txBody>
      </p:sp>
      <p:pic>
        <p:nvPicPr>
          <p:cNvPr id="1026" name="Picture 2" descr="Missouri Digital Accessibility">
            <a:extLst>
              <a:ext uri="{FF2B5EF4-FFF2-40B4-BE49-F238E27FC236}">
                <a16:creationId xmlns:a16="http://schemas.microsoft.com/office/drawing/2014/main" id="{62D676DC-3DCC-BFA2-3FA1-200F14D4E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2107" y="7886175"/>
            <a:ext cx="2041194" cy="204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893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a:extLst>
            <a:ext uri="{FF2B5EF4-FFF2-40B4-BE49-F238E27FC236}">
              <a16:creationId xmlns:a16="http://schemas.microsoft.com/office/drawing/2014/main" id="{6675A3D6-ED53-E3E3-1B8A-8A19BD9D6413}"/>
            </a:ext>
          </a:extLst>
        </p:cNvPr>
        <p:cNvGrpSpPr/>
        <p:nvPr/>
      </p:nvGrpSpPr>
      <p:grpSpPr>
        <a:xfrm>
          <a:off x="0" y="0"/>
          <a:ext cx="0" cy="0"/>
          <a:chOff x="0" y="0"/>
          <a:chExt cx="0" cy="0"/>
        </a:xfrm>
      </p:grpSpPr>
      <p:sp>
        <p:nvSpPr>
          <p:cNvPr id="4" name="Header Text">
            <a:extLst>
              <a:ext uri="{FF2B5EF4-FFF2-40B4-BE49-F238E27FC236}">
                <a16:creationId xmlns:a16="http://schemas.microsoft.com/office/drawing/2014/main" id="{AD5F8411-564F-0465-931A-8C45C9EB7D42}"/>
              </a:ext>
            </a:extLst>
          </p:cNvPr>
          <p:cNvSpPr txBox="1">
            <a:spLocks noGrp="1"/>
          </p:cNvSpPr>
          <p:nvPr>
            <p:ph type="title" idx="4294967295"/>
          </p:nvPr>
        </p:nvSpPr>
        <p:spPr>
          <a:xfrm>
            <a:off x="838200" y="1190168"/>
            <a:ext cx="14020553" cy="1415772"/>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2346325" marR="0" lvl="0" indent="-2346325"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2E3E4B"/>
                </a:solidFill>
                <a:effectLst/>
                <a:uLnTx/>
                <a:uFillTx/>
                <a:latin typeface="Aptos" panose="020B0004020202020204" pitchFamily="34" charset="0"/>
                <a:ea typeface="Inter"/>
                <a:cs typeface="Inter"/>
                <a:sym typeface="Inter"/>
              </a:rPr>
              <a:t>Step 11: </a:t>
            </a:r>
            <a:r>
              <a:rPr kumimoji="0" lang="en-US" sz="4400" b="1" i="0" u="none" strike="noStrike" kern="0" cap="none" spc="0" normalizeH="0" baseline="0" noProof="0" dirty="0">
                <a:ln>
                  <a:noFill/>
                </a:ln>
                <a:solidFill>
                  <a:srgbClr val="932A38"/>
                </a:solidFill>
                <a:effectLst/>
                <a:uLnTx/>
                <a:uFillTx/>
                <a:latin typeface="Aptos" panose="020B0004020202020204" pitchFamily="34" charset="0"/>
                <a:ea typeface="Inter"/>
                <a:cs typeface="Inter"/>
                <a:sym typeface="Inter"/>
              </a:rPr>
              <a:t>Maintain and Monitor Accessibility Through the Accessibility Plan</a:t>
            </a:r>
          </a:p>
        </p:txBody>
      </p:sp>
      <p:grpSp>
        <p:nvGrpSpPr>
          <p:cNvPr id="5" name="Dots">
            <a:extLst>
              <a:ext uri="{FF2B5EF4-FFF2-40B4-BE49-F238E27FC236}">
                <a16:creationId xmlns:a16="http://schemas.microsoft.com/office/drawing/2014/main" id="{923FC932-63C7-2F4F-7A69-A962881FEAB1}"/>
              </a:ext>
              <a:ext uri="{C183D7F6-B498-43B3-948B-1728B52AA6E4}">
                <adec:decorative xmlns:adec="http://schemas.microsoft.com/office/drawing/2017/decorative" val="1"/>
              </a:ext>
            </a:extLst>
          </p:cNvPr>
          <p:cNvGrpSpPr/>
          <p:nvPr/>
        </p:nvGrpSpPr>
        <p:grpSpPr>
          <a:xfrm>
            <a:off x="14486635" y="9703837"/>
            <a:ext cx="1341192" cy="223532"/>
            <a:chOff x="14486635" y="9703837"/>
            <a:chExt cx="1341192" cy="223532"/>
          </a:xfrm>
        </p:grpSpPr>
        <p:sp>
          <p:nvSpPr>
            <p:cNvPr id="11" name="Oval 10">
              <a:extLst>
                <a:ext uri="{FF2B5EF4-FFF2-40B4-BE49-F238E27FC236}">
                  <a16:creationId xmlns:a16="http://schemas.microsoft.com/office/drawing/2014/main" id="{9FDA7B46-FD92-A640-C59D-BCC254A22176}"/>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C96ECDB-F72B-2899-896D-7D631AE12F69}"/>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C27215A-BA9A-3064-7BDD-C2D87272D767}"/>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84BC4E74-D116-81B0-34E4-A7500D9368CC}"/>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Agenda">
            <a:extLst>
              <a:ext uri="{FF2B5EF4-FFF2-40B4-BE49-F238E27FC236}">
                <a16:creationId xmlns:a16="http://schemas.microsoft.com/office/drawing/2014/main" id="{19B9A7BD-4F8E-ACFF-378C-7D7B18A00F65}"/>
              </a:ext>
            </a:extLst>
          </p:cNvPr>
          <p:cNvSpPr txBox="1"/>
          <p:nvPr/>
        </p:nvSpPr>
        <p:spPr>
          <a:xfrm>
            <a:off x="2169432" y="2846399"/>
            <a:ext cx="14533608" cy="6873741"/>
          </a:xfrm>
          <a:prstGeom prst="rect">
            <a:avLst/>
          </a:prstGeom>
          <a:noFill/>
        </p:spPr>
        <p:txBody>
          <a:bodyPr wrap="square" rtlCol="0">
            <a:spAutoFit/>
          </a:bodyPr>
          <a:lstStyle/>
          <a:p>
            <a:pPr marL="514350" indent="-514350">
              <a:lnSpc>
                <a:spcPct val="150000"/>
              </a:lnSpc>
              <a:spcAft>
                <a:spcPts val="1200"/>
              </a:spcAft>
              <a:buClr>
                <a:srgbClr val="B18C58"/>
              </a:buClr>
              <a:buFont typeface="+mj-lt"/>
              <a:buAutoNum type="arabicPeriod"/>
            </a:pPr>
            <a:r>
              <a:rPr lang="en-US" sz="3000" dirty="0">
                <a:solidFill>
                  <a:schemeClr val="tx1">
                    <a:lumMod val="75000"/>
                    <a:lumOff val="25000"/>
                  </a:schemeClr>
                </a:solidFill>
                <a:latin typeface="Aptos" panose="020B0004020202020204" pitchFamily="34" charset="0"/>
              </a:rPr>
              <a:t>Integrate the plan into your agency personnel policies, procedures, employee onboarding process and general communication. </a:t>
            </a:r>
          </a:p>
          <a:p>
            <a:pPr marL="514350" indent="-514350">
              <a:lnSpc>
                <a:spcPct val="150000"/>
              </a:lnSpc>
              <a:spcAft>
                <a:spcPts val="1200"/>
              </a:spcAft>
              <a:buClr>
                <a:srgbClr val="B18C58"/>
              </a:buClr>
              <a:buFont typeface="+mj-lt"/>
              <a:buAutoNum type="arabicPeriod"/>
            </a:pPr>
            <a:r>
              <a:rPr lang="en-US" sz="3000" dirty="0">
                <a:solidFill>
                  <a:schemeClr val="tx1">
                    <a:lumMod val="75000"/>
                    <a:lumOff val="25000"/>
                  </a:schemeClr>
                </a:solidFill>
                <a:latin typeface="Aptos" panose="020B0004020202020204" pitchFamily="34" charset="0"/>
              </a:rPr>
              <a:t>Establish a digital accessibility presence on your intranet, including accessible templates and accessible brand color combinations. Don’t forget to post your accessibility plan.</a:t>
            </a:r>
          </a:p>
          <a:p>
            <a:pPr marL="514350" indent="-514350">
              <a:lnSpc>
                <a:spcPct val="150000"/>
              </a:lnSpc>
              <a:spcAft>
                <a:spcPts val="1200"/>
              </a:spcAft>
              <a:buClr>
                <a:srgbClr val="B18C58"/>
              </a:buClr>
              <a:buFont typeface="+mj-lt"/>
              <a:buAutoNum type="arabicPeriod"/>
            </a:pPr>
            <a:r>
              <a:rPr lang="en-US" sz="3000" dirty="0">
                <a:solidFill>
                  <a:schemeClr val="tx1">
                    <a:lumMod val="75000"/>
                    <a:lumOff val="25000"/>
                  </a:schemeClr>
                </a:solidFill>
                <a:latin typeface="Aptos" panose="020B0004020202020204" pitchFamily="34" charset="0"/>
              </a:rPr>
              <a:t>Identify employee roles which impact the accessibility of your content and target training. Schedule training refreshers and expand accessibility training.</a:t>
            </a:r>
          </a:p>
          <a:p>
            <a:pPr marL="514350" indent="-514350">
              <a:lnSpc>
                <a:spcPct val="150000"/>
              </a:lnSpc>
              <a:spcAft>
                <a:spcPts val="1200"/>
              </a:spcAft>
              <a:buClr>
                <a:srgbClr val="B18C58"/>
              </a:buClr>
              <a:buFont typeface="+mj-lt"/>
              <a:buAutoNum type="arabicPeriod"/>
            </a:pPr>
            <a:r>
              <a:rPr lang="en-US" sz="3000" dirty="0">
                <a:solidFill>
                  <a:schemeClr val="tx1">
                    <a:lumMod val="75000"/>
                    <a:lumOff val="25000"/>
                  </a:schemeClr>
                </a:solidFill>
                <a:latin typeface="Aptos" panose="020B0004020202020204" pitchFamily="34" charset="0"/>
              </a:rPr>
              <a:t>Establish patterns for testing content.</a:t>
            </a:r>
          </a:p>
          <a:p>
            <a:pPr marL="514350" indent="-514350">
              <a:lnSpc>
                <a:spcPct val="150000"/>
              </a:lnSpc>
              <a:spcAft>
                <a:spcPts val="1200"/>
              </a:spcAft>
              <a:buClr>
                <a:srgbClr val="B18C58"/>
              </a:buClr>
              <a:buFont typeface="+mj-lt"/>
              <a:buAutoNum type="arabicPeriod"/>
            </a:pPr>
            <a:r>
              <a:rPr lang="en-US" sz="3000" dirty="0">
                <a:solidFill>
                  <a:schemeClr val="tx1">
                    <a:lumMod val="75000"/>
                    <a:lumOff val="25000"/>
                  </a:schemeClr>
                </a:solidFill>
                <a:latin typeface="Aptos" panose="020B0004020202020204" pitchFamily="34" charset="0"/>
              </a:rPr>
              <a:t>Periodically review and update your plan.</a:t>
            </a:r>
          </a:p>
        </p:txBody>
      </p:sp>
      <p:pic>
        <p:nvPicPr>
          <p:cNvPr id="1026" name="Picture 2" descr="Missouri Digital Accessibility">
            <a:extLst>
              <a:ext uri="{FF2B5EF4-FFF2-40B4-BE49-F238E27FC236}">
                <a16:creationId xmlns:a16="http://schemas.microsoft.com/office/drawing/2014/main" id="{B1EFB061-CFFD-2D11-9B39-8EA59368A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2107" y="7886175"/>
            <a:ext cx="2041194" cy="204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256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a:extLst>
            <a:ext uri="{FF2B5EF4-FFF2-40B4-BE49-F238E27FC236}">
              <a16:creationId xmlns:a16="http://schemas.microsoft.com/office/drawing/2014/main" id="{BBD1989B-9344-735B-3B2C-13F3CDDD48DB}"/>
            </a:ext>
          </a:extLst>
        </p:cNvPr>
        <p:cNvGrpSpPr/>
        <p:nvPr/>
      </p:nvGrpSpPr>
      <p:grpSpPr>
        <a:xfrm>
          <a:off x="0" y="0"/>
          <a:ext cx="0" cy="0"/>
          <a:chOff x="0" y="0"/>
          <a:chExt cx="0" cy="0"/>
        </a:xfrm>
      </p:grpSpPr>
      <p:sp>
        <p:nvSpPr>
          <p:cNvPr id="4" name="Header Text">
            <a:extLst>
              <a:ext uri="{FF2B5EF4-FFF2-40B4-BE49-F238E27FC236}">
                <a16:creationId xmlns:a16="http://schemas.microsoft.com/office/drawing/2014/main" id="{5349EF83-628A-974B-0C41-58F2F74DFA44}"/>
              </a:ext>
            </a:extLst>
          </p:cNvPr>
          <p:cNvSpPr txBox="1">
            <a:spLocks noGrp="1"/>
          </p:cNvSpPr>
          <p:nvPr>
            <p:ph type="title" idx="4294967295"/>
          </p:nvPr>
        </p:nvSpPr>
        <p:spPr>
          <a:xfrm>
            <a:off x="838200" y="1190168"/>
            <a:ext cx="14020553" cy="1415772"/>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2346325" marR="0" lvl="0" indent="-2346325"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2E3E4B"/>
                </a:solidFill>
                <a:effectLst/>
                <a:uLnTx/>
                <a:uFillTx/>
                <a:latin typeface="Aptos" panose="020B0004020202020204" pitchFamily="34" charset="0"/>
                <a:ea typeface="Inter"/>
                <a:cs typeface="Inter"/>
                <a:sym typeface="Inter"/>
              </a:rPr>
              <a:t>Step 11: </a:t>
            </a:r>
            <a:r>
              <a:rPr kumimoji="0" lang="en-US" sz="4400" b="1" i="0" u="none" strike="noStrike" kern="0" cap="none" spc="0" normalizeH="0" baseline="0" noProof="0" dirty="0">
                <a:ln>
                  <a:noFill/>
                </a:ln>
                <a:solidFill>
                  <a:srgbClr val="932A38"/>
                </a:solidFill>
                <a:effectLst/>
                <a:uLnTx/>
                <a:uFillTx/>
                <a:latin typeface="Aptos" panose="020B0004020202020204" pitchFamily="34" charset="0"/>
                <a:ea typeface="Inter"/>
                <a:cs typeface="Inter"/>
                <a:sym typeface="Inter"/>
              </a:rPr>
              <a:t>Maintain and Monitor Accessibility Through the Accessibility Plan</a:t>
            </a:r>
          </a:p>
        </p:txBody>
      </p:sp>
      <p:grpSp>
        <p:nvGrpSpPr>
          <p:cNvPr id="5" name="Dots">
            <a:extLst>
              <a:ext uri="{FF2B5EF4-FFF2-40B4-BE49-F238E27FC236}">
                <a16:creationId xmlns:a16="http://schemas.microsoft.com/office/drawing/2014/main" id="{888B19FE-5459-47D3-53F0-11AE1802651D}"/>
              </a:ext>
              <a:ext uri="{C183D7F6-B498-43B3-948B-1728B52AA6E4}">
                <adec:decorative xmlns:adec="http://schemas.microsoft.com/office/drawing/2017/decorative" val="1"/>
              </a:ext>
            </a:extLst>
          </p:cNvPr>
          <p:cNvGrpSpPr/>
          <p:nvPr/>
        </p:nvGrpSpPr>
        <p:grpSpPr>
          <a:xfrm>
            <a:off x="14486635" y="9703837"/>
            <a:ext cx="1341192" cy="223532"/>
            <a:chOff x="14486635" y="9703837"/>
            <a:chExt cx="1341192" cy="223532"/>
          </a:xfrm>
        </p:grpSpPr>
        <p:sp>
          <p:nvSpPr>
            <p:cNvPr id="11" name="Oval 10">
              <a:extLst>
                <a:ext uri="{FF2B5EF4-FFF2-40B4-BE49-F238E27FC236}">
                  <a16:creationId xmlns:a16="http://schemas.microsoft.com/office/drawing/2014/main" id="{B8457F14-C3A0-928C-797D-8AAF92154DB3}"/>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7CC1AB2-AE0D-F4C1-DBF6-4BB0A5573933}"/>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8904BBF-0134-D3A6-90CB-7ABF2ACFAA3E}"/>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95B6CBC-FE06-A076-5D85-992EC3520E38}"/>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Agenda">
            <a:extLst>
              <a:ext uri="{FF2B5EF4-FFF2-40B4-BE49-F238E27FC236}">
                <a16:creationId xmlns:a16="http://schemas.microsoft.com/office/drawing/2014/main" id="{A61A34FB-D083-3456-B732-CF10E84CABFC}"/>
              </a:ext>
            </a:extLst>
          </p:cNvPr>
          <p:cNvSpPr txBox="1"/>
          <p:nvPr/>
        </p:nvSpPr>
        <p:spPr>
          <a:xfrm>
            <a:off x="1796207" y="3182301"/>
            <a:ext cx="4473964" cy="1410707"/>
          </a:xfrm>
          <a:prstGeom prst="rect">
            <a:avLst/>
          </a:prstGeom>
          <a:noFill/>
        </p:spPr>
        <p:txBody>
          <a:bodyPr wrap="square" rtlCol="0">
            <a:spAutoFit/>
          </a:bodyPr>
          <a:lstStyle/>
          <a:p>
            <a:pPr>
              <a:lnSpc>
                <a:spcPct val="150000"/>
              </a:lnSpc>
              <a:spcAft>
                <a:spcPts val="1200"/>
              </a:spcAft>
              <a:buClr>
                <a:srgbClr val="B18C58"/>
              </a:buClr>
            </a:pPr>
            <a:r>
              <a:rPr lang="en-US" sz="3000" b="1" dirty="0">
                <a:solidFill>
                  <a:schemeClr val="tx1">
                    <a:lumMod val="75000"/>
                    <a:lumOff val="25000"/>
                  </a:schemeClr>
                </a:solidFill>
                <a:latin typeface="Aptos" panose="020B0004020202020204" pitchFamily="34" charset="0"/>
              </a:rPr>
              <a:t>Sample City Policy/Plan Blue Springs, MO</a:t>
            </a:r>
          </a:p>
        </p:txBody>
      </p:sp>
      <p:pic>
        <p:nvPicPr>
          <p:cNvPr id="6" name="Picture 5" descr="Spreadsheet of Sample policy plan from Blue Springs, MO">
            <a:extLst>
              <a:ext uri="{FF2B5EF4-FFF2-40B4-BE49-F238E27FC236}">
                <a16:creationId xmlns:a16="http://schemas.microsoft.com/office/drawing/2014/main" id="{C3B3EA63-88DF-C450-516E-BBEDC8933EEF}"/>
              </a:ext>
            </a:extLst>
          </p:cNvPr>
          <p:cNvPicPr>
            <a:picLocks noChangeAspect="1"/>
          </p:cNvPicPr>
          <p:nvPr/>
        </p:nvPicPr>
        <p:blipFill>
          <a:blip r:embed="rId3"/>
          <a:stretch>
            <a:fillRect/>
          </a:stretch>
        </p:blipFill>
        <p:spPr>
          <a:xfrm>
            <a:off x="7007316" y="3183950"/>
            <a:ext cx="6898255" cy="62586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Missouri Digital Accessibility">
            <a:extLst>
              <a:ext uri="{FF2B5EF4-FFF2-40B4-BE49-F238E27FC236}">
                <a16:creationId xmlns:a16="http://schemas.microsoft.com/office/drawing/2014/main" id="{93ED80AC-7A98-7CD9-3CBD-B9F35D1D0F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82107" y="7886175"/>
            <a:ext cx="2041194" cy="204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150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a:extLst>
            <a:ext uri="{FF2B5EF4-FFF2-40B4-BE49-F238E27FC236}">
              <a16:creationId xmlns:a16="http://schemas.microsoft.com/office/drawing/2014/main" id="{BF515AF1-6D69-346B-44A3-1519DF6E68BF}"/>
            </a:ext>
          </a:extLst>
        </p:cNvPr>
        <p:cNvGrpSpPr/>
        <p:nvPr/>
      </p:nvGrpSpPr>
      <p:grpSpPr>
        <a:xfrm>
          <a:off x="0" y="0"/>
          <a:ext cx="0" cy="0"/>
          <a:chOff x="0" y="0"/>
          <a:chExt cx="0" cy="0"/>
        </a:xfrm>
      </p:grpSpPr>
      <p:sp>
        <p:nvSpPr>
          <p:cNvPr id="4" name="Header Text">
            <a:extLst>
              <a:ext uri="{FF2B5EF4-FFF2-40B4-BE49-F238E27FC236}">
                <a16:creationId xmlns:a16="http://schemas.microsoft.com/office/drawing/2014/main" id="{14F78389-6FB6-8AB7-CD08-767D3D1B0426}"/>
              </a:ext>
            </a:extLst>
          </p:cNvPr>
          <p:cNvSpPr txBox="1">
            <a:spLocks noGrp="1"/>
          </p:cNvSpPr>
          <p:nvPr>
            <p:ph type="title" idx="4294967295"/>
          </p:nvPr>
        </p:nvSpPr>
        <p:spPr>
          <a:xfrm>
            <a:off x="838200" y="1190168"/>
            <a:ext cx="14020553" cy="1415772"/>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2346325" marR="0" lvl="0" indent="-2346325"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2E3E4B"/>
                </a:solidFill>
                <a:effectLst/>
                <a:uLnTx/>
                <a:uFillTx/>
                <a:latin typeface="Aptos" panose="020B0004020202020204" pitchFamily="34" charset="0"/>
                <a:ea typeface="Inter"/>
                <a:cs typeface="Inter"/>
                <a:sym typeface="Inter"/>
              </a:rPr>
              <a:t>Step 12: </a:t>
            </a:r>
            <a:r>
              <a:rPr kumimoji="0" lang="en-US" sz="4400" b="1" i="0" u="none" strike="noStrike" kern="0" cap="none" spc="0" normalizeH="0" baseline="0" noProof="0" dirty="0">
                <a:ln>
                  <a:noFill/>
                </a:ln>
                <a:solidFill>
                  <a:srgbClr val="932A38"/>
                </a:solidFill>
                <a:effectLst/>
                <a:uLnTx/>
                <a:uFillTx/>
                <a:latin typeface="Aptos" panose="020B0004020202020204" pitchFamily="34" charset="0"/>
                <a:ea typeface="Inter"/>
                <a:cs typeface="Inter"/>
                <a:sym typeface="Inter"/>
              </a:rPr>
              <a:t>Testing and remediation of internal systems and documents	</a:t>
            </a:r>
          </a:p>
        </p:txBody>
      </p:sp>
      <p:grpSp>
        <p:nvGrpSpPr>
          <p:cNvPr id="5" name="Dots">
            <a:extLst>
              <a:ext uri="{FF2B5EF4-FFF2-40B4-BE49-F238E27FC236}">
                <a16:creationId xmlns:a16="http://schemas.microsoft.com/office/drawing/2014/main" id="{F993BBDF-BF76-54E5-B48B-3FED5A4B5811}"/>
              </a:ext>
              <a:ext uri="{C183D7F6-B498-43B3-948B-1728B52AA6E4}">
                <adec:decorative xmlns:adec="http://schemas.microsoft.com/office/drawing/2017/decorative" val="1"/>
              </a:ext>
            </a:extLst>
          </p:cNvPr>
          <p:cNvGrpSpPr/>
          <p:nvPr/>
        </p:nvGrpSpPr>
        <p:grpSpPr>
          <a:xfrm>
            <a:off x="14486635" y="9703837"/>
            <a:ext cx="1341192" cy="223532"/>
            <a:chOff x="14486635" y="9703837"/>
            <a:chExt cx="1341192" cy="223532"/>
          </a:xfrm>
        </p:grpSpPr>
        <p:sp>
          <p:nvSpPr>
            <p:cNvPr id="11" name="Oval 10">
              <a:extLst>
                <a:ext uri="{FF2B5EF4-FFF2-40B4-BE49-F238E27FC236}">
                  <a16:creationId xmlns:a16="http://schemas.microsoft.com/office/drawing/2014/main" id="{7EA7876B-6F2F-B4AE-7845-C6772D44BAAE}"/>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C538576-E556-9062-BADB-902C3D2FB9B6}"/>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A765CE5A-A34E-AB45-4273-A569BD01A89C}"/>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1DCDE38F-7BAC-1F8F-8877-AC33E75894F5}"/>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Agenda">
            <a:extLst>
              <a:ext uri="{FF2B5EF4-FFF2-40B4-BE49-F238E27FC236}">
                <a16:creationId xmlns:a16="http://schemas.microsoft.com/office/drawing/2014/main" id="{FEBEA81F-64BB-03A0-8CFA-59DB63564952}"/>
              </a:ext>
            </a:extLst>
          </p:cNvPr>
          <p:cNvSpPr txBox="1"/>
          <p:nvPr/>
        </p:nvSpPr>
        <p:spPr>
          <a:xfrm>
            <a:off x="2169432" y="2846399"/>
            <a:ext cx="14533608" cy="5653664"/>
          </a:xfrm>
          <a:prstGeom prst="rect">
            <a:avLst/>
          </a:prstGeom>
          <a:noFill/>
        </p:spPr>
        <p:txBody>
          <a:bodyPr wrap="square" rtlCol="0">
            <a:spAutoFit/>
          </a:bodyPr>
          <a:lstStyle/>
          <a:p>
            <a:pPr>
              <a:lnSpc>
                <a:spcPct val="150000"/>
              </a:lnSpc>
              <a:spcAft>
                <a:spcPts val="1200"/>
              </a:spcAft>
              <a:buClr>
                <a:srgbClr val="B18C58"/>
              </a:buClr>
            </a:pPr>
            <a:r>
              <a:rPr lang="en-US" sz="3200" b="1" dirty="0">
                <a:solidFill>
                  <a:schemeClr val="tx1">
                    <a:lumMod val="75000"/>
                    <a:lumOff val="25000"/>
                  </a:schemeClr>
                </a:solidFill>
                <a:latin typeface="Aptos" panose="020B0004020202020204" pitchFamily="34" charset="0"/>
              </a:rPr>
              <a:t>State Government Step (not part of the ADA Title II update law)</a:t>
            </a:r>
          </a:p>
          <a:p>
            <a:pPr marL="457200" indent="-457200">
              <a:lnSpc>
                <a:spcPct val="150000"/>
              </a:lnSpc>
              <a:spcAft>
                <a:spcPts val="1200"/>
              </a:spcAft>
              <a:buClr>
                <a:srgbClr val="B18C58"/>
              </a:buClr>
              <a:buFont typeface="Wingdings" panose="05000000000000000000" pitchFamily="2" charset="2"/>
              <a:buChar char="ü"/>
            </a:pPr>
            <a:r>
              <a:rPr lang="en-US" sz="3200" dirty="0">
                <a:solidFill>
                  <a:schemeClr val="tx1">
                    <a:lumMod val="75000"/>
                    <a:lumOff val="25000"/>
                  </a:schemeClr>
                </a:solidFill>
                <a:latin typeface="Aptos" panose="020B0004020202020204" pitchFamily="34" charset="0"/>
              </a:rPr>
              <a:t>The state’s accessibility law and standard included accessibility of </a:t>
            </a:r>
            <a:r>
              <a:rPr lang="en-US" sz="3200" dirty="0">
                <a:solidFill>
                  <a:schemeClr val="tx1">
                    <a:lumMod val="75000"/>
                    <a:lumOff val="25000"/>
                  </a:schemeClr>
                </a:solidFill>
                <a:latin typeface="Aptos" panose="020B0004020202020204" pitchFamily="34" charset="0"/>
                <a:hlinkClick r:id="rId3"/>
              </a:rPr>
              <a:t>specific internal content adapted from Federal Section 508</a:t>
            </a:r>
            <a:r>
              <a:rPr lang="en-US" sz="3200" dirty="0">
                <a:solidFill>
                  <a:schemeClr val="tx1">
                    <a:lumMod val="75000"/>
                    <a:lumOff val="25000"/>
                  </a:schemeClr>
                </a:solidFill>
                <a:latin typeface="Aptos" panose="020B0004020202020204" pitchFamily="34" charset="0"/>
              </a:rPr>
              <a:t>.</a:t>
            </a:r>
          </a:p>
          <a:p>
            <a:pPr marL="457200" indent="-457200">
              <a:lnSpc>
                <a:spcPct val="150000"/>
              </a:lnSpc>
              <a:spcAft>
                <a:spcPts val="1200"/>
              </a:spcAft>
              <a:buClr>
                <a:srgbClr val="B18C58"/>
              </a:buClr>
              <a:buFont typeface="Wingdings" panose="05000000000000000000" pitchFamily="2" charset="2"/>
              <a:buChar char="ü"/>
            </a:pPr>
            <a:r>
              <a:rPr lang="en-US" sz="3200" dirty="0">
                <a:solidFill>
                  <a:schemeClr val="tx1">
                    <a:lumMod val="75000"/>
                    <a:lumOff val="25000"/>
                  </a:schemeClr>
                </a:solidFill>
                <a:latin typeface="Aptos" panose="020B0004020202020204" pitchFamily="34" charset="0"/>
              </a:rPr>
              <a:t>This step also supports the state’s 2019 </a:t>
            </a:r>
            <a:r>
              <a:rPr lang="en-US" sz="3200" dirty="0">
                <a:solidFill>
                  <a:schemeClr val="tx1">
                    <a:lumMod val="75000"/>
                    <a:lumOff val="25000"/>
                  </a:schemeClr>
                </a:solidFill>
                <a:latin typeface="Aptos" panose="020B0004020202020204" pitchFamily="34" charset="0"/>
                <a:hlinkClick r:id="rId4"/>
              </a:rPr>
              <a:t>Missouri as a Model Employer Initiative</a:t>
            </a:r>
            <a:r>
              <a:rPr lang="en-US" sz="3200" dirty="0">
                <a:solidFill>
                  <a:schemeClr val="tx1">
                    <a:lumMod val="75000"/>
                    <a:lumOff val="25000"/>
                  </a:schemeClr>
                </a:solidFill>
                <a:latin typeface="Aptos" panose="020B0004020202020204" pitchFamily="34" charset="0"/>
              </a:rPr>
              <a:t> and 2023 </a:t>
            </a:r>
            <a:r>
              <a:rPr lang="en-US" sz="3200" dirty="0">
                <a:solidFill>
                  <a:schemeClr val="tx1">
                    <a:lumMod val="75000"/>
                    <a:lumOff val="25000"/>
                  </a:schemeClr>
                </a:solidFill>
                <a:latin typeface="Aptos" panose="020B0004020202020204" pitchFamily="34" charset="0"/>
                <a:hlinkClick r:id="rId5"/>
              </a:rPr>
              <a:t>Missouri Employment First Act</a:t>
            </a:r>
            <a:r>
              <a:rPr lang="en-US" sz="3200" dirty="0">
                <a:solidFill>
                  <a:schemeClr val="tx1">
                    <a:lumMod val="75000"/>
                    <a:lumOff val="25000"/>
                  </a:schemeClr>
                </a:solidFill>
                <a:latin typeface="Aptos" panose="020B0004020202020204" pitchFamily="34" charset="0"/>
              </a:rPr>
              <a:t>.</a:t>
            </a:r>
          </a:p>
          <a:p>
            <a:pPr marL="457200" indent="-457200">
              <a:lnSpc>
                <a:spcPct val="150000"/>
              </a:lnSpc>
              <a:spcAft>
                <a:spcPts val="1200"/>
              </a:spcAft>
              <a:buClr>
                <a:srgbClr val="B18C58"/>
              </a:buClr>
              <a:buFont typeface="Wingdings" panose="05000000000000000000" pitchFamily="2" charset="2"/>
              <a:buChar char="ü"/>
            </a:pPr>
            <a:r>
              <a:rPr lang="en-US" sz="3200" b="1" i="1" dirty="0">
                <a:solidFill>
                  <a:schemeClr val="tx1">
                    <a:lumMod val="75000"/>
                    <a:lumOff val="25000"/>
                  </a:schemeClr>
                </a:solidFill>
                <a:latin typeface="Aptos" panose="020B0004020202020204" pitchFamily="34" charset="0"/>
              </a:rPr>
              <a:t>Non-State Government Organizations: </a:t>
            </a:r>
            <a:r>
              <a:rPr lang="en-US" sz="3200" dirty="0">
                <a:solidFill>
                  <a:schemeClr val="tx1">
                    <a:lumMod val="75000"/>
                    <a:lumOff val="25000"/>
                  </a:schemeClr>
                </a:solidFill>
                <a:latin typeface="Aptos" panose="020B0004020202020204" pitchFamily="34" charset="0"/>
              </a:rPr>
              <a:t>Strongly consider making this part of your organization’s digital accessibility plan.</a:t>
            </a:r>
          </a:p>
        </p:txBody>
      </p:sp>
      <p:pic>
        <p:nvPicPr>
          <p:cNvPr id="1026" name="Picture 2" descr="Missouri Digital Accessibility">
            <a:extLst>
              <a:ext uri="{FF2B5EF4-FFF2-40B4-BE49-F238E27FC236}">
                <a16:creationId xmlns:a16="http://schemas.microsoft.com/office/drawing/2014/main" id="{2BB711B7-2700-1402-9808-895BBE011B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82107" y="7886175"/>
            <a:ext cx="2041194" cy="204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1791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a:extLst>
            <a:ext uri="{FF2B5EF4-FFF2-40B4-BE49-F238E27FC236}">
              <a16:creationId xmlns:a16="http://schemas.microsoft.com/office/drawing/2014/main" id="{C021EAEC-E236-3CAC-F04B-8E06A11415A5}"/>
            </a:ext>
          </a:extLst>
        </p:cNvPr>
        <p:cNvGrpSpPr/>
        <p:nvPr/>
      </p:nvGrpSpPr>
      <p:grpSpPr>
        <a:xfrm>
          <a:off x="0" y="0"/>
          <a:ext cx="0" cy="0"/>
          <a:chOff x="0" y="0"/>
          <a:chExt cx="0" cy="0"/>
        </a:xfrm>
      </p:grpSpPr>
      <p:sp>
        <p:nvSpPr>
          <p:cNvPr id="4" name="Header Text">
            <a:extLst>
              <a:ext uri="{FF2B5EF4-FFF2-40B4-BE49-F238E27FC236}">
                <a16:creationId xmlns:a16="http://schemas.microsoft.com/office/drawing/2014/main" id="{D44C0197-9758-D95D-17B1-0497018686D5}"/>
              </a:ext>
            </a:extLst>
          </p:cNvPr>
          <p:cNvSpPr txBox="1">
            <a:spLocks noGrp="1"/>
          </p:cNvSpPr>
          <p:nvPr>
            <p:ph type="title" idx="4294967295"/>
          </p:nvPr>
        </p:nvSpPr>
        <p:spPr>
          <a:xfrm>
            <a:off x="838200" y="1190168"/>
            <a:ext cx="15135808" cy="67710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2346325" marR="0" lvl="0" indent="-2346325"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932A38"/>
                </a:solidFill>
                <a:effectLst/>
                <a:uLnTx/>
                <a:uFillTx/>
                <a:latin typeface="Aptos" panose="020B0004020202020204" pitchFamily="34" charset="0"/>
                <a:ea typeface="Inter"/>
                <a:cs typeface="Inter"/>
                <a:sym typeface="Inter"/>
              </a:rPr>
              <a:t>Communication Plan</a:t>
            </a:r>
          </a:p>
        </p:txBody>
      </p:sp>
      <p:grpSp>
        <p:nvGrpSpPr>
          <p:cNvPr id="5" name="Dots">
            <a:extLst>
              <a:ext uri="{FF2B5EF4-FFF2-40B4-BE49-F238E27FC236}">
                <a16:creationId xmlns:a16="http://schemas.microsoft.com/office/drawing/2014/main" id="{C5DFF80F-AACC-32A7-3928-69C2FF11FE70}"/>
              </a:ext>
              <a:ext uri="{C183D7F6-B498-43B3-948B-1728B52AA6E4}">
                <adec:decorative xmlns:adec="http://schemas.microsoft.com/office/drawing/2017/decorative" val="1"/>
              </a:ext>
            </a:extLst>
          </p:cNvPr>
          <p:cNvGrpSpPr/>
          <p:nvPr/>
        </p:nvGrpSpPr>
        <p:grpSpPr>
          <a:xfrm>
            <a:off x="14486635" y="9703837"/>
            <a:ext cx="1341192" cy="223532"/>
            <a:chOff x="14486635" y="9703837"/>
            <a:chExt cx="1341192" cy="223532"/>
          </a:xfrm>
        </p:grpSpPr>
        <p:sp>
          <p:nvSpPr>
            <p:cNvPr id="11" name="Oval 10">
              <a:extLst>
                <a:ext uri="{FF2B5EF4-FFF2-40B4-BE49-F238E27FC236}">
                  <a16:creationId xmlns:a16="http://schemas.microsoft.com/office/drawing/2014/main" id="{3FE61ABB-CC88-DF67-B1CC-A330D6513830}"/>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6E92BE5-2B1F-5FFC-AC71-A6FF51C22B05}"/>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BCA1BDD0-A9F5-08CC-E328-30402FF8A247}"/>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DA83D28B-06BF-7C2E-5BED-79B0833182FB}"/>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Agenda">
            <a:extLst>
              <a:ext uri="{FF2B5EF4-FFF2-40B4-BE49-F238E27FC236}">
                <a16:creationId xmlns:a16="http://schemas.microsoft.com/office/drawing/2014/main" id="{BB5E2FF5-FB50-7E8E-E2C4-AB08CBDF2B3E}"/>
              </a:ext>
            </a:extLst>
          </p:cNvPr>
          <p:cNvSpPr txBox="1"/>
          <p:nvPr/>
        </p:nvSpPr>
        <p:spPr>
          <a:xfrm>
            <a:off x="2169433" y="2846399"/>
            <a:ext cx="15135808" cy="6873741"/>
          </a:xfrm>
          <a:prstGeom prst="rect">
            <a:avLst/>
          </a:prstGeom>
          <a:noFill/>
        </p:spPr>
        <p:txBody>
          <a:bodyPr wrap="square" rtlCol="0">
            <a:spAutoFit/>
          </a:bodyPr>
          <a:lstStyle/>
          <a:p>
            <a:pPr marL="457200" indent="-457200">
              <a:lnSpc>
                <a:spcPct val="150000"/>
              </a:lnSpc>
              <a:spcAft>
                <a:spcPts val="1200"/>
              </a:spcAft>
              <a:buClr>
                <a:srgbClr val="B18C58"/>
              </a:buClr>
              <a:buFont typeface="Wingdings" panose="05000000000000000000" pitchFamily="2" charset="2"/>
              <a:buChar char="ü"/>
            </a:pPr>
            <a:r>
              <a:rPr lang="en-US" sz="3000" dirty="0">
                <a:solidFill>
                  <a:schemeClr val="tx1">
                    <a:lumMod val="75000"/>
                    <a:lumOff val="25000"/>
                  </a:schemeClr>
                </a:solidFill>
                <a:latin typeface="Aptos" panose="020B0004020202020204" pitchFamily="34" charset="0"/>
              </a:rPr>
              <a:t>Create an internal Roadmap communication page and consider including an FAQ page.</a:t>
            </a:r>
          </a:p>
          <a:p>
            <a:pPr marL="457200" indent="-457200">
              <a:lnSpc>
                <a:spcPct val="150000"/>
              </a:lnSpc>
              <a:spcAft>
                <a:spcPts val="1200"/>
              </a:spcAft>
              <a:buClr>
                <a:srgbClr val="B18C58"/>
              </a:buClr>
              <a:buFont typeface="Wingdings" panose="05000000000000000000" pitchFamily="2" charset="2"/>
              <a:buChar char="ü"/>
            </a:pPr>
            <a:r>
              <a:rPr lang="en-US" sz="3000" dirty="0">
                <a:solidFill>
                  <a:schemeClr val="tx1">
                    <a:lumMod val="75000"/>
                    <a:lumOff val="25000"/>
                  </a:schemeClr>
                </a:solidFill>
                <a:latin typeface="Aptos" panose="020B0004020202020204" pitchFamily="34" charset="0"/>
              </a:rPr>
              <a:t>Set up ongoing touch-base meetings with Digital Accessibility Coordinator(s) and other key staff who oversee accessibility implementation.</a:t>
            </a:r>
          </a:p>
          <a:p>
            <a:pPr marL="457200" indent="-457200">
              <a:lnSpc>
                <a:spcPct val="150000"/>
              </a:lnSpc>
              <a:spcAft>
                <a:spcPts val="1200"/>
              </a:spcAft>
              <a:buClr>
                <a:srgbClr val="B18C58"/>
              </a:buClr>
              <a:buFont typeface="Wingdings" panose="05000000000000000000" pitchFamily="2" charset="2"/>
              <a:buChar char="ü"/>
            </a:pPr>
            <a:r>
              <a:rPr lang="en-US" sz="3000" dirty="0">
                <a:solidFill>
                  <a:schemeClr val="tx1">
                    <a:lumMod val="75000"/>
                    <a:lumOff val="25000"/>
                  </a:schemeClr>
                </a:solidFill>
                <a:latin typeface="Aptos" panose="020B0004020202020204" pitchFamily="34" charset="0"/>
              </a:rPr>
              <a:t>Create a shared document space for accessibility audit and inventory templates, to easily access status information.</a:t>
            </a:r>
          </a:p>
          <a:p>
            <a:pPr marL="457200" indent="-457200">
              <a:lnSpc>
                <a:spcPct val="150000"/>
              </a:lnSpc>
              <a:spcAft>
                <a:spcPts val="1200"/>
              </a:spcAft>
              <a:buClr>
                <a:srgbClr val="B18C58"/>
              </a:buClr>
              <a:buFont typeface="Wingdings" panose="05000000000000000000" pitchFamily="2" charset="2"/>
              <a:buChar char="ü"/>
            </a:pPr>
            <a:r>
              <a:rPr lang="en-US" sz="3000" dirty="0">
                <a:solidFill>
                  <a:schemeClr val="tx1">
                    <a:lumMod val="75000"/>
                    <a:lumOff val="25000"/>
                  </a:schemeClr>
                </a:solidFill>
                <a:latin typeface="Aptos" panose="020B0004020202020204" pitchFamily="34" charset="0"/>
              </a:rPr>
              <a:t>Think about weekly email status report communication.</a:t>
            </a:r>
          </a:p>
          <a:p>
            <a:pPr marL="457200" indent="-457200">
              <a:lnSpc>
                <a:spcPct val="150000"/>
              </a:lnSpc>
              <a:spcAft>
                <a:spcPts val="1200"/>
              </a:spcAft>
              <a:buClr>
                <a:srgbClr val="B18C58"/>
              </a:buClr>
              <a:buFont typeface="Wingdings" panose="05000000000000000000" pitchFamily="2" charset="2"/>
              <a:buChar char="ü"/>
            </a:pPr>
            <a:r>
              <a:rPr lang="en-US" sz="3000" dirty="0">
                <a:solidFill>
                  <a:schemeClr val="tx1">
                    <a:lumMod val="75000"/>
                    <a:lumOff val="25000"/>
                  </a:schemeClr>
                </a:solidFill>
                <a:latin typeface="Aptos" panose="020B0004020202020204" pitchFamily="34" charset="0"/>
              </a:rPr>
              <a:t>Create a space for key stakeholders to review progress report information. </a:t>
            </a:r>
            <a:br>
              <a:rPr lang="en-US" sz="3000" dirty="0">
                <a:solidFill>
                  <a:schemeClr val="tx1">
                    <a:lumMod val="75000"/>
                    <a:lumOff val="25000"/>
                  </a:schemeClr>
                </a:solidFill>
                <a:latin typeface="Aptos" panose="020B0004020202020204" pitchFamily="34" charset="0"/>
              </a:rPr>
            </a:br>
            <a:r>
              <a:rPr lang="en-US" sz="3000" dirty="0">
                <a:solidFill>
                  <a:schemeClr val="tx1">
                    <a:lumMod val="75000"/>
                    <a:lumOff val="25000"/>
                  </a:schemeClr>
                </a:solidFill>
                <a:latin typeface="Aptos" panose="020B0004020202020204" pitchFamily="34" charset="0"/>
              </a:rPr>
              <a:t>Include measurable % complete information. </a:t>
            </a:r>
            <a:br>
              <a:rPr lang="en-US" sz="3000" dirty="0">
                <a:solidFill>
                  <a:schemeClr val="tx1">
                    <a:lumMod val="75000"/>
                    <a:lumOff val="25000"/>
                  </a:schemeClr>
                </a:solidFill>
                <a:latin typeface="Aptos" panose="020B0004020202020204" pitchFamily="34" charset="0"/>
              </a:rPr>
            </a:br>
            <a:r>
              <a:rPr lang="en-US" sz="3000" dirty="0">
                <a:solidFill>
                  <a:schemeClr val="tx1">
                    <a:lumMod val="75000"/>
                    <a:lumOff val="25000"/>
                  </a:schemeClr>
                </a:solidFill>
                <a:latin typeface="Aptos" panose="020B0004020202020204" pitchFamily="34" charset="0"/>
              </a:rPr>
              <a:t>Automate with project management tools.</a:t>
            </a:r>
          </a:p>
        </p:txBody>
      </p:sp>
      <p:pic>
        <p:nvPicPr>
          <p:cNvPr id="1026" name="Picture 2" descr="Missouri Digital Accessibility">
            <a:extLst>
              <a:ext uri="{FF2B5EF4-FFF2-40B4-BE49-F238E27FC236}">
                <a16:creationId xmlns:a16="http://schemas.microsoft.com/office/drawing/2014/main" id="{FD24CCDD-9274-4DCD-075E-D1DD8885FC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2107" y="7886175"/>
            <a:ext cx="2041194" cy="204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1715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a:extLst>
            <a:ext uri="{FF2B5EF4-FFF2-40B4-BE49-F238E27FC236}">
              <a16:creationId xmlns:a16="http://schemas.microsoft.com/office/drawing/2014/main" id="{32BCC6F5-698B-E955-73AE-AE450AC2A5A6}"/>
            </a:ext>
          </a:extLst>
        </p:cNvPr>
        <p:cNvGrpSpPr/>
        <p:nvPr/>
      </p:nvGrpSpPr>
      <p:grpSpPr>
        <a:xfrm>
          <a:off x="0" y="0"/>
          <a:ext cx="0" cy="0"/>
          <a:chOff x="0" y="0"/>
          <a:chExt cx="0" cy="0"/>
        </a:xfrm>
      </p:grpSpPr>
      <p:sp>
        <p:nvSpPr>
          <p:cNvPr id="4" name="Header Text">
            <a:extLst>
              <a:ext uri="{FF2B5EF4-FFF2-40B4-BE49-F238E27FC236}">
                <a16:creationId xmlns:a16="http://schemas.microsoft.com/office/drawing/2014/main" id="{EE74B1F8-44FE-D170-73D3-D9EA8F091F13}"/>
              </a:ext>
            </a:extLst>
          </p:cNvPr>
          <p:cNvSpPr txBox="1">
            <a:spLocks noGrp="1"/>
          </p:cNvSpPr>
          <p:nvPr>
            <p:ph type="title" idx="4294967295"/>
          </p:nvPr>
        </p:nvSpPr>
        <p:spPr>
          <a:xfrm>
            <a:off x="838200" y="1190168"/>
            <a:ext cx="15135808" cy="67710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2346325" marR="0" lvl="0" indent="-2346325"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932A38"/>
                </a:solidFill>
                <a:effectLst/>
                <a:uLnTx/>
                <a:uFillTx/>
                <a:latin typeface="Aptos" panose="020B0004020202020204" pitchFamily="34" charset="0"/>
                <a:ea typeface="Inter"/>
                <a:cs typeface="Inter"/>
                <a:sym typeface="Inter"/>
              </a:rPr>
              <a:t>Example Roadmap Status Report/Bi-Weekly Presentation</a:t>
            </a:r>
          </a:p>
        </p:txBody>
      </p:sp>
      <p:grpSp>
        <p:nvGrpSpPr>
          <p:cNvPr id="5" name="Dots">
            <a:extLst>
              <a:ext uri="{FF2B5EF4-FFF2-40B4-BE49-F238E27FC236}">
                <a16:creationId xmlns:a16="http://schemas.microsoft.com/office/drawing/2014/main" id="{9658EB3B-7A0C-4EDC-4997-F327356DF537}"/>
              </a:ext>
              <a:ext uri="{C183D7F6-B498-43B3-948B-1728B52AA6E4}">
                <adec:decorative xmlns:adec="http://schemas.microsoft.com/office/drawing/2017/decorative" val="1"/>
              </a:ext>
            </a:extLst>
          </p:cNvPr>
          <p:cNvGrpSpPr/>
          <p:nvPr/>
        </p:nvGrpSpPr>
        <p:grpSpPr>
          <a:xfrm>
            <a:off x="14486635" y="9703837"/>
            <a:ext cx="1341192" cy="223532"/>
            <a:chOff x="14486635" y="9703837"/>
            <a:chExt cx="1341192" cy="223532"/>
          </a:xfrm>
        </p:grpSpPr>
        <p:sp>
          <p:nvSpPr>
            <p:cNvPr id="11" name="Oval 10">
              <a:extLst>
                <a:ext uri="{FF2B5EF4-FFF2-40B4-BE49-F238E27FC236}">
                  <a16:creationId xmlns:a16="http://schemas.microsoft.com/office/drawing/2014/main" id="{CBD35FB8-9978-4E51-2ECF-D38EE6D682C9}"/>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9C38FBA-27E7-B7C6-DC54-5EF42C4D1B11}"/>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88D838B-02E7-3342-AD6A-672949313A44}"/>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2E8A4F1F-839B-35F6-9532-0C4FCC8FDEA7}"/>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descr="Screenshot of example roadmap status report presentation">
            <a:extLst>
              <a:ext uri="{FF2B5EF4-FFF2-40B4-BE49-F238E27FC236}">
                <a16:creationId xmlns:a16="http://schemas.microsoft.com/office/drawing/2014/main" id="{334D1468-1770-41F8-73E0-5D92ADE5AA11}"/>
              </a:ext>
            </a:extLst>
          </p:cNvPr>
          <p:cNvPicPr>
            <a:picLocks noChangeAspect="1"/>
          </p:cNvPicPr>
          <p:nvPr/>
        </p:nvPicPr>
        <p:blipFill>
          <a:blip r:embed="rId3"/>
          <a:stretch>
            <a:fillRect/>
          </a:stretch>
        </p:blipFill>
        <p:spPr>
          <a:xfrm>
            <a:off x="3281968" y="2453300"/>
            <a:ext cx="3513124" cy="6759526"/>
          </a:xfrm>
          <a:prstGeom prst="rect">
            <a:avLst/>
          </a:prstGeom>
        </p:spPr>
      </p:pic>
      <p:pic>
        <p:nvPicPr>
          <p:cNvPr id="6" name="Picture 5" descr="Screenshot of example roadmap status report presentation">
            <a:extLst>
              <a:ext uri="{FF2B5EF4-FFF2-40B4-BE49-F238E27FC236}">
                <a16:creationId xmlns:a16="http://schemas.microsoft.com/office/drawing/2014/main" id="{FA51C583-9AF1-4CF4-995B-293ECBF6EBBD}"/>
              </a:ext>
            </a:extLst>
          </p:cNvPr>
          <p:cNvPicPr>
            <a:picLocks noChangeAspect="1"/>
          </p:cNvPicPr>
          <p:nvPr/>
        </p:nvPicPr>
        <p:blipFill>
          <a:blip r:embed="rId4"/>
          <a:stretch>
            <a:fillRect/>
          </a:stretch>
        </p:blipFill>
        <p:spPr>
          <a:xfrm>
            <a:off x="6656266" y="2453299"/>
            <a:ext cx="9672305" cy="5441595"/>
          </a:xfrm>
          <a:prstGeom prst="rect">
            <a:avLst/>
          </a:prstGeom>
        </p:spPr>
      </p:pic>
      <p:pic>
        <p:nvPicPr>
          <p:cNvPr id="1026" name="Picture 2" descr="Missouri Digital Accessibility">
            <a:extLst>
              <a:ext uri="{FF2B5EF4-FFF2-40B4-BE49-F238E27FC236}">
                <a16:creationId xmlns:a16="http://schemas.microsoft.com/office/drawing/2014/main" id="{353EC90F-3E01-52E1-023E-D32D6140DF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82107" y="7886175"/>
            <a:ext cx="2041194" cy="204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4292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a:extLst>
            <a:ext uri="{FF2B5EF4-FFF2-40B4-BE49-F238E27FC236}">
              <a16:creationId xmlns:a16="http://schemas.microsoft.com/office/drawing/2014/main" id="{950FC254-AA74-7104-DDFD-E788FF1AB378}"/>
            </a:ext>
          </a:extLst>
        </p:cNvPr>
        <p:cNvGrpSpPr/>
        <p:nvPr/>
      </p:nvGrpSpPr>
      <p:grpSpPr>
        <a:xfrm>
          <a:off x="0" y="0"/>
          <a:ext cx="0" cy="0"/>
          <a:chOff x="0" y="0"/>
          <a:chExt cx="0" cy="0"/>
        </a:xfrm>
      </p:grpSpPr>
      <p:sp>
        <p:nvSpPr>
          <p:cNvPr id="4" name="Header Text">
            <a:extLst>
              <a:ext uri="{FF2B5EF4-FFF2-40B4-BE49-F238E27FC236}">
                <a16:creationId xmlns:a16="http://schemas.microsoft.com/office/drawing/2014/main" id="{9A6C93BE-C753-55E0-47F6-7123CC051C6A}"/>
              </a:ext>
            </a:extLst>
          </p:cNvPr>
          <p:cNvSpPr txBox="1">
            <a:spLocks noGrp="1"/>
          </p:cNvSpPr>
          <p:nvPr>
            <p:ph type="title" idx="4294967295"/>
          </p:nvPr>
        </p:nvSpPr>
        <p:spPr>
          <a:xfrm>
            <a:off x="838200" y="1190168"/>
            <a:ext cx="15135808" cy="67710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2346325" marR="0" lvl="0" indent="-2346325"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932A38"/>
                </a:solidFill>
                <a:effectLst/>
                <a:uLnTx/>
                <a:uFillTx/>
                <a:latin typeface="Aptos" panose="020B0004020202020204" pitchFamily="34" charset="0"/>
                <a:ea typeface="Inter"/>
                <a:cs typeface="Inter"/>
                <a:sym typeface="Inter"/>
              </a:rPr>
              <a:t>Example Status Report Presentation – Blue Springs, MO</a:t>
            </a:r>
          </a:p>
        </p:txBody>
      </p:sp>
      <p:grpSp>
        <p:nvGrpSpPr>
          <p:cNvPr id="5" name="Dots">
            <a:extLst>
              <a:ext uri="{FF2B5EF4-FFF2-40B4-BE49-F238E27FC236}">
                <a16:creationId xmlns:a16="http://schemas.microsoft.com/office/drawing/2014/main" id="{41BA17AE-C6E3-4AB7-F8F5-03F221954FE2}"/>
              </a:ext>
              <a:ext uri="{C183D7F6-B498-43B3-948B-1728B52AA6E4}">
                <adec:decorative xmlns:adec="http://schemas.microsoft.com/office/drawing/2017/decorative" val="1"/>
              </a:ext>
            </a:extLst>
          </p:cNvPr>
          <p:cNvGrpSpPr/>
          <p:nvPr/>
        </p:nvGrpSpPr>
        <p:grpSpPr>
          <a:xfrm>
            <a:off x="14486635" y="9703837"/>
            <a:ext cx="1341192" cy="223532"/>
            <a:chOff x="14486635" y="9703837"/>
            <a:chExt cx="1341192" cy="223532"/>
          </a:xfrm>
        </p:grpSpPr>
        <p:sp>
          <p:nvSpPr>
            <p:cNvPr id="11" name="Oval 10">
              <a:extLst>
                <a:ext uri="{FF2B5EF4-FFF2-40B4-BE49-F238E27FC236}">
                  <a16:creationId xmlns:a16="http://schemas.microsoft.com/office/drawing/2014/main" id="{02426896-4080-1499-E80B-8879443AFA4E}"/>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97880742-E096-D348-FD55-7DF665145DCA}"/>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D5C14357-0C7C-94D8-6247-7DFD829180B3}"/>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E2D5562-3C3B-9C18-C565-3FEFE7E69998}"/>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descr="Screenshot of Blue springs Status report presentation">
            <a:extLst>
              <a:ext uri="{FF2B5EF4-FFF2-40B4-BE49-F238E27FC236}">
                <a16:creationId xmlns:a16="http://schemas.microsoft.com/office/drawing/2014/main" id="{5603F803-7905-98D5-AADB-A21DB5763B58}"/>
              </a:ext>
            </a:extLst>
          </p:cNvPr>
          <p:cNvPicPr>
            <a:picLocks noChangeAspect="1"/>
          </p:cNvPicPr>
          <p:nvPr/>
        </p:nvPicPr>
        <p:blipFill>
          <a:blip r:embed="rId3"/>
          <a:stretch>
            <a:fillRect/>
          </a:stretch>
        </p:blipFill>
        <p:spPr>
          <a:xfrm>
            <a:off x="3622859" y="2106610"/>
            <a:ext cx="2702694" cy="7879816"/>
          </a:xfrm>
          <a:prstGeom prst="rect">
            <a:avLst/>
          </a:prstGeom>
        </p:spPr>
      </p:pic>
      <p:pic>
        <p:nvPicPr>
          <p:cNvPr id="3" name="Picture 2" descr="Screenshot of Blue springs Status report presentation">
            <a:extLst>
              <a:ext uri="{FF2B5EF4-FFF2-40B4-BE49-F238E27FC236}">
                <a16:creationId xmlns:a16="http://schemas.microsoft.com/office/drawing/2014/main" id="{D42CD22B-AA2E-DCF4-BB87-CD48CB072390}"/>
              </a:ext>
            </a:extLst>
          </p:cNvPr>
          <p:cNvPicPr>
            <a:picLocks noChangeAspect="1"/>
          </p:cNvPicPr>
          <p:nvPr/>
        </p:nvPicPr>
        <p:blipFill>
          <a:blip r:embed="rId4"/>
          <a:srcRect l="19838" t="9643" r="434" b="17918"/>
          <a:stretch>
            <a:fillRect/>
          </a:stretch>
        </p:blipFill>
        <p:spPr>
          <a:xfrm>
            <a:off x="6475445" y="2873829"/>
            <a:ext cx="9111744" cy="5262465"/>
          </a:xfrm>
          <a:prstGeom prst="rect">
            <a:avLst/>
          </a:prstGeom>
        </p:spPr>
      </p:pic>
      <p:pic>
        <p:nvPicPr>
          <p:cNvPr id="1026" name="Picture 2" descr="Missouri Digital Accessibility">
            <a:extLst>
              <a:ext uri="{FF2B5EF4-FFF2-40B4-BE49-F238E27FC236}">
                <a16:creationId xmlns:a16="http://schemas.microsoft.com/office/drawing/2014/main" id="{56F09348-4D60-EEF3-BEDB-0B2778466B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82107" y="7886175"/>
            <a:ext cx="2041194" cy="204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159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a:extLst>
            <a:ext uri="{FF2B5EF4-FFF2-40B4-BE49-F238E27FC236}">
              <a16:creationId xmlns:a16="http://schemas.microsoft.com/office/drawing/2014/main" id="{69686726-50B0-17C9-D9F5-53EB7C1723B8}"/>
            </a:ext>
          </a:extLst>
        </p:cNvPr>
        <p:cNvGrpSpPr/>
        <p:nvPr/>
      </p:nvGrpSpPr>
      <p:grpSpPr>
        <a:xfrm>
          <a:off x="0" y="0"/>
          <a:ext cx="0" cy="0"/>
          <a:chOff x="0" y="0"/>
          <a:chExt cx="0" cy="0"/>
        </a:xfrm>
      </p:grpSpPr>
      <p:sp>
        <p:nvSpPr>
          <p:cNvPr id="4" name="Header Text">
            <a:extLst>
              <a:ext uri="{FF2B5EF4-FFF2-40B4-BE49-F238E27FC236}">
                <a16:creationId xmlns:a16="http://schemas.microsoft.com/office/drawing/2014/main" id="{86B542BB-8C67-2326-1A2C-C3E5FB1BD86A}"/>
              </a:ext>
            </a:extLst>
          </p:cNvPr>
          <p:cNvSpPr txBox="1">
            <a:spLocks noGrp="1"/>
          </p:cNvSpPr>
          <p:nvPr>
            <p:ph type="title" idx="4294967295"/>
          </p:nvPr>
        </p:nvSpPr>
        <p:spPr>
          <a:xfrm>
            <a:off x="838200" y="1190168"/>
            <a:ext cx="15135808" cy="67710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2346325" marR="0" lvl="0" indent="-2346325"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932A38"/>
                </a:solidFill>
                <a:effectLst/>
                <a:uLnTx/>
                <a:uFillTx/>
                <a:latin typeface="Aptos" panose="020B0004020202020204" pitchFamily="34" charset="0"/>
                <a:ea typeface="Inter"/>
                <a:cs typeface="Inter"/>
                <a:sym typeface="Inter"/>
              </a:rPr>
              <a:t>Accessibility Roadmap and Plan Templates</a:t>
            </a:r>
          </a:p>
        </p:txBody>
      </p:sp>
      <p:grpSp>
        <p:nvGrpSpPr>
          <p:cNvPr id="5" name="Dots">
            <a:extLst>
              <a:ext uri="{FF2B5EF4-FFF2-40B4-BE49-F238E27FC236}">
                <a16:creationId xmlns:a16="http://schemas.microsoft.com/office/drawing/2014/main" id="{BCA5D301-8D25-9BA4-D47B-A02BA98F50BD}"/>
              </a:ext>
              <a:ext uri="{C183D7F6-B498-43B3-948B-1728B52AA6E4}">
                <adec:decorative xmlns:adec="http://schemas.microsoft.com/office/drawing/2017/decorative" val="1"/>
              </a:ext>
            </a:extLst>
          </p:cNvPr>
          <p:cNvGrpSpPr/>
          <p:nvPr/>
        </p:nvGrpSpPr>
        <p:grpSpPr>
          <a:xfrm>
            <a:off x="14486635" y="9703837"/>
            <a:ext cx="1341192" cy="223532"/>
            <a:chOff x="14486635" y="9703837"/>
            <a:chExt cx="1341192" cy="223532"/>
          </a:xfrm>
        </p:grpSpPr>
        <p:sp>
          <p:nvSpPr>
            <p:cNvPr id="11" name="Oval 10">
              <a:extLst>
                <a:ext uri="{FF2B5EF4-FFF2-40B4-BE49-F238E27FC236}">
                  <a16:creationId xmlns:a16="http://schemas.microsoft.com/office/drawing/2014/main" id="{166D2A71-62B4-1A93-4D80-EEB78CCE7A72}"/>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D2558698-C710-CD20-780B-2EA40117C5A5}"/>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9FF7DCC-C097-F5FE-A106-2FC4FC8AAE58}"/>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54680271-408E-2BD7-5073-1EE87A3358A7}"/>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Agenda">
            <a:extLst>
              <a:ext uri="{FF2B5EF4-FFF2-40B4-BE49-F238E27FC236}">
                <a16:creationId xmlns:a16="http://schemas.microsoft.com/office/drawing/2014/main" id="{FE754356-4E72-E407-004B-00F5075737FD}"/>
              </a:ext>
            </a:extLst>
          </p:cNvPr>
          <p:cNvSpPr txBox="1"/>
          <p:nvPr/>
        </p:nvSpPr>
        <p:spPr>
          <a:xfrm>
            <a:off x="2169432" y="2846399"/>
            <a:ext cx="8693009" cy="6550576"/>
          </a:xfrm>
          <a:prstGeom prst="rect">
            <a:avLst/>
          </a:prstGeom>
          <a:noFill/>
        </p:spPr>
        <p:txBody>
          <a:bodyPr wrap="square" rtlCol="0">
            <a:spAutoFit/>
          </a:bodyPr>
          <a:lstStyle/>
          <a:p>
            <a:pPr marL="457200" indent="-457200">
              <a:lnSpc>
                <a:spcPct val="150000"/>
              </a:lnSpc>
              <a:spcAft>
                <a:spcPts val="1200"/>
              </a:spcAft>
              <a:buClr>
                <a:srgbClr val="B18C58"/>
              </a:buClr>
              <a:buFont typeface="Wingdings" panose="05000000000000000000" pitchFamily="2" charset="2"/>
              <a:buChar char="ü"/>
            </a:pPr>
            <a:r>
              <a:rPr lang="en-US" sz="3000" dirty="0">
                <a:solidFill>
                  <a:schemeClr val="tx1">
                    <a:lumMod val="75000"/>
                    <a:lumOff val="25000"/>
                  </a:schemeClr>
                </a:solidFill>
                <a:latin typeface="Aptos" panose="020B0004020202020204" pitchFamily="34" charset="0"/>
                <a:hlinkClick r:id="rId3"/>
              </a:rPr>
              <a:t>Sample Accessibility Roadmap Template</a:t>
            </a:r>
            <a:endParaRPr lang="en-US" sz="3000" dirty="0">
              <a:solidFill>
                <a:schemeClr val="tx1">
                  <a:lumMod val="75000"/>
                  <a:lumOff val="25000"/>
                </a:schemeClr>
              </a:solidFill>
              <a:latin typeface="Aptos" panose="020B0004020202020204" pitchFamily="34" charset="0"/>
            </a:endParaRPr>
          </a:p>
          <a:p>
            <a:pPr marL="457200" indent="-457200">
              <a:lnSpc>
                <a:spcPct val="150000"/>
              </a:lnSpc>
              <a:spcAft>
                <a:spcPts val="1200"/>
              </a:spcAft>
              <a:buClr>
                <a:srgbClr val="B18C58"/>
              </a:buClr>
              <a:buFont typeface="Wingdings" panose="05000000000000000000" pitchFamily="2" charset="2"/>
              <a:buChar char="ü"/>
            </a:pPr>
            <a:r>
              <a:rPr lang="en-US" sz="3000" dirty="0">
                <a:solidFill>
                  <a:schemeClr val="tx1">
                    <a:lumMod val="75000"/>
                    <a:lumOff val="25000"/>
                  </a:schemeClr>
                </a:solidFill>
                <a:latin typeface="Aptos" panose="020B0004020202020204" pitchFamily="34" charset="0"/>
                <a:hlinkClick r:id="rId4"/>
              </a:rPr>
              <a:t>Sample Digital Accessibility Plan</a:t>
            </a:r>
            <a:endParaRPr lang="en-US" sz="3000" dirty="0">
              <a:solidFill>
                <a:schemeClr val="tx1">
                  <a:lumMod val="75000"/>
                  <a:lumOff val="25000"/>
                </a:schemeClr>
              </a:solidFill>
              <a:latin typeface="Aptos" panose="020B0004020202020204" pitchFamily="34" charset="0"/>
            </a:endParaRPr>
          </a:p>
          <a:p>
            <a:pPr marL="457200" lvl="0" indent="-457200">
              <a:lnSpc>
                <a:spcPct val="150000"/>
              </a:lnSpc>
              <a:spcAft>
                <a:spcPts val="1200"/>
              </a:spcAft>
              <a:buClr>
                <a:srgbClr val="B18C58"/>
              </a:buClr>
              <a:buFont typeface="Wingdings" panose="05000000000000000000" pitchFamily="2" charset="2"/>
              <a:buChar char="ü"/>
              <a:defRPr/>
            </a:pPr>
            <a:r>
              <a:rPr lang="en-US" sz="2800" dirty="0">
                <a:solidFill>
                  <a:srgbClr val="000000">
                    <a:lumMod val="75000"/>
                    <a:lumOff val="25000"/>
                  </a:srgbClr>
                </a:solidFill>
                <a:latin typeface="Aptos" panose="020B0004020202020204" pitchFamily="34" charset="0"/>
                <a:hlinkClick r:id="rId5"/>
              </a:rPr>
              <a:t>Sample web properties audit spreadsheet</a:t>
            </a:r>
            <a:endParaRPr lang="en-US" sz="2800" dirty="0">
              <a:solidFill>
                <a:srgbClr val="000000">
                  <a:lumMod val="75000"/>
                  <a:lumOff val="25000"/>
                </a:srgbClr>
              </a:solidFill>
              <a:latin typeface="Aptos" panose="020B0004020202020204" pitchFamily="34" charset="0"/>
            </a:endParaRPr>
          </a:p>
          <a:p>
            <a:pPr marL="457200" lvl="0" indent="-457200">
              <a:lnSpc>
                <a:spcPct val="150000"/>
              </a:lnSpc>
              <a:spcAft>
                <a:spcPts val="1200"/>
              </a:spcAft>
              <a:buClr>
                <a:srgbClr val="B18C58"/>
              </a:buClr>
              <a:buFont typeface="Wingdings" panose="05000000000000000000" pitchFamily="2" charset="2"/>
              <a:buChar char="ü"/>
              <a:defRPr/>
            </a:pPr>
            <a:r>
              <a:rPr lang="en-US" sz="2800" dirty="0">
                <a:solidFill>
                  <a:srgbClr val="000000">
                    <a:lumMod val="75000"/>
                    <a:lumOff val="25000"/>
                  </a:srgbClr>
                </a:solidFill>
                <a:latin typeface="Aptos" panose="020B0004020202020204" pitchFamily="34" charset="0"/>
                <a:hlinkClick r:id="rId6"/>
              </a:rPr>
              <a:t>Sample content inventory spreadsheet</a:t>
            </a:r>
            <a:endParaRPr lang="en-US" sz="2800" dirty="0">
              <a:solidFill>
                <a:srgbClr val="000000">
                  <a:lumMod val="75000"/>
                  <a:lumOff val="25000"/>
                </a:srgbClr>
              </a:solidFill>
              <a:latin typeface="Aptos" panose="020B0004020202020204" pitchFamily="34" charset="0"/>
            </a:endParaRPr>
          </a:p>
          <a:p>
            <a:pPr marL="457200" indent="-457200">
              <a:lnSpc>
                <a:spcPct val="150000"/>
              </a:lnSpc>
              <a:spcAft>
                <a:spcPts val="1200"/>
              </a:spcAft>
              <a:buClr>
                <a:srgbClr val="B18C58"/>
              </a:buClr>
              <a:buFont typeface="Wingdings" panose="05000000000000000000" pitchFamily="2" charset="2"/>
              <a:buChar char="ü"/>
            </a:pPr>
            <a:r>
              <a:rPr lang="en-US" sz="3000" dirty="0">
                <a:solidFill>
                  <a:schemeClr val="tx1">
                    <a:lumMod val="75000"/>
                    <a:lumOff val="25000"/>
                  </a:schemeClr>
                </a:solidFill>
                <a:latin typeface="Aptos" panose="020B0004020202020204" pitchFamily="34" charset="0"/>
                <a:hlinkClick r:id="rId7"/>
              </a:rPr>
              <a:t>Role-based accessibility training</a:t>
            </a:r>
            <a:endParaRPr lang="en-US" sz="3000" dirty="0">
              <a:solidFill>
                <a:schemeClr val="tx1">
                  <a:lumMod val="75000"/>
                  <a:lumOff val="25000"/>
                </a:schemeClr>
              </a:solidFill>
              <a:latin typeface="Aptos" panose="020B0004020202020204" pitchFamily="34" charset="0"/>
            </a:endParaRPr>
          </a:p>
          <a:p>
            <a:pPr marL="457200" indent="-457200">
              <a:lnSpc>
                <a:spcPct val="150000"/>
              </a:lnSpc>
              <a:spcAft>
                <a:spcPts val="1200"/>
              </a:spcAft>
              <a:buClr>
                <a:srgbClr val="B18C58"/>
              </a:buClr>
              <a:buFont typeface="Wingdings" panose="05000000000000000000" pitchFamily="2" charset="2"/>
              <a:buChar char="ü"/>
            </a:pPr>
            <a:r>
              <a:rPr lang="en-US" sz="3000" dirty="0">
                <a:solidFill>
                  <a:schemeClr val="tx1">
                    <a:lumMod val="75000"/>
                    <a:lumOff val="25000"/>
                  </a:schemeClr>
                </a:solidFill>
                <a:latin typeface="Aptos" panose="020B0004020202020204" pitchFamily="34" charset="0"/>
                <a:hlinkClick r:id="rId8"/>
              </a:rPr>
              <a:t>Sample Employee Accessibility Toolkit Site</a:t>
            </a:r>
            <a:endParaRPr lang="en-US" sz="3000" dirty="0">
              <a:solidFill>
                <a:schemeClr val="tx1">
                  <a:lumMod val="75000"/>
                  <a:lumOff val="25000"/>
                </a:schemeClr>
              </a:solidFill>
              <a:latin typeface="Aptos" panose="020B0004020202020204" pitchFamily="34" charset="0"/>
            </a:endParaRPr>
          </a:p>
          <a:p>
            <a:pPr marL="457200" indent="-457200">
              <a:lnSpc>
                <a:spcPct val="150000"/>
              </a:lnSpc>
              <a:spcAft>
                <a:spcPts val="1200"/>
              </a:spcAft>
              <a:buClr>
                <a:srgbClr val="B18C58"/>
              </a:buClr>
              <a:buFont typeface="Wingdings" panose="05000000000000000000" pitchFamily="2" charset="2"/>
              <a:buChar char="ü"/>
            </a:pPr>
            <a:r>
              <a:rPr lang="en-US" sz="3000" dirty="0">
                <a:solidFill>
                  <a:schemeClr val="tx1">
                    <a:lumMod val="75000"/>
                    <a:lumOff val="25000"/>
                  </a:schemeClr>
                </a:solidFill>
                <a:latin typeface="Aptos" panose="020B0004020202020204" pitchFamily="34" charset="0"/>
                <a:hlinkClick r:id="rId9"/>
              </a:rPr>
              <a:t>Sample Accessibility Policy/Plan – Blue Springs</a:t>
            </a:r>
            <a:endParaRPr lang="en-US" sz="3000" dirty="0">
              <a:solidFill>
                <a:schemeClr val="tx1">
                  <a:lumMod val="75000"/>
                  <a:lumOff val="25000"/>
                </a:schemeClr>
              </a:solidFill>
              <a:latin typeface="Aptos" panose="020B0004020202020204" pitchFamily="34" charset="0"/>
            </a:endParaRPr>
          </a:p>
          <a:p>
            <a:pPr marL="457200" indent="-457200">
              <a:lnSpc>
                <a:spcPct val="150000"/>
              </a:lnSpc>
              <a:spcAft>
                <a:spcPts val="1200"/>
              </a:spcAft>
              <a:buClr>
                <a:srgbClr val="B18C58"/>
              </a:buClr>
              <a:buFont typeface="Wingdings" panose="05000000000000000000" pitchFamily="2" charset="2"/>
              <a:buChar char="ü"/>
            </a:pPr>
            <a:r>
              <a:rPr lang="en-US" sz="3000" dirty="0">
                <a:solidFill>
                  <a:schemeClr val="tx1">
                    <a:lumMod val="75000"/>
                    <a:lumOff val="25000"/>
                  </a:schemeClr>
                </a:solidFill>
                <a:latin typeface="Aptos" panose="020B0004020202020204" pitchFamily="34" charset="0"/>
                <a:hlinkClick r:id="rId10"/>
              </a:rPr>
              <a:t>Sample Progress Report – Blue Springs</a:t>
            </a:r>
            <a:endParaRPr lang="en-US" sz="3000" dirty="0">
              <a:solidFill>
                <a:schemeClr val="tx1">
                  <a:lumMod val="75000"/>
                  <a:lumOff val="25000"/>
                </a:schemeClr>
              </a:solidFill>
              <a:latin typeface="Aptos" panose="020B0004020202020204" pitchFamily="34" charset="0"/>
            </a:endParaRPr>
          </a:p>
        </p:txBody>
      </p:sp>
      <p:pic>
        <p:nvPicPr>
          <p:cNvPr id="1026" name="Picture 2" descr="Missouri Digital Accessibility">
            <a:extLst>
              <a:ext uri="{FF2B5EF4-FFF2-40B4-BE49-F238E27FC236}">
                <a16:creationId xmlns:a16="http://schemas.microsoft.com/office/drawing/2014/main" id="{D2E8F566-8522-F3F3-31CB-D02BB23BAE8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782107" y="7886175"/>
            <a:ext cx="2041194" cy="204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genda">
            <a:extLst>
              <a:ext uri="{FF2B5EF4-FFF2-40B4-BE49-F238E27FC236}">
                <a16:creationId xmlns:a16="http://schemas.microsoft.com/office/drawing/2014/main" id="{772B4836-B98D-1A3B-881F-D8BBACD280C9}"/>
              </a:ext>
            </a:extLst>
          </p:cNvPr>
          <p:cNvSpPr txBox="1"/>
          <p:nvPr/>
        </p:nvSpPr>
        <p:spPr>
          <a:xfrm>
            <a:off x="10418012" y="2840870"/>
            <a:ext cx="7425559" cy="4796249"/>
          </a:xfrm>
          <a:prstGeom prst="rect">
            <a:avLst/>
          </a:prstGeom>
          <a:noFill/>
        </p:spPr>
        <p:txBody>
          <a:bodyPr wrap="square" rtlCol="0">
            <a:spAutoFit/>
          </a:bodyPr>
          <a:lstStyle/>
          <a:p>
            <a:pPr marL="457200" indent="-457200">
              <a:lnSpc>
                <a:spcPct val="150000"/>
              </a:lnSpc>
              <a:spcAft>
                <a:spcPts val="1200"/>
              </a:spcAft>
              <a:buClr>
                <a:srgbClr val="B18C58"/>
              </a:buClr>
              <a:buFont typeface="Wingdings" panose="05000000000000000000" pitchFamily="2" charset="2"/>
              <a:buChar char="ü"/>
            </a:pPr>
            <a:r>
              <a:rPr lang="en-US" sz="3000" dirty="0">
                <a:solidFill>
                  <a:schemeClr val="tx1">
                    <a:lumMod val="75000"/>
                    <a:lumOff val="25000"/>
                  </a:schemeClr>
                </a:solidFill>
                <a:latin typeface="Aptos" panose="020B0004020202020204" pitchFamily="34" charset="0"/>
                <a:hlinkClick r:id="rId12"/>
              </a:rPr>
              <a:t>Sample Roadmap Status Report – State of MO</a:t>
            </a:r>
            <a:endParaRPr lang="en-US" sz="3000" dirty="0">
              <a:solidFill>
                <a:schemeClr val="tx1">
                  <a:lumMod val="75000"/>
                  <a:lumOff val="25000"/>
                </a:schemeClr>
              </a:solidFill>
              <a:latin typeface="Aptos" panose="020B0004020202020204" pitchFamily="34" charset="0"/>
            </a:endParaRPr>
          </a:p>
          <a:p>
            <a:pPr marL="457200" indent="-457200">
              <a:lnSpc>
                <a:spcPct val="150000"/>
              </a:lnSpc>
              <a:spcAft>
                <a:spcPts val="1200"/>
              </a:spcAft>
              <a:buClr>
                <a:srgbClr val="B18C58"/>
              </a:buClr>
              <a:buFont typeface="Wingdings" panose="05000000000000000000" pitchFamily="2" charset="2"/>
              <a:buChar char="ü"/>
            </a:pPr>
            <a:r>
              <a:rPr lang="en-US" sz="3000" dirty="0">
                <a:solidFill>
                  <a:schemeClr val="tx1">
                    <a:lumMod val="75000"/>
                    <a:lumOff val="25000"/>
                  </a:schemeClr>
                </a:solidFill>
                <a:latin typeface="Aptos" panose="020B0004020202020204" pitchFamily="34" charset="0"/>
                <a:hlinkClick r:id="rId13"/>
              </a:rPr>
              <a:t>Examples of Title II Exceptions</a:t>
            </a:r>
            <a:endParaRPr lang="en-US" sz="3000" dirty="0">
              <a:solidFill>
                <a:schemeClr val="tx1">
                  <a:lumMod val="75000"/>
                  <a:lumOff val="25000"/>
                </a:schemeClr>
              </a:solidFill>
              <a:latin typeface="Aptos" panose="020B0004020202020204" pitchFamily="34" charset="0"/>
            </a:endParaRPr>
          </a:p>
          <a:p>
            <a:pPr marL="457200" indent="-457200">
              <a:lnSpc>
                <a:spcPct val="150000"/>
              </a:lnSpc>
              <a:spcAft>
                <a:spcPts val="1200"/>
              </a:spcAft>
              <a:buClr>
                <a:srgbClr val="B18C58"/>
              </a:buClr>
              <a:buFont typeface="Wingdings" panose="05000000000000000000" pitchFamily="2" charset="2"/>
              <a:buChar char="ü"/>
            </a:pPr>
            <a:r>
              <a:rPr lang="en-US" sz="3000" dirty="0">
                <a:solidFill>
                  <a:schemeClr val="tx1">
                    <a:lumMod val="75000"/>
                    <a:lumOff val="25000"/>
                  </a:schemeClr>
                </a:solidFill>
                <a:latin typeface="Aptos" panose="020B0004020202020204" pitchFamily="34" charset="0"/>
                <a:hlinkClick r:id="rId14"/>
              </a:rPr>
              <a:t>Accessibility Definitions</a:t>
            </a:r>
            <a:endParaRPr lang="en-US" sz="3000" dirty="0">
              <a:solidFill>
                <a:schemeClr val="tx1">
                  <a:lumMod val="75000"/>
                  <a:lumOff val="25000"/>
                </a:schemeClr>
              </a:solidFill>
              <a:latin typeface="Aptos" panose="020B0004020202020204" pitchFamily="34" charset="0"/>
            </a:endParaRPr>
          </a:p>
          <a:p>
            <a:pPr marL="457200" indent="-457200">
              <a:lnSpc>
                <a:spcPct val="150000"/>
              </a:lnSpc>
              <a:spcAft>
                <a:spcPts val="1200"/>
              </a:spcAft>
              <a:buClr>
                <a:srgbClr val="B18C58"/>
              </a:buClr>
              <a:buFont typeface="Wingdings" panose="05000000000000000000" pitchFamily="2" charset="2"/>
              <a:buChar char="ü"/>
            </a:pPr>
            <a:r>
              <a:rPr lang="en-US" sz="3000" dirty="0">
                <a:solidFill>
                  <a:schemeClr val="tx1">
                    <a:lumMod val="75000"/>
                    <a:lumOff val="25000"/>
                  </a:schemeClr>
                </a:solidFill>
                <a:latin typeface="Aptos" panose="020B0004020202020204" pitchFamily="34" charset="0"/>
                <a:hlinkClick r:id="rId15"/>
              </a:rPr>
              <a:t>Accessible Use of Brand Colors (DHSS</a:t>
            </a:r>
            <a:r>
              <a:rPr lang="en-US" sz="3000" dirty="0">
                <a:solidFill>
                  <a:schemeClr val="tx1">
                    <a:lumMod val="75000"/>
                    <a:lumOff val="25000"/>
                  </a:schemeClr>
                </a:solidFill>
                <a:latin typeface="Aptos" panose="020B0004020202020204" pitchFamily="34" charset="0"/>
              </a:rPr>
              <a:t>)</a:t>
            </a:r>
          </a:p>
          <a:p>
            <a:pPr marL="457200" indent="-457200">
              <a:lnSpc>
                <a:spcPct val="150000"/>
              </a:lnSpc>
              <a:spcAft>
                <a:spcPts val="1200"/>
              </a:spcAft>
              <a:buClr>
                <a:srgbClr val="B18C58"/>
              </a:buClr>
              <a:buFont typeface="Wingdings" panose="05000000000000000000" pitchFamily="2" charset="2"/>
              <a:buChar char="ü"/>
            </a:pPr>
            <a:r>
              <a:rPr lang="en-US" sz="3000" dirty="0">
                <a:solidFill>
                  <a:schemeClr val="tx1">
                    <a:lumMod val="75000"/>
                    <a:lumOff val="25000"/>
                  </a:schemeClr>
                </a:solidFill>
                <a:latin typeface="Aptos" panose="020B0004020202020204" pitchFamily="34" charset="0"/>
                <a:hlinkClick r:id="rId16"/>
              </a:rPr>
              <a:t>State of Missouri Digital Accessibility</a:t>
            </a:r>
            <a:endParaRPr lang="en-US" sz="3000" dirty="0">
              <a:solidFill>
                <a:schemeClr val="tx1">
                  <a:lumMod val="75000"/>
                  <a:lumOff val="25000"/>
                </a:schemeClr>
              </a:solidFill>
              <a:latin typeface="Aptos" panose="020B0004020202020204" pitchFamily="34" charset="0"/>
            </a:endParaRPr>
          </a:p>
        </p:txBody>
      </p:sp>
    </p:spTree>
    <p:extLst>
      <p:ext uri="{BB962C8B-B14F-4D97-AF65-F5344CB8AC3E}">
        <p14:creationId xmlns:p14="http://schemas.microsoft.com/office/powerpoint/2010/main" val="3396534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435"/>
        <p:cNvGrpSpPr/>
        <p:nvPr/>
      </p:nvGrpSpPr>
      <p:grpSpPr>
        <a:xfrm>
          <a:off x="0" y="0"/>
          <a:ext cx="0" cy="0"/>
          <a:chOff x="0" y="0"/>
          <a:chExt cx="0" cy="0"/>
        </a:xfrm>
      </p:grpSpPr>
      <p:sp>
        <p:nvSpPr>
          <p:cNvPr id="436" name="Contact Us"/>
          <p:cNvSpPr txBox="1">
            <a:spLocks noGrp="1"/>
          </p:cNvSpPr>
          <p:nvPr>
            <p:ph type="title" idx="4294967295"/>
          </p:nvPr>
        </p:nvSpPr>
        <p:spPr>
          <a:xfrm>
            <a:off x="1466850" y="6544292"/>
            <a:ext cx="8115300" cy="664797"/>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5400" b="1" i="0" u="none" strike="noStrike" kern="0" cap="none" spc="0" normalizeH="0" baseline="0" noProof="0" dirty="0">
                <a:ln>
                  <a:noFill/>
                </a:ln>
                <a:solidFill>
                  <a:srgbClr val="1C303F"/>
                </a:solidFill>
                <a:effectLst/>
                <a:uLnTx/>
                <a:uFillTx/>
                <a:latin typeface="Aptos" panose="020B0004020202020204" pitchFamily="34" charset="0"/>
                <a:ea typeface="Inter"/>
                <a:cs typeface="Inter"/>
                <a:sym typeface="Inter"/>
              </a:rPr>
              <a:t>Contact Lainie</a:t>
            </a:r>
            <a:endParaRPr kumimoji="0" lang="en-US" sz="5400" b="1" i="0" u="none" strike="noStrike" kern="0" cap="none" spc="0" normalizeH="0" baseline="0" noProof="0" dirty="0">
              <a:ln>
                <a:noFill/>
              </a:ln>
              <a:solidFill>
                <a:srgbClr val="1C303F"/>
              </a:solidFill>
              <a:effectLst/>
              <a:uLnTx/>
              <a:uFillTx/>
              <a:latin typeface="Aptos" panose="020B0004020202020204" pitchFamily="34" charset="0"/>
              <a:ea typeface="Arial"/>
              <a:cs typeface="Arial"/>
              <a:sym typeface="Arial"/>
            </a:endParaRPr>
          </a:p>
        </p:txBody>
      </p:sp>
      <p:sp>
        <p:nvSpPr>
          <p:cNvPr id="450" name="Contact Info"/>
          <p:cNvSpPr txBox="1"/>
          <p:nvPr/>
        </p:nvSpPr>
        <p:spPr>
          <a:xfrm>
            <a:off x="1838326" y="6876691"/>
            <a:ext cx="7765765" cy="2123658"/>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endParaRPr lang="en-US" sz="2000" u="none" strike="noStrike" cap="none" dirty="0">
              <a:solidFill>
                <a:schemeClr val="tx1">
                  <a:lumMod val="85000"/>
                  <a:lumOff val="15000"/>
                </a:schemeClr>
              </a:solidFill>
              <a:latin typeface="Aptos" panose="020B0004020202020204" pitchFamily="34" charset="0"/>
              <a:ea typeface="Inter"/>
              <a:cs typeface="Inter"/>
              <a:sym typeface="Inter"/>
            </a:endParaRPr>
          </a:p>
          <a:p>
            <a:pPr algn="ctr">
              <a:lnSpc>
                <a:spcPct val="150000"/>
              </a:lnSpc>
            </a:pPr>
            <a:r>
              <a:rPr lang="en-US" sz="3600" dirty="0">
                <a:solidFill>
                  <a:schemeClr val="tx1">
                    <a:lumMod val="85000"/>
                    <a:lumOff val="15000"/>
                  </a:schemeClr>
                </a:solidFill>
                <a:latin typeface="Aptos" panose="020B0004020202020204" pitchFamily="34" charset="0"/>
                <a:ea typeface="Inter"/>
                <a:cs typeface="Inter"/>
                <a:sym typeface="Inter"/>
                <a:hlinkClick r:id="rId3"/>
              </a:rPr>
              <a:t>lainie.strange@oa.mo.gov</a:t>
            </a:r>
            <a:r>
              <a:rPr lang="en-US" sz="3600" dirty="0">
                <a:solidFill>
                  <a:schemeClr val="tx1">
                    <a:lumMod val="85000"/>
                    <a:lumOff val="15000"/>
                  </a:schemeClr>
                </a:solidFill>
                <a:latin typeface="Aptos" panose="020B0004020202020204" pitchFamily="34" charset="0"/>
                <a:ea typeface="Inter"/>
                <a:cs typeface="Inter"/>
                <a:sym typeface="Inter"/>
              </a:rPr>
              <a:t> </a:t>
            </a:r>
            <a:endParaRPr lang="en-US" sz="3600" dirty="0">
              <a:solidFill>
                <a:schemeClr val="tx1">
                  <a:lumMod val="85000"/>
                  <a:lumOff val="15000"/>
                </a:schemeClr>
              </a:solidFill>
              <a:latin typeface="Aptos" panose="020B0004020202020204" pitchFamily="34" charset="0"/>
            </a:endParaRPr>
          </a:p>
          <a:p>
            <a:pPr algn="ctr">
              <a:lnSpc>
                <a:spcPct val="150000"/>
              </a:lnSpc>
            </a:pPr>
            <a:r>
              <a:rPr lang="en-US" sz="3600" dirty="0">
                <a:solidFill>
                  <a:schemeClr val="tx1">
                    <a:lumMod val="85000"/>
                    <a:lumOff val="15000"/>
                  </a:schemeClr>
                </a:solidFill>
                <a:latin typeface="Aptos" panose="020B0004020202020204" pitchFamily="34" charset="0"/>
                <a:ea typeface="Inter"/>
                <a:cs typeface="Inter"/>
                <a:sym typeface="Inter"/>
                <a:hlinkClick r:id="rId4"/>
              </a:rPr>
              <a:t>State of Missouri Digital Accessibility</a:t>
            </a:r>
            <a:endParaRPr lang="en-US" sz="3600" dirty="0">
              <a:solidFill>
                <a:schemeClr val="tx1">
                  <a:lumMod val="85000"/>
                  <a:lumOff val="15000"/>
                </a:schemeClr>
              </a:solidFill>
              <a:latin typeface="Aptos" panose="020B0004020202020204" pitchFamily="34" charset="0"/>
            </a:endParaRPr>
          </a:p>
        </p:txBody>
      </p:sp>
      <p:pic>
        <p:nvPicPr>
          <p:cNvPr id="3" name="Picture 2" descr="Missouri Digital Accessibility">
            <a:extLst>
              <a:ext uri="{FF2B5EF4-FFF2-40B4-BE49-F238E27FC236}">
                <a16:creationId xmlns:a16="http://schemas.microsoft.com/office/drawing/2014/main" id="{41D5A8FE-BB7A-50D0-FC45-08BEE03260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29166" y="5635689"/>
            <a:ext cx="3785739" cy="378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22426C3-182E-78AE-A845-1AEF33B894CC}"/>
              </a:ext>
            </a:extLst>
          </p:cNvPr>
          <p:cNvSpPr txBox="1"/>
          <p:nvPr/>
        </p:nvSpPr>
        <p:spPr>
          <a:xfrm>
            <a:off x="1194319" y="974238"/>
            <a:ext cx="15824718" cy="4385816"/>
          </a:xfrm>
          <a:prstGeom prst="rect">
            <a:avLst/>
          </a:prstGeom>
          <a:noFill/>
        </p:spPr>
        <p:txBody>
          <a:bodyPr wrap="square">
            <a:spAutoFit/>
          </a:bodyPr>
          <a:lstStyle/>
          <a:p>
            <a:pPr marL="0" lvl="0" indent="0" algn="l" rtl="0">
              <a:spcBef>
                <a:spcPts val="0"/>
              </a:spcBef>
              <a:spcAft>
                <a:spcPts val="0"/>
              </a:spcAft>
              <a:buNone/>
            </a:pPr>
            <a:r>
              <a:rPr lang="en-US" sz="5400" b="1" i="1" u="none" strike="noStrike" cap="none" dirty="0">
                <a:solidFill>
                  <a:srgbClr val="913D49"/>
                </a:solidFill>
                <a:effectLst/>
                <a:latin typeface="Arial"/>
                <a:ea typeface="Arial"/>
                <a:cs typeface="Arial"/>
                <a:sym typeface="Arial"/>
              </a:rPr>
              <a:t>“</a:t>
            </a:r>
            <a:r>
              <a:rPr lang="en-US" sz="4500" b="1" i="1" u="none" strike="noStrike" cap="none" dirty="0">
                <a:solidFill>
                  <a:srgbClr val="913D49"/>
                </a:solidFill>
                <a:effectLst/>
                <a:latin typeface="Arial"/>
                <a:ea typeface="Arial"/>
                <a:cs typeface="Arial"/>
                <a:sym typeface="Arial"/>
              </a:rPr>
              <a:t>True accessibility doesn’t end with a checkbox checked at the end of your roadmap</a:t>
            </a:r>
            <a:r>
              <a:rPr lang="en-US" sz="4500" b="1" i="1" dirty="0">
                <a:solidFill>
                  <a:srgbClr val="913D49"/>
                </a:solidFill>
              </a:rPr>
              <a:t>…</a:t>
            </a:r>
            <a:endParaRPr lang="en-US" sz="4500" b="1" i="1" u="none" strike="noStrike" cap="none" dirty="0">
              <a:solidFill>
                <a:srgbClr val="913D49"/>
              </a:solidFill>
              <a:effectLst/>
              <a:latin typeface="Arial"/>
              <a:ea typeface="Arial"/>
              <a:cs typeface="Arial"/>
              <a:sym typeface="Arial"/>
            </a:endParaRPr>
          </a:p>
          <a:p>
            <a:pPr marL="0" lvl="0" indent="0" algn="l" rtl="0">
              <a:spcBef>
                <a:spcPts val="0"/>
              </a:spcBef>
              <a:spcAft>
                <a:spcPts val="0"/>
              </a:spcAft>
              <a:buNone/>
            </a:pPr>
            <a:endParaRPr lang="en-US" sz="4500" b="1" i="1" dirty="0">
              <a:solidFill>
                <a:srgbClr val="913D49"/>
              </a:solidFill>
            </a:endParaRPr>
          </a:p>
          <a:p>
            <a:pPr marL="0" lvl="0" indent="0" algn="l" rtl="0">
              <a:spcBef>
                <a:spcPts val="0"/>
              </a:spcBef>
              <a:spcAft>
                <a:spcPts val="0"/>
              </a:spcAft>
              <a:buNone/>
            </a:pPr>
            <a:r>
              <a:rPr lang="en-US" sz="4500" b="1" i="1" u="none" strike="noStrike" cap="none" dirty="0">
                <a:solidFill>
                  <a:srgbClr val="913D49"/>
                </a:solidFill>
                <a:effectLst/>
                <a:latin typeface="Arial"/>
                <a:ea typeface="Arial"/>
                <a:cs typeface="Arial"/>
                <a:sym typeface="Arial"/>
              </a:rPr>
              <a:t>…It is integrating an accessibility mindset into everyday practice. Create, design and develop accessible content from the start!</a:t>
            </a:r>
            <a:r>
              <a:rPr lang="en-US" sz="4000" b="1" i="1" u="none" strike="noStrike" cap="none" dirty="0">
                <a:solidFill>
                  <a:srgbClr val="913D49"/>
                </a:solidFill>
                <a:effectLst/>
                <a:latin typeface="Arial"/>
                <a:ea typeface="Arial"/>
                <a:cs typeface="Arial"/>
                <a:sym typeface="Arial"/>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a:extLst>
            <a:ext uri="{FF2B5EF4-FFF2-40B4-BE49-F238E27FC236}">
              <a16:creationId xmlns:a16="http://schemas.microsoft.com/office/drawing/2014/main" id="{4E7B569E-7D6D-2081-D027-94465E39C03E}"/>
            </a:ext>
          </a:extLst>
        </p:cNvPr>
        <p:cNvGrpSpPr/>
        <p:nvPr/>
      </p:nvGrpSpPr>
      <p:grpSpPr>
        <a:xfrm>
          <a:off x="0" y="0"/>
          <a:ext cx="0" cy="0"/>
          <a:chOff x="0" y="0"/>
          <a:chExt cx="0" cy="0"/>
        </a:xfrm>
      </p:grpSpPr>
      <p:sp>
        <p:nvSpPr>
          <p:cNvPr id="4" name="Header Text">
            <a:extLst>
              <a:ext uri="{FF2B5EF4-FFF2-40B4-BE49-F238E27FC236}">
                <a16:creationId xmlns:a16="http://schemas.microsoft.com/office/drawing/2014/main" id="{E9D3AA62-FDF1-95DA-E6AA-39E56DFDD6E6}"/>
              </a:ext>
            </a:extLst>
          </p:cNvPr>
          <p:cNvSpPr txBox="1">
            <a:spLocks noGrp="1"/>
          </p:cNvSpPr>
          <p:nvPr>
            <p:ph type="title" idx="4294967295"/>
          </p:nvPr>
        </p:nvSpPr>
        <p:spPr>
          <a:xfrm>
            <a:off x="1082040" y="1174928"/>
            <a:ext cx="12542519" cy="486232"/>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7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932A38"/>
                </a:solidFill>
                <a:effectLst/>
                <a:uLnTx/>
                <a:uFillTx/>
                <a:latin typeface="Aptos" panose="020B0004020202020204" pitchFamily="34" charset="0"/>
                <a:ea typeface="Inter"/>
                <a:cs typeface="Inter"/>
                <a:sym typeface="Inter"/>
              </a:rPr>
              <a:t>Who is the Audience for this presentation? </a:t>
            </a:r>
            <a:endParaRPr kumimoji="0" lang="en-US" sz="1400" b="1" i="0" u="none" strike="noStrike" kern="0" cap="none" spc="0" normalizeH="0" baseline="0" noProof="0" dirty="0">
              <a:ln>
                <a:noFill/>
              </a:ln>
              <a:solidFill>
                <a:srgbClr val="932A38"/>
              </a:solidFill>
              <a:effectLst/>
              <a:uLnTx/>
              <a:uFillTx/>
              <a:latin typeface="Aptos" panose="020B0004020202020204" pitchFamily="34" charset="0"/>
              <a:ea typeface="Arial"/>
              <a:cs typeface="Arial"/>
              <a:sym typeface="Arial"/>
            </a:endParaRPr>
          </a:p>
        </p:txBody>
      </p:sp>
      <p:grpSp>
        <p:nvGrpSpPr>
          <p:cNvPr id="5" name="Dots">
            <a:extLst>
              <a:ext uri="{FF2B5EF4-FFF2-40B4-BE49-F238E27FC236}">
                <a16:creationId xmlns:a16="http://schemas.microsoft.com/office/drawing/2014/main" id="{F9937C86-03B4-410E-F1E7-7A142BA45CB3}"/>
              </a:ext>
              <a:ext uri="{C183D7F6-B498-43B3-948B-1728B52AA6E4}">
                <adec:decorative xmlns:adec="http://schemas.microsoft.com/office/drawing/2017/decorative" val="1"/>
              </a:ext>
            </a:extLst>
          </p:cNvPr>
          <p:cNvGrpSpPr/>
          <p:nvPr/>
        </p:nvGrpSpPr>
        <p:grpSpPr>
          <a:xfrm>
            <a:off x="14486635" y="9703837"/>
            <a:ext cx="1341192" cy="223532"/>
            <a:chOff x="14486635" y="9703837"/>
            <a:chExt cx="1341192" cy="223532"/>
          </a:xfrm>
        </p:grpSpPr>
        <p:sp>
          <p:nvSpPr>
            <p:cNvPr id="11" name="Oval 10">
              <a:extLst>
                <a:ext uri="{FF2B5EF4-FFF2-40B4-BE49-F238E27FC236}">
                  <a16:creationId xmlns:a16="http://schemas.microsoft.com/office/drawing/2014/main" id="{FB359169-24A9-6873-0E35-61ADBFF1EEA1}"/>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05914A2-5244-51B7-39BA-AC750F283AA5}"/>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093197F-1B3B-8025-AC18-0ED4DB07BBD4}"/>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B139B839-176E-A8EC-7937-1A92DFC8866C}"/>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Agenda">
            <a:extLst>
              <a:ext uri="{FF2B5EF4-FFF2-40B4-BE49-F238E27FC236}">
                <a16:creationId xmlns:a16="http://schemas.microsoft.com/office/drawing/2014/main" id="{60009DCC-8AE7-5310-25B5-D6B9255F0FF8}"/>
              </a:ext>
            </a:extLst>
          </p:cNvPr>
          <p:cNvSpPr txBox="1"/>
          <p:nvPr/>
        </p:nvSpPr>
        <p:spPr>
          <a:xfrm>
            <a:off x="2169432" y="2857909"/>
            <a:ext cx="14533608" cy="5755422"/>
          </a:xfrm>
          <a:prstGeom prst="rect">
            <a:avLst/>
          </a:prstGeom>
          <a:noFill/>
        </p:spPr>
        <p:txBody>
          <a:bodyPr wrap="square" rtlCol="0">
            <a:spAutoFit/>
          </a:bodyPr>
          <a:lstStyle/>
          <a:p>
            <a:pPr marL="457200" indent="-457200">
              <a:lnSpc>
                <a:spcPct val="150000"/>
              </a:lnSpc>
              <a:spcAft>
                <a:spcPts val="1200"/>
              </a:spcAft>
              <a:buClr>
                <a:srgbClr val="B18C58"/>
              </a:buClr>
              <a:buFont typeface="Wingdings" panose="05000000000000000000" pitchFamily="2" charset="2"/>
              <a:buChar char="ü"/>
            </a:pPr>
            <a:r>
              <a:rPr lang="en-US" sz="3200" dirty="0">
                <a:solidFill>
                  <a:schemeClr val="tx1">
                    <a:lumMod val="75000"/>
                    <a:lumOff val="25000"/>
                  </a:schemeClr>
                </a:solidFill>
                <a:latin typeface="Aptos" panose="020B0004020202020204" pitchFamily="34" charset="0"/>
              </a:rPr>
              <a:t>Those at the beginning stages of their accessibility assessment and planning.</a:t>
            </a:r>
          </a:p>
          <a:p>
            <a:pPr marL="457200" indent="-457200">
              <a:lnSpc>
                <a:spcPct val="150000"/>
              </a:lnSpc>
              <a:spcAft>
                <a:spcPts val="1200"/>
              </a:spcAft>
              <a:buClr>
                <a:srgbClr val="B18C58"/>
              </a:buClr>
              <a:buFont typeface="Wingdings" panose="05000000000000000000" pitchFamily="2" charset="2"/>
              <a:buChar char="ü"/>
            </a:pPr>
            <a:r>
              <a:rPr lang="en-US" sz="3200" dirty="0">
                <a:solidFill>
                  <a:schemeClr val="tx1">
                    <a:lumMod val="75000"/>
                    <a:lumOff val="25000"/>
                  </a:schemeClr>
                </a:solidFill>
                <a:latin typeface="Aptos" panose="020B0004020202020204" pitchFamily="34" charset="0"/>
              </a:rPr>
              <a:t>Those who are in process or who have completed accessibility assessment and planning, to make sure there are no gaps. </a:t>
            </a:r>
          </a:p>
          <a:p>
            <a:pPr marL="457200" indent="-457200">
              <a:lnSpc>
                <a:spcPct val="150000"/>
              </a:lnSpc>
              <a:spcAft>
                <a:spcPts val="1200"/>
              </a:spcAft>
              <a:buClr>
                <a:srgbClr val="B18C58"/>
              </a:buClr>
              <a:buFont typeface="Wingdings" panose="05000000000000000000" pitchFamily="2" charset="2"/>
              <a:buChar char="ü"/>
            </a:pPr>
            <a:r>
              <a:rPr lang="en-US" sz="3200" dirty="0">
                <a:solidFill>
                  <a:schemeClr val="tx1">
                    <a:lumMod val="75000"/>
                    <a:lumOff val="25000"/>
                  </a:schemeClr>
                </a:solidFill>
                <a:latin typeface="Aptos" panose="020B0004020202020204" pitchFamily="34" charset="0"/>
              </a:rPr>
              <a:t>Any organization wanting to conduct an accessibility assessment and establish an accessibility plan, not limited to government organizations.</a:t>
            </a:r>
          </a:p>
          <a:p>
            <a:pPr>
              <a:lnSpc>
                <a:spcPct val="150000"/>
              </a:lnSpc>
            </a:pPr>
            <a:endParaRPr lang="en-US" sz="2800" dirty="0">
              <a:solidFill>
                <a:schemeClr val="tx1">
                  <a:lumMod val="75000"/>
                  <a:lumOff val="25000"/>
                </a:schemeClr>
              </a:solidFill>
              <a:latin typeface="Aptos SemiBold" panose="020B0004020202020204" pitchFamily="34" charset="0"/>
            </a:endParaRPr>
          </a:p>
          <a:p>
            <a:br>
              <a:rPr lang="en-US" sz="2800" b="1" dirty="0">
                <a:solidFill>
                  <a:schemeClr val="tx1">
                    <a:lumMod val="75000"/>
                    <a:lumOff val="25000"/>
                  </a:schemeClr>
                </a:solidFill>
                <a:latin typeface="Aptos SemiBold" panose="020B0004020202020204" pitchFamily="34" charset="0"/>
              </a:rPr>
            </a:br>
            <a:endParaRPr lang="en-US" sz="2800" b="1" dirty="0">
              <a:solidFill>
                <a:schemeClr val="tx1">
                  <a:lumMod val="75000"/>
                  <a:lumOff val="25000"/>
                </a:schemeClr>
              </a:solidFill>
              <a:latin typeface="Aptos SemiBold" panose="020B0004020202020204" pitchFamily="34" charset="0"/>
            </a:endParaRPr>
          </a:p>
        </p:txBody>
      </p:sp>
      <p:pic>
        <p:nvPicPr>
          <p:cNvPr id="6" name="Picture 2" descr="Missouri Digital Accessibility">
            <a:extLst>
              <a:ext uri="{FF2B5EF4-FFF2-40B4-BE49-F238E27FC236}">
                <a16:creationId xmlns:a16="http://schemas.microsoft.com/office/drawing/2014/main" id="{5D4E986E-CEB2-A7B7-659A-BB16D6A90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2107" y="7886175"/>
            <a:ext cx="2041194" cy="204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2858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a:extLst>
            <a:ext uri="{FF2B5EF4-FFF2-40B4-BE49-F238E27FC236}">
              <a16:creationId xmlns:a16="http://schemas.microsoft.com/office/drawing/2014/main" id="{14581157-5022-54FC-6237-7663DD356DD2}"/>
            </a:ext>
          </a:extLst>
        </p:cNvPr>
        <p:cNvGrpSpPr/>
        <p:nvPr/>
      </p:nvGrpSpPr>
      <p:grpSpPr>
        <a:xfrm>
          <a:off x="0" y="0"/>
          <a:ext cx="0" cy="0"/>
          <a:chOff x="0" y="0"/>
          <a:chExt cx="0" cy="0"/>
        </a:xfrm>
      </p:grpSpPr>
      <p:sp>
        <p:nvSpPr>
          <p:cNvPr id="4" name="Header Text">
            <a:extLst>
              <a:ext uri="{FF2B5EF4-FFF2-40B4-BE49-F238E27FC236}">
                <a16:creationId xmlns:a16="http://schemas.microsoft.com/office/drawing/2014/main" id="{FCBEFEAF-56C5-B1C3-E2DE-5950DC14AA50}"/>
              </a:ext>
            </a:extLst>
          </p:cNvPr>
          <p:cNvSpPr txBox="1">
            <a:spLocks noGrp="1"/>
          </p:cNvSpPr>
          <p:nvPr>
            <p:ph type="title" idx="4294967295"/>
          </p:nvPr>
        </p:nvSpPr>
        <p:spPr>
          <a:xfrm>
            <a:off x="883920" y="1190168"/>
            <a:ext cx="15819120" cy="473976"/>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7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932A38"/>
                </a:solidFill>
                <a:effectLst/>
                <a:uLnTx/>
                <a:uFillTx/>
                <a:latin typeface="Aptos" panose="020B0004020202020204" pitchFamily="34" charset="0"/>
                <a:ea typeface="Inter"/>
                <a:cs typeface="Inter"/>
                <a:sym typeface="Inter"/>
              </a:rPr>
              <a:t>A Quick Note on the ADA Title II Extension Before We Begin</a:t>
            </a:r>
          </a:p>
        </p:txBody>
      </p:sp>
      <p:grpSp>
        <p:nvGrpSpPr>
          <p:cNvPr id="5" name="Dots">
            <a:extLst>
              <a:ext uri="{FF2B5EF4-FFF2-40B4-BE49-F238E27FC236}">
                <a16:creationId xmlns:a16="http://schemas.microsoft.com/office/drawing/2014/main" id="{5F850EBF-B8E7-5F75-147C-35191CA018BD}"/>
              </a:ext>
              <a:ext uri="{C183D7F6-B498-43B3-948B-1728B52AA6E4}">
                <adec:decorative xmlns:adec="http://schemas.microsoft.com/office/drawing/2017/decorative" val="1"/>
              </a:ext>
            </a:extLst>
          </p:cNvPr>
          <p:cNvGrpSpPr/>
          <p:nvPr/>
        </p:nvGrpSpPr>
        <p:grpSpPr>
          <a:xfrm>
            <a:off x="14486635" y="9703837"/>
            <a:ext cx="1341192" cy="223532"/>
            <a:chOff x="14486635" y="9703837"/>
            <a:chExt cx="1341192" cy="223532"/>
          </a:xfrm>
        </p:grpSpPr>
        <p:sp>
          <p:nvSpPr>
            <p:cNvPr id="11" name="Oval 10">
              <a:extLst>
                <a:ext uri="{FF2B5EF4-FFF2-40B4-BE49-F238E27FC236}">
                  <a16:creationId xmlns:a16="http://schemas.microsoft.com/office/drawing/2014/main" id="{FBBD8485-0E96-9DDC-1DDB-43BD249B82A1}"/>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58F53BAA-954A-A69E-90F6-EC9CF3AEC641}"/>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34E7C81-071F-5EE6-DAAC-34F39B9AF7EE}"/>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A05F2E7F-5002-BCD7-FF1B-8FBE16524CCB}"/>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Agenda">
            <a:extLst>
              <a:ext uri="{FF2B5EF4-FFF2-40B4-BE49-F238E27FC236}">
                <a16:creationId xmlns:a16="http://schemas.microsoft.com/office/drawing/2014/main" id="{C077004E-4C4B-3A52-64A9-2B6A990D70E2}"/>
              </a:ext>
            </a:extLst>
          </p:cNvPr>
          <p:cNvSpPr txBox="1"/>
          <p:nvPr/>
        </p:nvSpPr>
        <p:spPr>
          <a:xfrm>
            <a:off x="883920" y="2364629"/>
            <a:ext cx="9885719" cy="9048631"/>
          </a:xfrm>
          <a:prstGeom prst="rect">
            <a:avLst/>
          </a:prstGeom>
          <a:noFill/>
        </p:spPr>
        <p:txBody>
          <a:bodyPr wrap="square" rtlCol="0">
            <a:spAutoFit/>
          </a:bodyPr>
          <a:lstStyle/>
          <a:p>
            <a:pPr marL="457200" indent="-457200">
              <a:lnSpc>
                <a:spcPct val="150000"/>
              </a:lnSpc>
              <a:spcAft>
                <a:spcPts val="1200"/>
              </a:spcAft>
              <a:buClr>
                <a:srgbClr val="B18C58"/>
              </a:buClr>
              <a:buFont typeface="Wingdings" panose="05000000000000000000" pitchFamily="2" charset="2"/>
              <a:buChar char="ü"/>
            </a:pPr>
            <a:r>
              <a:rPr lang="en-US" sz="3200" dirty="0">
                <a:solidFill>
                  <a:schemeClr val="tx1">
                    <a:lumMod val="75000"/>
                    <a:lumOff val="25000"/>
                  </a:schemeClr>
                </a:solidFill>
                <a:latin typeface="Aptos" panose="020B0004020202020204" pitchFamily="34" charset="0"/>
              </a:rPr>
              <a:t>All State and most Local Governments were already working towards the original April 2026 and 2027 deadlines before the ADA extension was announced 4/20/26.</a:t>
            </a:r>
          </a:p>
          <a:p>
            <a:pPr algn="ctr">
              <a:lnSpc>
                <a:spcPct val="150000"/>
              </a:lnSpc>
              <a:spcAft>
                <a:spcPts val="1200"/>
              </a:spcAft>
              <a:buClr>
                <a:srgbClr val="B18C58"/>
              </a:buClr>
            </a:pPr>
            <a:r>
              <a:rPr lang="en-US" sz="4000" b="1" dirty="0">
                <a:solidFill>
                  <a:schemeClr val="tx1">
                    <a:lumMod val="75000"/>
                    <a:lumOff val="25000"/>
                  </a:schemeClr>
                </a:solidFill>
                <a:latin typeface="Aptos" panose="020B0004020202020204" pitchFamily="34" charset="0"/>
              </a:rPr>
              <a:t>What does this extension mean for you? </a:t>
            </a:r>
          </a:p>
          <a:p>
            <a:pPr marL="457200" indent="-457200">
              <a:lnSpc>
                <a:spcPct val="150000"/>
              </a:lnSpc>
              <a:spcAft>
                <a:spcPts val="1200"/>
              </a:spcAft>
              <a:buClr>
                <a:srgbClr val="B18C58"/>
              </a:buClr>
              <a:buFont typeface="Wingdings" panose="05000000000000000000" pitchFamily="2" charset="2"/>
              <a:buChar char="ü"/>
            </a:pPr>
            <a:r>
              <a:rPr lang="en-US" sz="3200" b="1" i="1" dirty="0">
                <a:solidFill>
                  <a:srgbClr val="913D49"/>
                </a:solidFill>
                <a:latin typeface="Aptos" panose="020B0004020202020204" pitchFamily="34" charset="0"/>
              </a:rPr>
              <a:t>Don’t stop!  </a:t>
            </a:r>
            <a:r>
              <a:rPr lang="en-US" sz="3200" dirty="0">
                <a:solidFill>
                  <a:schemeClr val="tx1">
                    <a:lumMod val="75000"/>
                    <a:lumOff val="25000"/>
                  </a:schemeClr>
                </a:solidFill>
                <a:latin typeface="Aptos" panose="020B0004020202020204" pitchFamily="34" charset="0"/>
              </a:rPr>
              <a:t>Keep that momentum going with your current efforts.</a:t>
            </a:r>
          </a:p>
          <a:p>
            <a:pPr marL="457200" indent="-457200">
              <a:lnSpc>
                <a:spcPct val="150000"/>
              </a:lnSpc>
              <a:spcAft>
                <a:spcPts val="1200"/>
              </a:spcAft>
              <a:buClr>
                <a:srgbClr val="B18C58"/>
              </a:buClr>
              <a:buFont typeface="Wingdings" panose="05000000000000000000" pitchFamily="2" charset="2"/>
              <a:buChar char="ü"/>
            </a:pPr>
            <a:r>
              <a:rPr lang="en-US" sz="3200" b="1" i="1" dirty="0">
                <a:solidFill>
                  <a:srgbClr val="913D49"/>
                </a:solidFill>
                <a:latin typeface="Aptos" panose="020B0004020202020204" pitchFamily="34" charset="0"/>
              </a:rPr>
              <a:t>Don’t wait for the deadline. </a:t>
            </a:r>
            <a:r>
              <a:rPr lang="en-US" sz="3200" dirty="0">
                <a:solidFill>
                  <a:schemeClr val="tx1">
                    <a:lumMod val="75000"/>
                    <a:lumOff val="25000"/>
                  </a:schemeClr>
                </a:solidFill>
                <a:latin typeface="Aptos" panose="020B0004020202020204" pitchFamily="34" charset="0"/>
              </a:rPr>
              <a:t>Use this window to strengthen sustainable accessibility processes.</a:t>
            </a:r>
          </a:p>
          <a:p>
            <a:pPr>
              <a:lnSpc>
                <a:spcPct val="150000"/>
              </a:lnSpc>
            </a:pPr>
            <a:endParaRPr lang="en-US" sz="2800" dirty="0">
              <a:solidFill>
                <a:schemeClr val="tx1">
                  <a:lumMod val="75000"/>
                  <a:lumOff val="25000"/>
                </a:schemeClr>
              </a:solidFill>
              <a:latin typeface="Aptos SemiBold" panose="020B0004020202020204" pitchFamily="34" charset="0"/>
            </a:endParaRPr>
          </a:p>
          <a:p>
            <a:br>
              <a:rPr lang="en-US" sz="2800" b="1" dirty="0">
                <a:solidFill>
                  <a:schemeClr val="tx1">
                    <a:lumMod val="75000"/>
                    <a:lumOff val="25000"/>
                  </a:schemeClr>
                </a:solidFill>
                <a:latin typeface="Aptos SemiBold" panose="020B0004020202020204" pitchFamily="34" charset="0"/>
              </a:rPr>
            </a:br>
            <a:endParaRPr lang="en-US" sz="2800" b="1" dirty="0">
              <a:solidFill>
                <a:schemeClr val="tx1">
                  <a:lumMod val="75000"/>
                  <a:lumOff val="25000"/>
                </a:schemeClr>
              </a:solidFill>
              <a:latin typeface="Aptos SemiBold" panose="020B0004020202020204" pitchFamily="34" charset="0"/>
            </a:endParaRPr>
          </a:p>
        </p:txBody>
      </p:sp>
      <p:pic>
        <p:nvPicPr>
          <p:cNvPr id="6" name="Picture 2" descr="Missouri Digital Accessibility">
            <a:extLst>
              <a:ext uri="{FF2B5EF4-FFF2-40B4-BE49-F238E27FC236}">
                <a16:creationId xmlns:a16="http://schemas.microsoft.com/office/drawing/2014/main" id="{E759A4CF-8F48-D4BC-EB15-AB0000357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2107" y="7886175"/>
            <a:ext cx="2041194" cy="204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7E8C9B3E-075A-0AAC-1E60-6B9A2F3948D5}"/>
              </a:ext>
            </a:extLst>
          </p:cNvPr>
          <p:cNvGraphicFramePr>
            <a:graphicFrameLocks noGrp="1"/>
          </p:cNvGraphicFramePr>
          <p:nvPr>
            <p:extLst>
              <p:ext uri="{D42A27DB-BD31-4B8C-83A1-F6EECF244321}">
                <p14:modId xmlns:p14="http://schemas.microsoft.com/office/powerpoint/2010/main" val="648989922"/>
              </p:ext>
            </p:extLst>
          </p:nvPr>
        </p:nvGraphicFramePr>
        <p:xfrm>
          <a:off x="11066106" y="3481806"/>
          <a:ext cx="6550090" cy="3767434"/>
        </p:xfrm>
        <a:graphic>
          <a:graphicData uri="http://schemas.openxmlformats.org/drawingml/2006/table">
            <a:tbl>
              <a:tblPr firstRow="1" firstCol="1" bandRow="1">
                <a:tableStyleId>{5C22544A-7EE6-4342-B048-85BDC9FD1C3A}</a:tableStyleId>
              </a:tblPr>
              <a:tblGrid>
                <a:gridCol w="3750906">
                  <a:extLst>
                    <a:ext uri="{9D8B030D-6E8A-4147-A177-3AD203B41FA5}">
                      <a16:colId xmlns:a16="http://schemas.microsoft.com/office/drawing/2014/main" val="677922252"/>
                    </a:ext>
                  </a:extLst>
                </a:gridCol>
                <a:gridCol w="2799184">
                  <a:extLst>
                    <a:ext uri="{9D8B030D-6E8A-4147-A177-3AD203B41FA5}">
                      <a16:colId xmlns:a16="http://schemas.microsoft.com/office/drawing/2014/main" val="1475055266"/>
                    </a:ext>
                  </a:extLst>
                </a:gridCol>
              </a:tblGrid>
              <a:tr h="846381">
                <a:tc>
                  <a:txBody>
                    <a:bodyPr/>
                    <a:lstStyle/>
                    <a:p>
                      <a:pPr marL="0" marR="0" algn="ctr">
                        <a:lnSpc>
                          <a:spcPct val="107000"/>
                        </a:lnSpc>
                        <a:spcAft>
                          <a:spcPts val="800"/>
                        </a:spcAft>
                        <a:buNone/>
                      </a:pPr>
                      <a:r>
                        <a:rPr lang="en-US" sz="2400" kern="0" dirty="0">
                          <a:effectLst/>
                        </a:rPr>
                        <a:t>State and local government size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nchor="ctr"/>
                </a:tc>
                <a:tc>
                  <a:txBody>
                    <a:bodyPr/>
                    <a:lstStyle/>
                    <a:p>
                      <a:pPr marL="0" marR="0" algn="ctr">
                        <a:lnSpc>
                          <a:spcPct val="107000"/>
                        </a:lnSpc>
                        <a:spcAft>
                          <a:spcPts val="800"/>
                        </a:spcAft>
                        <a:buNone/>
                      </a:pPr>
                      <a:r>
                        <a:rPr lang="en-US" sz="2400" kern="0" dirty="0">
                          <a:effectLst/>
                        </a:rPr>
                        <a:t>Compliance date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nchor="ctr"/>
                </a:tc>
                <a:extLst>
                  <a:ext uri="{0D108BD9-81ED-4DB2-BD59-A6C34878D82A}">
                    <a16:rowId xmlns:a16="http://schemas.microsoft.com/office/drawing/2014/main" val="2091675789"/>
                  </a:ext>
                </a:extLst>
              </a:tr>
              <a:tr h="846381">
                <a:tc>
                  <a:txBody>
                    <a:bodyPr/>
                    <a:lstStyle/>
                    <a:p>
                      <a:pPr marL="0" marR="0">
                        <a:lnSpc>
                          <a:spcPct val="107000"/>
                        </a:lnSpc>
                        <a:spcAft>
                          <a:spcPts val="800"/>
                        </a:spcAft>
                        <a:buNone/>
                      </a:pPr>
                      <a:r>
                        <a:rPr lang="en-US" sz="2400" kern="0" dirty="0">
                          <a:effectLst/>
                        </a:rPr>
                        <a:t>0 to 49,999 persons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nchor="ctr"/>
                </a:tc>
                <a:tc>
                  <a:txBody>
                    <a:bodyPr/>
                    <a:lstStyle/>
                    <a:p>
                      <a:pPr marL="0" marR="0">
                        <a:lnSpc>
                          <a:spcPct val="107000"/>
                        </a:lnSpc>
                        <a:spcAft>
                          <a:spcPts val="800"/>
                        </a:spcAft>
                        <a:buNone/>
                      </a:pPr>
                      <a:r>
                        <a:rPr lang="en-US" sz="2400" kern="0" dirty="0">
                          <a:effectLst/>
                        </a:rPr>
                        <a:t>4/26/28</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nchor="ctr"/>
                </a:tc>
                <a:extLst>
                  <a:ext uri="{0D108BD9-81ED-4DB2-BD59-A6C34878D82A}">
                    <a16:rowId xmlns:a16="http://schemas.microsoft.com/office/drawing/2014/main" val="3697215676"/>
                  </a:ext>
                </a:extLst>
              </a:tr>
              <a:tr h="846381">
                <a:tc>
                  <a:txBody>
                    <a:bodyPr/>
                    <a:lstStyle/>
                    <a:p>
                      <a:pPr marL="0" marR="0">
                        <a:lnSpc>
                          <a:spcPct val="107000"/>
                        </a:lnSpc>
                        <a:spcAft>
                          <a:spcPts val="800"/>
                        </a:spcAft>
                        <a:buNone/>
                      </a:pPr>
                      <a:r>
                        <a:rPr lang="en-US" sz="2400" kern="0" dirty="0">
                          <a:effectLst/>
                        </a:rPr>
                        <a:t>Special district governments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nchor="ctr"/>
                </a:tc>
                <a:tc>
                  <a:txBody>
                    <a:bodyPr/>
                    <a:lstStyle/>
                    <a:p>
                      <a:pPr marL="0" marR="0">
                        <a:lnSpc>
                          <a:spcPct val="107000"/>
                        </a:lnSpc>
                        <a:spcAft>
                          <a:spcPts val="800"/>
                        </a:spcAft>
                        <a:buNone/>
                      </a:pPr>
                      <a:r>
                        <a:rPr lang="en-US" sz="2400" kern="0" dirty="0">
                          <a:effectLst/>
                        </a:rPr>
                        <a:t>4/26/28</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nchor="ctr"/>
                </a:tc>
                <a:extLst>
                  <a:ext uri="{0D108BD9-81ED-4DB2-BD59-A6C34878D82A}">
                    <a16:rowId xmlns:a16="http://schemas.microsoft.com/office/drawing/2014/main" val="2170095813"/>
                  </a:ext>
                </a:extLst>
              </a:tr>
              <a:tr h="846381">
                <a:tc>
                  <a:txBody>
                    <a:bodyPr/>
                    <a:lstStyle/>
                    <a:p>
                      <a:pPr marL="0" marR="0">
                        <a:lnSpc>
                          <a:spcPct val="107000"/>
                        </a:lnSpc>
                        <a:spcAft>
                          <a:spcPts val="800"/>
                        </a:spcAft>
                        <a:buNone/>
                      </a:pPr>
                      <a:r>
                        <a:rPr lang="en-US" sz="2400" kern="0" dirty="0">
                          <a:effectLst/>
                        </a:rPr>
                        <a:t>50,000 or more persons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nchor="ctr"/>
                </a:tc>
                <a:tc>
                  <a:txBody>
                    <a:bodyPr/>
                    <a:lstStyle/>
                    <a:p>
                      <a:pPr marL="0" marR="0">
                        <a:lnSpc>
                          <a:spcPct val="107000"/>
                        </a:lnSpc>
                        <a:spcAft>
                          <a:spcPts val="800"/>
                        </a:spcAft>
                        <a:buNone/>
                      </a:pPr>
                      <a:r>
                        <a:rPr lang="en-US" sz="2400" kern="0" dirty="0">
                          <a:effectLst/>
                        </a:rPr>
                        <a:t>4/26/27</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nchor="ctr"/>
                </a:tc>
                <a:extLst>
                  <a:ext uri="{0D108BD9-81ED-4DB2-BD59-A6C34878D82A}">
                    <a16:rowId xmlns:a16="http://schemas.microsoft.com/office/drawing/2014/main" val="1514605715"/>
                  </a:ext>
                </a:extLst>
              </a:tr>
            </a:tbl>
          </a:graphicData>
        </a:graphic>
      </p:graphicFrame>
    </p:spTree>
    <p:extLst>
      <p:ext uri="{BB962C8B-B14F-4D97-AF65-F5344CB8AC3E}">
        <p14:creationId xmlns:p14="http://schemas.microsoft.com/office/powerpoint/2010/main" val="558136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a:extLst>
            <a:ext uri="{FF2B5EF4-FFF2-40B4-BE49-F238E27FC236}">
              <a16:creationId xmlns:a16="http://schemas.microsoft.com/office/drawing/2014/main" id="{CBBC08BE-6AB1-BB4E-1C8E-6FCBF3DBA6A8}"/>
            </a:ext>
          </a:extLst>
        </p:cNvPr>
        <p:cNvGrpSpPr/>
        <p:nvPr/>
      </p:nvGrpSpPr>
      <p:grpSpPr>
        <a:xfrm>
          <a:off x="0" y="0"/>
          <a:ext cx="0" cy="0"/>
          <a:chOff x="0" y="0"/>
          <a:chExt cx="0" cy="0"/>
        </a:xfrm>
      </p:grpSpPr>
      <p:sp>
        <p:nvSpPr>
          <p:cNvPr id="4" name="Header Text">
            <a:extLst>
              <a:ext uri="{FF2B5EF4-FFF2-40B4-BE49-F238E27FC236}">
                <a16:creationId xmlns:a16="http://schemas.microsoft.com/office/drawing/2014/main" id="{2BD5CF00-4A32-669D-FDD1-239477E3CA9B}"/>
              </a:ext>
            </a:extLst>
          </p:cNvPr>
          <p:cNvSpPr txBox="1">
            <a:spLocks noGrp="1"/>
          </p:cNvSpPr>
          <p:nvPr>
            <p:ph type="title" idx="4294967295"/>
          </p:nvPr>
        </p:nvSpPr>
        <p:spPr>
          <a:xfrm>
            <a:off x="883920" y="1190168"/>
            <a:ext cx="15819120" cy="473976"/>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7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932A38"/>
                </a:solidFill>
                <a:effectLst/>
                <a:uLnTx/>
                <a:uFillTx/>
                <a:latin typeface="Aptos" panose="020B0004020202020204" pitchFamily="34" charset="0"/>
                <a:ea typeface="Inter"/>
                <a:cs typeface="Inter"/>
                <a:sym typeface="Inter"/>
              </a:rPr>
              <a:t>HHS OCR Section 504</a:t>
            </a:r>
          </a:p>
        </p:txBody>
      </p:sp>
      <p:grpSp>
        <p:nvGrpSpPr>
          <p:cNvPr id="5" name="Dots">
            <a:extLst>
              <a:ext uri="{FF2B5EF4-FFF2-40B4-BE49-F238E27FC236}">
                <a16:creationId xmlns:a16="http://schemas.microsoft.com/office/drawing/2014/main" id="{D3C63CB3-EEB4-6276-4C4A-6EA5A54A73D5}"/>
              </a:ext>
              <a:ext uri="{C183D7F6-B498-43B3-948B-1728B52AA6E4}">
                <adec:decorative xmlns:adec="http://schemas.microsoft.com/office/drawing/2017/decorative" val="1"/>
              </a:ext>
            </a:extLst>
          </p:cNvPr>
          <p:cNvGrpSpPr/>
          <p:nvPr/>
        </p:nvGrpSpPr>
        <p:grpSpPr>
          <a:xfrm>
            <a:off x="14486635" y="9703837"/>
            <a:ext cx="1341192" cy="223532"/>
            <a:chOff x="14486635" y="9703837"/>
            <a:chExt cx="1341192" cy="223532"/>
          </a:xfrm>
        </p:grpSpPr>
        <p:sp>
          <p:nvSpPr>
            <p:cNvPr id="11" name="Oval 10">
              <a:extLst>
                <a:ext uri="{FF2B5EF4-FFF2-40B4-BE49-F238E27FC236}">
                  <a16:creationId xmlns:a16="http://schemas.microsoft.com/office/drawing/2014/main" id="{58D16466-54F4-C7AA-2348-E8B44E230D3C}"/>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B002B22B-B754-6244-A824-5DFFCD059E75}"/>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F576E2D0-07D0-94AB-8E4D-897D1094B77F}"/>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E03EAF9C-AE37-3F6B-10A0-05862C3AE3A8}"/>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Agenda">
            <a:extLst>
              <a:ext uri="{FF2B5EF4-FFF2-40B4-BE49-F238E27FC236}">
                <a16:creationId xmlns:a16="http://schemas.microsoft.com/office/drawing/2014/main" id="{7253B51A-A192-BC14-820A-C8FC2F5F23B4}"/>
              </a:ext>
            </a:extLst>
          </p:cNvPr>
          <p:cNvSpPr txBox="1"/>
          <p:nvPr/>
        </p:nvSpPr>
        <p:spPr>
          <a:xfrm>
            <a:off x="883920" y="2364629"/>
            <a:ext cx="15537958" cy="6462731"/>
          </a:xfrm>
          <a:prstGeom prst="rect">
            <a:avLst/>
          </a:prstGeom>
          <a:noFill/>
        </p:spPr>
        <p:txBody>
          <a:bodyPr wrap="square" rtlCol="0">
            <a:spAutoFit/>
          </a:bodyPr>
          <a:lstStyle/>
          <a:p>
            <a:pPr>
              <a:lnSpc>
                <a:spcPct val="150000"/>
              </a:lnSpc>
              <a:spcAft>
                <a:spcPts val="1200"/>
              </a:spcAft>
              <a:buClr>
                <a:srgbClr val="B18C58"/>
              </a:buClr>
            </a:pPr>
            <a:r>
              <a:rPr lang="en-US" sz="3200" dirty="0">
                <a:solidFill>
                  <a:schemeClr val="tx1">
                    <a:lumMod val="75000"/>
                    <a:lumOff val="25000"/>
                  </a:schemeClr>
                </a:solidFill>
                <a:latin typeface="Aptos" panose="020B0004020202020204" pitchFamily="34" charset="0"/>
              </a:rPr>
              <a:t>HHS requires </a:t>
            </a:r>
            <a:r>
              <a:rPr lang="en-US" sz="3200" b="1" dirty="0">
                <a:solidFill>
                  <a:schemeClr val="tx1">
                    <a:lumMod val="75000"/>
                    <a:lumOff val="25000"/>
                  </a:schemeClr>
                </a:solidFill>
                <a:latin typeface="Aptos" panose="020B0004020202020204" pitchFamily="34" charset="0"/>
                <a:hlinkClick r:id="rId3"/>
              </a:rPr>
              <a:t>all entities </a:t>
            </a:r>
            <a:r>
              <a:rPr lang="en-US" sz="3200" b="1" i="1" dirty="0">
                <a:solidFill>
                  <a:schemeClr val="tx1">
                    <a:lumMod val="75000"/>
                    <a:lumOff val="25000"/>
                  </a:schemeClr>
                </a:solidFill>
                <a:latin typeface="Aptos" panose="020B0004020202020204" pitchFamily="34" charset="0"/>
                <a:hlinkClick r:id="rId3"/>
              </a:rPr>
              <a:t>receiving</a:t>
            </a:r>
            <a:r>
              <a:rPr lang="en-US" sz="3200" b="1" dirty="0">
                <a:solidFill>
                  <a:schemeClr val="tx1">
                    <a:lumMod val="75000"/>
                    <a:lumOff val="25000"/>
                  </a:schemeClr>
                </a:solidFill>
                <a:latin typeface="Aptos" panose="020B0004020202020204" pitchFamily="34" charset="0"/>
                <a:hlinkClick r:id="rId3"/>
              </a:rPr>
              <a:t> federal financial assistance from the Department of Health and Human Services </a:t>
            </a:r>
            <a:r>
              <a:rPr lang="en-US" sz="3200" dirty="0">
                <a:solidFill>
                  <a:schemeClr val="tx1">
                    <a:lumMod val="75000"/>
                    <a:lumOff val="25000"/>
                  </a:schemeClr>
                </a:solidFill>
                <a:latin typeface="Aptos" panose="020B0004020202020204" pitchFamily="34" charset="0"/>
              </a:rPr>
              <a:t>to make their websites, web content, and mobile apps WCAG conformant</a:t>
            </a:r>
          </a:p>
          <a:p>
            <a:pPr marL="457200" indent="-457200">
              <a:lnSpc>
                <a:spcPct val="150000"/>
              </a:lnSpc>
              <a:spcAft>
                <a:spcPts val="1200"/>
              </a:spcAft>
              <a:buClr>
                <a:srgbClr val="B18C58"/>
              </a:buClr>
              <a:buFont typeface="Wingdings" panose="05000000000000000000" pitchFamily="2" charset="2"/>
              <a:buChar char="ü"/>
            </a:pPr>
            <a:r>
              <a:rPr lang="en-US" sz="3200" dirty="0">
                <a:solidFill>
                  <a:schemeClr val="tx1">
                    <a:lumMod val="75000"/>
                    <a:lumOff val="25000"/>
                  </a:schemeClr>
                </a:solidFill>
                <a:latin typeface="Aptos" panose="020B0004020202020204" pitchFamily="34" charset="0"/>
              </a:rPr>
              <a:t>May 11, 2026: Deadline for organizations with 15 or more employees.</a:t>
            </a:r>
          </a:p>
          <a:p>
            <a:pPr marL="571500" indent="-571500">
              <a:lnSpc>
                <a:spcPct val="150000"/>
              </a:lnSpc>
              <a:spcAft>
                <a:spcPts val="1200"/>
              </a:spcAft>
              <a:buClr>
                <a:srgbClr val="B18C58"/>
              </a:buClr>
              <a:buFont typeface="Wingdings" panose="05000000000000000000" pitchFamily="2" charset="2"/>
              <a:buChar char="ü"/>
            </a:pPr>
            <a:r>
              <a:rPr lang="en-US" sz="3200" dirty="0">
                <a:solidFill>
                  <a:schemeClr val="tx1">
                    <a:lumMod val="75000"/>
                    <a:lumOff val="25000"/>
                  </a:schemeClr>
                </a:solidFill>
                <a:latin typeface="Aptos" panose="020B0004020202020204" pitchFamily="34" charset="0"/>
              </a:rPr>
              <a:t>May 10, 2027: Deadline for organizations with fewer than 15 employees. </a:t>
            </a:r>
          </a:p>
          <a:p>
            <a:pPr marL="571500" indent="-571500">
              <a:lnSpc>
                <a:spcPct val="150000"/>
              </a:lnSpc>
              <a:spcAft>
                <a:spcPts val="1200"/>
              </a:spcAft>
              <a:buClr>
                <a:srgbClr val="B18C58"/>
              </a:buClr>
              <a:buFont typeface="Wingdings" panose="05000000000000000000" pitchFamily="2" charset="2"/>
              <a:buChar char="ü"/>
            </a:pPr>
            <a:endParaRPr lang="en-US" sz="3200" b="1" dirty="0">
              <a:solidFill>
                <a:schemeClr val="tx1">
                  <a:lumMod val="75000"/>
                  <a:lumOff val="25000"/>
                </a:schemeClr>
              </a:solidFill>
              <a:latin typeface="Aptos" panose="020B0004020202020204" pitchFamily="34" charset="0"/>
            </a:endParaRPr>
          </a:p>
          <a:p>
            <a:pPr>
              <a:lnSpc>
                <a:spcPct val="150000"/>
              </a:lnSpc>
              <a:spcAft>
                <a:spcPts val="1200"/>
              </a:spcAft>
              <a:buClr>
                <a:srgbClr val="B18C58"/>
              </a:buClr>
            </a:pPr>
            <a:r>
              <a:rPr lang="en-US" sz="3200" b="1" dirty="0">
                <a:solidFill>
                  <a:schemeClr val="tx1">
                    <a:lumMod val="75000"/>
                    <a:lumOff val="25000"/>
                  </a:schemeClr>
                </a:solidFill>
                <a:latin typeface="Aptos" panose="020B0004020202020204" pitchFamily="34" charset="0"/>
              </a:rPr>
              <a:t>Keep an eye out for a possible extension</a:t>
            </a:r>
            <a:br>
              <a:rPr lang="en-US" sz="2800" b="1" dirty="0">
                <a:solidFill>
                  <a:schemeClr val="tx1">
                    <a:lumMod val="75000"/>
                    <a:lumOff val="25000"/>
                  </a:schemeClr>
                </a:solidFill>
                <a:latin typeface="Aptos SemiBold" panose="020B0004020202020204" pitchFamily="34" charset="0"/>
              </a:rPr>
            </a:br>
            <a:endParaRPr lang="en-US" sz="2800" b="1" dirty="0">
              <a:solidFill>
                <a:schemeClr val="tx1">
                  <a:lumMod val="75000"/>
                  <a:lumOff val="25000"/>
                </a:schemeClr>
              </a:solidFill>
              <a:latin typeface="Aptos SemiBold" panose="020B0004020202020204" pitchFamily="34" charset="0"/>
            </a:endParaRPr>
          </a:p>
        </p:txBody>
      </p:sp>
      <p:pic>
        <p:nvPicPr>
          <p:cNvPr id="6" name="Picture 2" descr="Missouri Digital Accessibility">
            <a:extLst>
              <a:ext uri="{FF2B5EF4-FFF2-40B4-BE49-F238E27FC236}">
                <a16:creationId xmlns:a16="http://schemas.microsoft.com/office/drawing/2014/main" id="{6ABC5CE9-DF09-EC91-8EAC-B2AA0A5BB4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82107" y="7886175"/>
            <a:ext cx="2041194" cy="204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612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a:extLst>
            <a:ext uri="{FF2B5EF4-FFF2-40B4-BE49-F238E27FC236}">
              <a16:creationId xmlns:a16="http://schemas.microsoft.com/office/drawing/2014/main" id="{C4D80458-9600-CE57-DBD9-33C296E98CCB}"/>
            </a:ext>
          </a:extLst>
        </p:cNvPr>
        <p:cNvGrpSpPr/>
        <p:nvPr/>
      </p:nvGrpSpPr>
      <p:grpSpPr>
        <a:xfrm>
          <a:off x="0" y="0"/>
          <a:ext cx="0" cy="0"/>
          <a:chOff x="0" y="0"/>
          <a:chExt cx="0" cy="0"/>
        </a:xfrm>
      </p:grpSpPr>
      <p:sp>
        <p:nvSpPr>
          <p:cNvPr id="4" name="Header Text">
            <a:extLst>
              <a:ext uri="{FF2B5EF4-FFF2-40B4-BE49-F238E27FC236}">
                <a16:creationId xmlns:a16="http://schemas.microsoft.com/office/drawing/2014/main" id="{318C6BAC-10AF-369E-7C1C-B7D2AB86D3F3}"/>
              </a:ext>
            </a:extLst>
          </p:cNvPr>
          <p:cNvSpPr txBox="1">
            <a:spLocks noGrp="1"/>
          </p:cNvSpPr>
          <p:nvPr>
            <p:ph type="title" idx="4294967295"/>
          </p:nvPr>
        </p:nvSpPr>
        <p:spPr>
          <a:xfrm>
            <a:off x="944880" y="1190168"/>
            <a:ext cx="12786359" cy="473976"/>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7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932A38"/>
                </a:solidFill>
                <a:effectLst/>
                <a:uLnTx/>
                <a:uFillTx/>
                <a:latin typeface="Aptos" panose="020B0004020202020204" pitchFamily="34" charset="0"/>
                <a:ea typeface="Inter"/>
                <a:cs typeface="Inter"/>
                <a:sym typeface="Inter"/>
              </a:rPr>
              <a:t>What is an Accessibility Roadmap? </a:t>
            </a:r>
            <a:endParaRPr kumimoji="0" lang="en-US" sz="1400" b="1" i="0" u="none" strike="noStrike" kern="0" cap="none" spc="0" normalizeH="0" baseline="0" noProof="0" dirty="0">
              <a:ln>
                <a:noFill/>
              </a:ln>
              <a:solidFill>
                <a:srgbClr val="932A38"/>
              </a:solidFill>
              <a:effectLst/>
              <a:uLnTx/>
              <a:uFillTx/>
              <a:latin typeface="Aptos" panose="020B0004020202020204" pitchFamily="34" charset="0"/>
              <a:ea typeface="Arial"/>
              <a:cs typeface="Arial"/>
              <a:sym typeface="Arial"/>
            </a:endParaRPr>
          </a:p>
        </p:txBody>
      </p:sp>
      <p:grpSp>
        <p:nvGrpSpPr>
          <p:cNvPr id="5" name="Dots">
            <a:extLst>
              <a:ext uri="{FF2B5EF4-FFF2-40B4-BE49-F238E27FC236}">
                <a16:creationId xmlns:a16="http://schemas.microsoft.com/office/drawing/2014/main" id="{0940B9DF-7229-69BA-8C1A-68654ABA893B}"/>
              </a:ext>
              <a:ext uri="{C183D7F6-B498-43B3-948B-1728B52AA6E4}">
                <adec:decorative xmlns:adec="http://schemas.microsoft.com/office/drawing/2017/decorative" val="1"/>
              </a:ext>
            </a:extLst>
          </p:cNvPr>
          <p:cNvGrpSpPr/>
          <p:nvPr/>
        </p:nvGrpSpPr>
        <p:grpSpPr>
          <a:xfrm>
            <a:off x="14486635" y="9703837"/>
            <a:ext cx="1341192" cy="223532"/>
            <a:chOff x="14486635" y="9703837"/>
            <a:chExt cx="1341192" cy="223532"/>
          </a:xfrm>
        </p:grpSpPr>
        <p:sp>
          <p:nvSpPr>
            <p:cNvPr id="11" name="Oval 10">
              <a:extLst>
                <a:ext uri="{FF2B5EF4-FFF2-40B4-BE49-F238E27FC236}">
                  <a16:creationId xmlns:a16="http://schemas.microsoft.com/office/drawing/2014/main" id="{8678559A-5639-94EA-E467-DBCDD4789BED}"/>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15299D7-0B35-4201-C5B5-741639386FF3}"/>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E2E8732-53FE-4AE2-40CF-7CAB5796E8B0}"/>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C340261-C5F9-A732-4591-5F76FE91AF1C}"/>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Agenda">
            <a:extLst>
              <a:ext uri="{FF2B5EF4-FFF2-40B4-BE49-F238E27FC236}">
                <a16:creationId xmlns:a16="http://schemas.microsoft.com/office/drawing/2014/main" id="{2A0ED13A-9228-FCE1-C055-0DEF72AAD994}"/>
              </a:ext>
            </a:extLst>
          </p:cNvPr>
          <p:cNvSpPr txBox="1"/>
          <p:nvPr/>
        </p:nvSpPr>
        <p:spPr>
          <a:xfrm>
            <a:off x="1828800" y="2846399"/>
            <a:ext cx="7819456" cy="8710077"/>
          </a:xfrm>
          <a:prstGeom prst="rect">
            <a:avLst/>
          </a:prstGeom>
          <a:noFill/>
        </p:spPr>
        <p:txBody>
          <a:bodyPr wrap="square" rtlCol="0">
            <a:spAutoFit/>
          </a:bodyPr>
          <a:lstStyle/>
          <a:p>
            <a:pPr marL="457200" indent="-457200">
              <a:lnSpc>
                <a:spcPct val="150000"/>
              </a:lnSpc>
              <a:spcAft>
                <a:spcPts val="1200"/>
              </a:spcAft>
              <a:buClr>
                <a:srgbClr val="B18C58"/>
              </a:buClr>
              <a:buFont typeface="Wingdings" panose="05000000000000000000" pitchFamily="2" charset="2"/>
              <a:buChar char="ü"/>
            </a:pPr>
            <a:r>
              <a:rPr lang="en-US" sz="3200" dirty="0">
                <a:solidFill>
                  <a:schemeClr val="tx1">
                    <a:lumMod val="75000"/>
                    <a:lumOff val="25000"/>
                  </a:schemeClr>
                </a:solidFill>
                <a:latin typeface="Aptos" panose="020B0004020202020204" pitchFamily="34" charset="0"/>
              </a:rPr>
              <a:t>A step-by-step template for how to audit and assess accessibility as well as integrate an accessibility program. </a:t>
            </a:r>
          </a:p>
          <a:p>
            <a:pPr marL="457200" indent="-457200">
              <a:lnSpc>
                <a:spcPct val="150000"/>
              </a:lnSpc>
              <a:spcAft>
                <a:spcPts val="1200"/>
              </a:spcAft>
              <a:buClr>
                <a:srgbClr val="B18C58"/>
              </a:buClr>
              <a:buFont typeface="Wingdings" panose="05000000000000000000" pitchFamily="2" charset="2"/>
              <a:buChar char="ü"/>
            </a:pPr>
            <a:r>
              <a:rPr lang="en-US" sz="3200" dirty="0">
                <a:solidFill>
                  <a:schemeClr val="tx1">
                    <a:lumMod val="75000"/>
                    <a:lumOff val="25000"/>
                  </a:schemeClr>
                </a:solidFill>
                <a:latin typeface="Aptos" panose="020B0004020202020204" pitchFamily="34" charset="0"/>
              </a:rPr>
              <a:t>The state’s roadmap has eleven steps, with an additional step addressing internal content. In this state example, a span of 18 months.</a:t>
            </a:r>
          </a:p>
          <a:p>
            <a:pPr marL="457200" indent="-457200">
              <a:lnSpc>
                <a:spcPct val="150000"/>
              </a:lnSpc>
              <a:spcAft>
                <a:spcPts val="1200"/>
              </a:spcAft>
              <a:buClr>
                <a:srgbClr val="B18C58"/>
              </a:buClr>
              <a:buFont typeface="Wingdings" panose="05000000000000000000" pitchFamily="2" charset="2"/>
              <a:buChar char="ü"/>
            </a:pPr>
            <a:r>
              <a:rPr lang="en-US" sz="3200" dirty="0">
                <a:solidFill>
                  <a:schemeClr val="tx1">
                    <a:lumMod val="75000"/>
                    <a:lumOff val="25000"/>
                  </a:schemeClr>
                </a:solidFill>
                <a:latin typeface="Aptos" panose="020B0004020202020204" pitchFamily="34" charset="0"/>
              </a:rPr>
              <a:t>Define your deadline date and then map out your steps to get you there. </a:t>
            </a:r>
          </a:p>
          <a:p>
            <a:pPr>
              <a:lnSpc>
                <a:spcPct val="150000"/>
              </a:lnSpc>
            </a:pPr>
            <a:endParaRPr lang="en-US" sz="2800" dirty="0">
              <a:solidFill>
                <a:schemeClr val="tx1">
                  <a:lumMod val="75000"/>
                  <a:lumOff val="25000"/>
                </a:schemeClr>
              </a:solidFill>
              <a:latin typeface="Aptos SemiBold" panose="020B0004020202020204" pitchFamily="34" charset="0"/>
            </a:endParaRPr>
          </a:p>
          <a:p>
            <a:br>
              <a:rPr lang="en-US" sz="2800" b="1" dirty="0">
                <a:solidFill>
                  <a:schemeClr val="tx1">
                    <a:lumMod val="75000"/>
                    <a:lumOff val="25000"/>
                  </a:schemeClr>
                </a:solidFill>
                <a:latin typeface="Aptos SemiBold" panose="020B0004020202020204" pitchFamily="34" charset="0"/>
              </a:rPr>
            </a:br>
            <a:endParaRPr lang="en-US" sz="2800" b="1" dirty="0">
              <a:solidFill>
                <a:schemeClr val="tx1">
                  <a:lumMod val="75000"/>
                  <a:lumOff val="25000"/>
                </a:schemeClr>
              </a:solidFill>
              <a:latin typeface="Aptos SemiBold" panose="020B0004020202020204" pitchFamily="34" charset="0"/>
            </a:endParaRPr>
          </a:p>
        </p:txBody>
      </p:sp>
      <p:pic>
        <p:nvPicPr>
          <p:cNvPr id="6" name="Picture 2" descr="Missouri Digital Accessibility">
            <a:extLst>
              <a:ext uri="{FF2B5EF4-FFF2-40B4-BE49-F238E27FC236}">
                <a16:creationId xmlns:a16="http://schemas.microsoft.com/office/drawing/2014/main" id="{0BD2926A-1A58-87D7-949C-27FBCD84F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2107" y="7886175"/>
            <a:ext cx="2041194" cy="204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tate of Missouri Digital Accessibility Roadmap Screenshot">
            <a:extLst>
              <a:ext uri="{FF2B5EF4-FFF2-40B4-BE49-F238E27FC236}">
                <a16:creationId xmlns:a16="http://schemas.microsoft.com/office/drawing/2014/main" id="{094B24AC-0EF9-25D1-E4CA-D73BD1C154FD}"/>
              </a:ext>
            </a:extLst>
          </p:cNvPr>
          <p:cNvPicPr>
            <a:picLocks noChangeAspect="1"/>
          </p:cNvPicPr>
          <p:nvPr/>
        </p:nvPicPr>
        <p:blipFill>
          <a:blip r:embed="rId4"/>
          <a:stretch>
            <a:fillRect/>
          </a:stretch>
        </p:blipFill>
        <p:spPr>
          <a:xfrm>
            <a:off x="10355286" y="3131645"/>
            <a:ext cx="6751905" cy="40237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163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a:extLst>
            <a:ext uri="{FF2B5EF4-FFF2-40B4-BE49-F238E27FC236}">
              <a16:creationId xmlns:a16="http://schemas.microsoft.com/office/drawing/2014/main" id="{204BD21D-4B39-B7A7-FC3F-6093E8681485}"/>
            </a:ext>
          </a:extLst>
        </p:cNvPr>
        <p:cNvGrpSpPr/>
        <p:nvPr/>
      </p:nvGrpSpPr>
      <p:grpSpPr>
        <a:xfrm>
          <a:off x="0" y="0"/>
          <a:ext cx="0" cy="0"/>
          <a:chOff x="0" y="0"/>
          <a:chExt cx="0" cy="0"/>
        </a:xfrm>
      </p:grpSpPr>
      <p:sp>
        <p:nvSpPr>
          <p:cNvPr id="4" name="Header Text">
            <a:extLst>
              <a:ext uri="{FF2B5EF4-FFF2-40B4-BE49-F238E27FC236}">
                <a16:creationId xmlns:a16="http://schemas.microsoft.com/office/drawing/2014/main" id="{5BD40F33-3AD2-5CEB-D6A0-37AA88700A8C}"/>
              </a:ext>
            </a:extLst>
          </p:cNvPr>
          <p:cNvSpPr txBox="1">
            <a:spLocks noGrp="1"/>
          </p:cNvSpPr>
          <p:nvPr>
            <p:ph type="title" idx="4294967295"/>
          </p:nvPr>
        </p:nvSpPr>
        <p:spPr>
          <a:xfrm>
            <a:off x="838200" y="1190168"/>
            <a:ext cx="14020553" cy="67710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2057400" marR="0" lvl="0" indent="-205740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932A38"/>
                </a:solidFill>
                <a:effectLst/>
                <a:uLnTx/>
                <a:uFillTx/>
                <a:latin typeface="Aptos" panose="020B0004020202020204" pitchFamily="34" charset="0"/>
                <a:ea typeface="Inter"/>
                <a:cs typeface="Inter"/>
                <a:sym typeface="Inter"/>
              </a:rPr>
              <a:t>Roadmap Project Team	</a:t>
            </a:r>
          </a:p>
        </p:txBody>
      </p:sp>
      <p:grpSp>
        <p:nvGrpSpPr>
          <p:cNvPr id="5" name="Dots">
            <a:extLst>
              <a:ext uri="{FF2B5EF4-FFF2-40B4-BE49-F238E27FC236}">
                <a16:creationId xmlns:a16="http://schemas.microsoft.com/office/drawing/2014/main" id="{4783FE07-2B64-EB50-B30A-ADE38D659851}"/>
              </a:ext>
              <a:ext uri="{C183D7F6-B498-43B3-948B-1728B52AA6E4}">
                <adec:decorative xmlns:adec="http://schemas.microsoft.com/office/drawing/2017/decorative" val="1"/>
              </a:ext>
            </a:extLst>
          </p:cNvPr>
          <p:cNvGrpSpPr/>
          <p:nvPr/>
        </p:nvGrpSpPr>
        <p:grpSpPr>
          <a:xfrm>
            <a:off x="14486635" y="9703837"/>
            <a:ext cx="1341192" cy="223532"/>
            <a:chOff x="14486635" y="9703837"/>
            <a:chExt cx="1341192" cy="223532"/>
          </a:xfrm>
        </p:grpSpPr>
        <p:sp>
          <p:nvSpPr>
            <p:cNvPr id="11" name="Oval 10">
              <a:extLst>
                <a:ext uri="{FF2B5EF4-FFF2-40B4-BE49-F238E27FC236}">
                  <a16:creationId xmlns:a16="http://schemas.microsoft.com/office/drawing/2014/main" id="{FF7A0052-1966-93EA-EA8B-270ABB82FCE8}"/>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DAB3966-6FF2-533F-23FE-8480EFD431E9}"/>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1222FF3-7451-7400-3EA2-E754ED6AE379}"/>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EBC9D84B-3E46-FD6C-1B6F-0FDE6742435C}"/>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Agenda">
            <a:extLst>
              <a:ext uri="{FF2B5EF4-FFF2-40B4-BE49-F238E27FC236}">
                <a16:creationId xmlns:a16="http://schemas.microsoft.com/office/drawing/2014/main" id="{F3E21FE0-4655-9A68-164B-1A3E66D52035}"/>
              </a:ext>
            </a:extLst>
          </p:cNvPr>
          <p:cNvSpPr txBox="1"/>
          <p:nvPr/>
        </p:nvSpPr>
        <p:spPr>
          <a:xfrm>
            <a:off x="1084647" y="2510497"/>
            <a:ext cx="14908022" cy="5961440"/>
          </a:xfrm>
          <a:prstGeom prst="rect">
            <a:avLst/>
          </a:prstGeom>
          <a:noFill/>
        </p:spPr>
        <p:txBody>
          <a:bodyPr wrap="square" rtlCol="0">
            <a:spAutoFit/>
          </a:bodyPr>
          <a:lstStyle/>
          <a:p>
            <a:pPr>
              <a:lnSpc>
                <a:spcPct val="150000"/>
              </a:lnSpc>
              <a:spcAft>
                <a:spcPts val="1200"/>
              </a:spcAft>
              <a:buClr>
                <a:srgbClr val="B18C58"/>
              </a:buClr>
            </a:pPr>
            <a:r>
              <a:rPr lang="en-US" sz="3200" dirty="0">
                <a:solidFill>
                  <a:schemeClr val="tx1">
                    <a:lumMod val="75000"/>
                    <a:lumOff val="25000"/>
                  </a:schemeClr>
                </a:solidFill>
                <a:latin typeface="Aptos" panose="020B0004020202020204" pitchFamily="34" charset="0"/>
              </a:rPr>
              <a:t>Depending on organization size, these might be combined roles or consult with staff as needed:</a:t>
            </a:r>
          </a:p>
          <a:p>
            <a:pPr marL="457200" indent="-457200">
              <a:lnSpc>
                <a:spcPct val="150000"/>
              </a:lnSpc>
              <a:spcAft>
                <a:spcPts val="1200"/>
              </a:spcAft>
              <a:buClr>
                <a:srgbClr val="B18C58"/>
              </a:buClr>
              <a:buFont typeface="Wingdings" panose="05000000000000000000" pitchFamily="2" charset="2"/>
              <a:buChar char="ü"/>
            </a:pPr>
            <a:r>
              <a:rPr lang="en-US" sz="3200" dirty="0">
                <a:solidFill>
                  <a:schemeClr val="tx1">
                    <a:lumMod val="75000"/>
                    <a:lumOff val="25000"/>
                  </a:schemeClr>
                </a:solidFill>
                <a:latin typeface="Aptos" panose="020B0004020202020204" pitchFamily="34" charset="0"/>
              </a:rPr>
              <a:t>Project Manager</a:t>
            </a:r>
          </a:p>
          <a:p>
            <a:pPr marL="457200" indent="-457200">
              <a:lnSpc>
                <a:spcPct val="150000"/>
              </a:lnSpc>
              <a:spcAft>
                <a:spcPts val="1200"/>
              </a:spcAft>
              <a:buClr>
                <a:srgbClr val="B18C58"/>
              </a:buClr>
              <a:buFont typeface="Wingdings" panose="05000000000000000000" pitchFamily="2" charset="2"/>
              <a:buChar char="ü"/>
            </a:pPr>
            <a:r>
              <a:rPr lang="en-US" sz="3200" dirty="0">
                <a:solidFill>
                  <a:schemeClr val="tx1">
                    <a:lumMod val="75000"/>
                    <a:lumOff val="25000"/>
                  </a:schemeClr>
                </a:solidFill>
                <a:latin typeface="Aptos" panose="020B0004020202020204" pitchFamily="34" charset="0"/>
              </a:rPr>
              <a:t>Legal</a:t>
            </a:r>
          </a:p>
          <a:p>
            <a:pPr marL="457200" indent="-457200">
              <a:lnSpc>
                <a:spcPct val="150000"/>
              </a:lnSpc>
              <a:spcAft>
                <a:spcPts val="1200"/>
              </a:spcAft>
              <a:buClr>
                <a:srgbClr val="B18C58"/>
              </a:buClr>
              <a:buFont typeface="Wingdings" panose="05000000000000000000" pitchFamily="2" charset="2"/>
              <a:buChar char="ü"/>
            </a:pPr>
            <a:r>
              <a:rPr lang="en-US" sz="3200" dirty="0">
                <a:solidFill>
                  <a:schemeClr val="tx1">
                    <a:lumMod val="75000"/>
                    <a:lumOff val="25000"/>
                  </a:schemeClr>
                </a:solidFill>
                <a:latin typeface="Aptos" panose="020B0004020202020204" pitchFamily="34" charset="0"/>
              </a:rPr>
              <a:t>Representation from your IT Website/Applications Team</a:t>
            </a:r>
          </a:p>
          <a:p>
            <a:pPr marL="457200" indent="-457200">
              <a:lnSpc>
                <a:spcPct val="150000"/>
              </a:lnSpc>
              <a:spcAft>
                <a:spcPts val="1200"/>
              </a:spcAft>
              <a:buClr>
                <a:srgbClr val="B18C58"/>
              </a:buClr>
              <a:buFont typeface="Wingdings" panose="05000000000000000000" pitchFamily="2" charset="2"/>
              <a:buChar char="ü"/>
            </a:pPr>
            <a:r>
              <a:rPr lang="en-US" sz="3200" dirty="0">
                <a:solidFill>
                  <a:schemeClr val="tx1">
                    <a:lumMod val="75000"/>
                    <a:lumOff val="25000"/>
                  </a:schemeClr>
                </a:solidFill>
                <a:latin typeface="Aptos" panose="020B0004020202020204" pitchFamily="34" charset="0"/>
              </a:rPr>
              <a:t>Communications Director or Organization Director</a:t>
            </a:r>
          </a:p>
          <a:p>
            <a:pPr marL="457200" indent="-457200">
              <a:lnSpc>
                <a:spcPct val="150000"/>
              </a:lnSpc>
              <a:spcAft>
                <a:spcPts val="1200"/>
              </a:spcAft>
              <a:buClr>
                <a:srgbClr val="B18C58"/>
              </a:buClr>
              <a:buFont typeface="Wingdings" panose="05000000000000000000" pitchFamily="2" charset="2"/>
              <a:buChar char="ü"/>
            </a:pPr>
            <a:r>
              <a:rPr lang="en-US" sz="3200" dirty="0">
                <a:solidFill>
                  <a:schemeClr val="tx1">
                    <a:lumMod val="75000"/>
                    <a:lumOff val="25000"/>
                  </a:schemeClr>
                </a:solidFill>
                <a:latin typeface="Aptos" panose="020B0004020202020204" pitchFamily="34" charset="0"/>
              </a:rPr>
              <a:t>IT Fiscal/Procurement</a:t>
            </a:r>
          </a:p>
        </p:txBody>
      </p:sp>
      <p:pic>
        <p:nvPicPr>
          <p:cNvPr id="1026" name="Picture 2" descr="Missouri Digital Accessibility">
            <a:extLst>
              <a:ext uri="{FF2B5EF4-FFF2-40B4-BE49-F238E27FC236}">
                <a16:creationId xmlns:a16="http://schemas.microsoft.com/office/drawing/2014/main" id="{70F233CA-BD75-A90C-D9E5-B0EC211FC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2107" y="7886175"/>
            <a:ext cx="2041194" cy="204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2295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a:extLst>
            <a:ext uri="{FF2B5EF4-FFF2-40B4-BE49-F238E27FC236}">
              <a16:creationId xmlns:a16="http://schemas.microsoft.com/office/drawing/2014/main" id="{C6124F5A-E53C-BA5C-AA9A-4C5456D7092E}"/>
            </a:ext>
          </a:extLst>
        </p:cNvPr>
        <p:cNvGrpSpPr/>
        <p:nvPr/>
      </p:nvGrpSpPr>
      <p:grpSpPr>
        <a:xfrm>
          <a:off x="0" y="0"/>
          <a:ext cx="0" cy="0"/>
          <a:chOff x="0" y="0"/>
          <a:chExt cx="0" cy="0"/>
        </a:xfrm>
      </p:grpSpPr>
      <p:sp>
        <p:nvSpPr>
          <p:cNvPr id="4" name="Header Text">
            <a:extLst>
              <a:ext uri="{FF2B5EF4-FFF2-40B4-BE49-F238E27FC236}">
                <a16:creationId xmlns:a16="http://schemas.microsoft.com/office/drawing/2014/main" id="{7EBD8F00-58BD-728D-8DF8-B6C8768A9198}"/>
              </a:ext>
            </a:extLst>
          </p:cNvPr>
          <p:cNvSpPr txBox="1">
            <a:spLocks noGrp="1"/>
          </p:cNvSpPr>
          <p:nvPr>
            <p:ph type="title" idx="4294967295"/>
          </p:nvPr>
        </p:nvSpPr>
        <p:spPr>
          <a:xfrm>
            <a:off x="838200" y="1190168"/>
            <a:ext cx="14020553" cy="1415772"/>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2057400" marR="0" lvl="0" indent="-205740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2E3E4B"/>
                </a:solidFill>
                <a:effectLst/>
                <a:uLnTx/>
                <a:uFillTx/>
                <a:latin typeface="Aptos" panose="020B0004020202020204" pitchFamily="34" charset="0"/>
                <a:ea typeface="Inter"/>
                <a:cs typeface="Inter"/>
                <a:sym typeface="Inter"/>
              </a:rPr>
              <a:t>Step 1: </a:t>
            </a:r>
            <a:r>
              <a:rPr kumimoji="0" lang="en-US" sz="4400" b="1" i="0" u="none" strike="noStrike" kern="0" cap="none" spc="0" normalizeH="0" baseline="0" noProof="0" dirty="0">
                <a:ln>
                  <a:noFill/>
                </a:ln>
                <a:solidFill>
                  <a:srgbClr val="932A38"/>
                </a:solidFill>
                <a:effectLst/>
                <a:uLnTx/>
                <a:uFillTx/>
                <a:latin typeface="Aptos" panose="020B0004020202020204" pitchFamily="34" charset="0"/>
                <a:ea typeface="Inter"/>
                <a:cs typeface="Inter"/>
                <a:sym typeface="Inter"/>
              </a:rPr>
              <a:t>Learn About Current &amp; New Requirements for Web Accessibility </a:t>
            </a:r>
          </a:p>
        </p:txBody>
      </p:sp>
      <p:grpSp>
        <p:nvGrpSpPr>
          <p:cNvPr id="5" name="Dots">
            <a:extLst>
              <a:ext uri="{FF2B5EF4-FFF2-40B4-BE49-F238E27FC236}">
                <a16:creationId xmlns:a16="http://schemas.microsoft.com/office/drawing/2014/main" id="{EB0A6D9A-59CE-77E0-0A94-4FA89F96BF88}"/>
              </a:ext>
              <a:ext uri="{C183D7F6-B498-43B3-948B-1728B52AA6E4}">
                <adec:decorative xmlns:adec="http://schemas.microsoft.com/office/drawing/2017/decorative" val="1"/>
              </a:ext>
            </a:extLst>
          </p:cNvPr>
          <p:cNvGrpSpPr/>
          <p:nvPr/>
        </p:nvGrpSpPr>
        <p:grpSpPr>
          <a:xfrm>
            <a:off x="14486635" y="9703837"/>
            <a:ext cx="1341192" cy="223532"/>
            <a:chOff x="14486635" y="9703837"/>
            <a:chExt cx="1341192" cy="223532"/>
          </a:xfrm>
        </p:grpSpPr>
        <p:sp>
          <p:nvSpPr>
            <p:cNvPr id="11" name="Oval 10">
              <a:extLst>
                <a:ext uri="{FF2B5EF4-FFF2-40B4-BE49-F238E27FC236}">
                  <a16:creationId xmlns:a16="http://schemas.microsoft.com/office/drawing/2014/main" id="{7C4EA635-8458-32F6-1FB6-0ADC19EB88A3}"/>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96302076-B021-DDDC-00B1-B4B5FBFF325B}"/>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43723AD-B8CF-19AD-552E-C6E7BB02FEFC}"/>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6355ABC6-E773-1F41-808D-E43B53AFC76F}"/>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Agenda">
            <a:extLst>
              <a:ext uri="{FF2B5EF4-FFF2-40B4-BE49-F238E27FC236}">
                <a16:creationId xmlns:a16="http://schemas.microsoft.com/office/drawing/2014/main" id="{7C0B5B04-1122-1966-DF0F-FD976A1BBAC1}"/>
              </a:ext>
            </a:extLst>
          </p:cNvPr>
          <p:cNvSpPr txBox="1"/>
          <p:nvPr/>
        </p:nvSpPr>
        <p:spPr>
          <a:xfrm>
            <a:off x="2169432" y="2846399"/>
            <a:ext cx="10725474" cy="7078861"/>
          </a:xfrm>
          <a:prstGeom prst="rect">
            <a:avLst/>
          </a:prstGeom>
          <a:noFill/>
        </p:spPr>
        <p:txBody>
          <a:bodyPr wrap="square" rtlCol="0">
            <a:spAutoFit/>
          </a:bodyPr>
          <a:lstStyle/>
          <a:p>
            <a:pPr marL="457200" indent="-457200">
              <a:lnSpc>
                <a:spcPct val="150000"/>
              </a:lnSpc>
              <a:spcAft>
                <a:spcPts val="1200"/>
              </a:spcAft>
              <a:buClr>
                <a:srgbClr val="B18C58"/>
              </a:buClr>
              <a:buFont typeface="Wingdings" panose="05000000000000000000" pitchFamily="2" charset="2"/>
              <a:buChar char="ü"/>
            </a:pPr>
            <a:r>
              <a:rPr lang="en-US" sz="3200" dirty="0">
                <a:solidFill>
                  <a:schemeClr val="tx1">
                    <a:lumMod val="75000"/>
                    <a:lumOff val="25000"/>
                  </a:schemeClr>
                </a:solidFill>
                <a:latin typeface="Aptos" panose="020B0004020202020204" pitchFamily="34" charset="0"/>
                <a:hlinkClick r:id="rId3"/>
              </a:rPr>
              <a:t>Fact Sheet: New Rule on the Accessibility of Web Content and Mobile Apps Provided by State and Local Governments</a:t>
            </a:r>
            <a:r>
              <a:rPr lang="en-US" sz="3200" dirty="0">
                <a:solidFill>
                  <a:schemeClr val="tx1">
                    <a:lumMod val="75000"/>
                    <a:lumOff val="25000"/>
                  </a:schemeClr>
                </a:solidFill>
                <a:latin typeface="Aptos" panose="020B0004020202020204" pitchFamily="34" charset="0"/>
              </a:rPr>
              <a:t>  (WCAG 2.1)</a:t>
            </a:r>
            <a:endParaRPr lang="en-US" sz="3200" dirty="0">
              <a:solidFill>
                <a:schemeClr val="tx1">
                  <a:lumMod val="75000"/>
                  <a:lumOff val="25000"/>
                </a:schemeClr>
              </a:solidFill>
              <a:latin typeface="Aptos" panose="020B0004020202020204" pitchFamily="34" charset="0"/>
              <a:hlinkClick r:id="rId3"/>
            </a:endParaRPr>
          </a:p>
          <a:p>
            <a:pPr marL="457200" indent="-457200">
              <a:lnSpc>
                <a:spcPct val="150000"/>
              </a:lnSpc>
              <a:spcAft>
                <a:spcPts val="1200"/>
              </a:spcAft>
              <a:buClr>
                <a:srgbClr val="B18C58"/>
              </a:buClr>
              <a:buFont typeface="Wingdings" panose="05000000000000000000" pitchFamily="2" charset="2"/>
              <a:buChar char="ü"/>
            </a:pPr>
            <a:r>
              <a:rPr lang="en-US" sz="3200" b="1" i="1" dirty="0">
                <a:solidFill>
                  <a:schemeClr val="tx1">
                    <a:lumMod val="75000"/>
                    <a:lumOff val="25000"/>
                  </a:schemeClr>
                </a:solidFill>
                <a:latin typeface="Aptos" panose="020B0004020202020204" pitchFamily="34" charset="0"/>
              </a:rPr>
              <a:t>State Government Only: </a:t>
            </a:r>
            <a:r>
              <a:rPr lang="en-US" sz="3200" dirty="0">
                <a:solidFill>
                  <a:schemeClr val="tx1">
                    <a:lumMod val="75000"/>
                    <a:lumOff val="25000"/>
                  </a:schemeClr>
                </a:solidFill>
                <a:latin typeface="Aptos" panose="020B0004020202020204" pitchFamily="34" charset="0"/>
                <a:hlinkClick r:id="rId4"/>
              </a:rPr>
              <a:t>Missouri State Accessibility Law and Standard</a:t>
            </a:r>
            <a:br>
              <a:rPr lang="en-US" sz="3200" dirty="0">
                <a:solidFill>
                  <a:schemeClr val="tx1">
                    <a:lumMod val="75000"/>
                    <a:lumOff val="25000"/>
                  </a:schemeClr>
                </a:solidFill>
                <a:latin typeface="Aptos" panose="020B0004020202020204" pitchFamily="34" charset="0"/>
              </a:rPr>
            </a:br>
            <a:r>
              <a:rPr lang="en-US" sz="3200" dirty="0">
                <a:solidFill>
                  <a:schemeClr val="tx1">
                    <a:lumMod val="75000"/>
                    <a:lumOff val="25000"/>
                  </a:schemeClr>
                </a:solidFill>
                <a:latin typeface="Aptos" panose="020B0004020202020204" pitchFamily="34" charset="0"/>
              </a:rPr>
              <a:t>WCAG 2.2 as well as specific non-public (internal) content per Federal Section 508</a:t>
            </a:r>
          </a:p>
          <a:p>
            <a:pPr>
              <a:lnSpc>
                <a:spcPct val="150000"/>
              </a:lnSpc>
            </a:pPr>
            <a:endParaRPr lang="en-US" sz="2800" dirty="0">
              <a:solidFill>
                <a:schemeClr val="tx1">
                  <a:lumMod val="75000"/>
                  <a:lumOff val="25000"/>
                </a:schemeClr>
              </a:solidFill>
              <a:latin typeface="Aptos SemiBold" panose="020B0004020202020204" pitchFamily="34" charset="0"/>
            </a:endParaRPr>
          </a:p>
          <a:p>
            <a:br>
              <a:rPr lang="en-US" sz="2800" b="1" dirty="0">
                <a:solidFill>
                  <a:schemeClr val="tx1">
                    <a:lumMod val="75000"/>
                    <a:lumOff val="25000"/>
                  </a:schemeClr>
                </a:solidFill>
                <a:latin typeface="Aptos SemiBold" panose="020B0004020202020204" pitchFamily="34" charset="0"/>
              </a:rPr>
            </a:br>
            <a:endParaRPr lang="en-US" sz="2800" b="1" dirty="0">
              <a:solidFill>
                <a:schemeClr val="tx1">
                  <a:lumMod val="75000"/>
                  <a:lumOff val="25000"/>
                </a:schemeClr>
              </a:solidFill>
              <a:latin typeface="Aptos SemiBold" panose="020B0004020202020204" pitchFamily="34" charset="0"/>
            </a:endParaRPr>
          </a:p>
        </p:txBody>
      </p:sp>
      <p:pic>
        <p:nvPicPr>
          <p:cNvPr id="1026" name="Picture 2" descr="Missouri Digital Accessibility">
            <a:extLst>
              <a:ext uri="{FF2B5EF4-FFF2-40B4-BE49-F238E27FC236}">
                <a16:creationId xmlns:a16="http://schemas.microsoft.com/office/drawing/2014/main" id="{C96DB5BB-76E5-AB3E-FD16-522F45D4DA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82107" y="7886175"/>
            <a:ext cx="2041194" cy="204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DA Title II Update Fact Sheet Screenshot">
            <a:extLst>
              <a:ext uri="{FF2B5EF4-FFF2-40B4-BE49-F238E27FC236}">
                <a16:creationId xmlns:a16="http://schemas.microsoft.com/office/drawing/2014/main" id="{51D5D3DD-90AA-9970-6B75-ADD8DEE9F588}"/>
              </a:ext>
            </a:extLst>
          </p:cNvPr>
          <p:cNvPicPr>
            <a:picLocks noChangeAspect="1"/>
          </p:cNvPicPr>
          <p:nvPr/>
        </p:nvPicPr>
        <p:blipFill>
          <a:blip r:embed="rId6"/>
          <a:stretch>
            <a:fillRect/>
          </a:stretch>
        </p:blipFill>
        <p:spPr>
          <a:xfrm>
            <a:off x="13859822" y="3390900"/>
            <a:ext cx="3905666" cy="37194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2299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a:extLst>
            <a:ext uri="{FF2B5EF4-FFF2-40B4-BE49-F238E27FC236}">
              <a16:creationId xmlns:a16="http://schemas.microsoft.com/office/drawing/2014/main" id="{551E48A8-EB20-9897-7DF8-481E4537A3CF}"/>
            </a:ext>
          </a:extLst>
        </p:cNvPr>
        <p:cNvGrpSpPr/>
        <p:nvPr/>
      </p:nvGrpSpPr>
      <p:grpSpPr>
        <a:xfrm>
          <a:off x="0" y="0"/>
          <a:ext cx="0" cy="0"/>
          <a:chOff x="0" y="0"/>
          <a:chExt cx="0" cy="0"/>
        </a:xfrm>
      </p:grpSpPr>
      <p:sp>
        <p:nvSpPr>
          <p:cNvPr id="4" name="Header Text">
            <a:extLst>
              <a:ext uri="{FF2B5EF4-FFF2-40B4-BE49-F238E27FC236}">
                <a16:creationId xmlns:a16="http://schemas.microsoft.com/office/drawing/2014/main" id="{1B6B7BEB-60A1-6A94-E6F3-7DC7B8637360}"/>
              </a:ext>
            </a:extLst>
          </p:cNvPr>
          <p:cNvSpPr txBox="1">
            <a:spLocks noGrp="1"/>
          </p:cNvSpPr>
          <p:nvPr>
            <p:ph type="title" idx="4294967295"/>
          </p:nvPr>
        </p:nvSpPr>
        <p:spPr>
          <a:xfrm>
            <a:off x="838200" y="1190168"/>
            <a:ext cx="15280368" cy="1415772"/>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2057400" marR="0" lvl="0" indent="-205740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2E3E4B"/>
                </a:solidFill>
                <a:effectLst/>
                <a:uLnTx/>
                <a:uFillTx/>
                <a:latin typeface="Aptos" panose="020B0004020202020204" pitchFamily="34" charset="0"/>
                <a:ea typeface="Inter"/>
                <a:cs typeface="Inter"/>
                <a:sym typeface="Inter"/>
              </a:rPr>
              <a:t>Step 2: </a:t>
            </a:r>
            <a:r>
              <a:rPr kumimoji="0" lang="en-US" sz="4400" b="1" i="0" u="none" strike="noStrike" kern="0" cap="none" spc="0" normalizeH="0" baseline="0" noProof="0" dirty="0">
                <a:ln>
                  <a:noFill/>
                </a:ln>
                <a:solidFill>
                  <a:srgbClr val="932A38"/>
                </a:solidFill>
                <a:effectLst/>
                <a:uLnTx/>
                <a:uFillTx/>
                <a:latin typeface="Aptos" panose="020B0004020202020204" pitchFamily="34" charset="0"/>
                <a:ea typeface="Inter"/>
                <a:cs typeface="Inter"/>
                <a:sym typeface="Inter"/>
              </a:rPr>
              <a:t>Identify a Digital Accessibility Coordinator, identify others involved in accessibility decisions</a:t>
            </a:r>
          </a:p>
        </p:txBody>
      </p:sp>
      <p:grpSp>
        <p:nvGrpSpPr>
          <p:cNvPr id="5" name="Dots">
            <a:extLst>
              <a:ext uri="{FF2B5EF4-FFF2-40B4-BE49-F238E27FC236}">
                <a16:creationId xmlns:a16="http://schemas.microsoft.com/office/drawing/2014/main" id="{2DA66D48-E8B0-4CC6-5F6E-4A6962FF0132}"/>
              </a:ext>
              <a:ext uri="{C183D7F6-B498-43B3-948B-1728B52AA6E4}">
                <adec:decorative xmlns:adec="http://schemas.microsoft.com/office/drawing/2017/decorative" val="1"/>
              </a:ext>
            </a:extLst>
          </p:cNvPr>
          <p:cNvGrpSpPr/>
          <p:nvPr/>
        </p:nvGrpSpPr>
        <p:grpSpPr>
          <a:xfrm>
            <a:off x="14486635" y="9703837"/>
            <a:ext cx="1341192" cy="223532"/>
            <a:chOff x="14486635" y="9703837"/>
            <a:chExt cx="1341192" cy="223532"/>
          </a:xfrm>
        </p:grpSpPr>
        <p:sp>
          <p:nvSpPr>
            <p:cNvPr id="11" name="Oval 10">
              <a:extLst>
                <a:ext uri="{FF2B5EF4-FFF2-40B4-BE49-F238E27FC236}">
                  <a16:creationId xmlns:a16="http://schemas.microsoft.com/office/drawing/2014/main" id="{F836EF6E-4ECE-1E0B-048C-CD52CACD7664}"/>
                </a:ext>
              </a:extLst>
            </p:cNvPr>
            <p:cNvSpPr/>
            <p:nvPr/>
          </p:nvSpPr>
          <p:spPr>
            <a:xfrm>
              <a:off x="14486635" y="9703837"/>
              <a:ext cx="223532" cy="223532"/>
            </a:xfrm>
            <a:prstGeom prst="ellipse">
              <a:avLst/>
            </a:prstGeom>
            <a:solidFill>
              <a:srgbClr val="2E3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770EE2E6-9587-234C-9413-8EB816972DED}"/>
                </a:ext>
              </a:extLst>
            </p:cNvPr>
            <p:cNvSpPr/>
            <p:nvPr/>
          </p:nvSpPr>
          <p:spPr>
            <a:xfrm>
              <a:off x="14858753" y="9703837"/>
              <a:ext cx="223532" cy="223532"/>
            </a:xfrm>
            <a:prstGeom prst="ellipse">
              <a:avLst/>
            </a:prstGeom>
            <a:solidFill>
              <a:srgbClr val="913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B06B4141-4F9B-5009-51B1-15653648C445}"/>
                </a:ext>
              </a:extLst>
            </p:cNvPr>
            <p:cNvSpPr/>
            <p:nvPr/>
          </p:nvSpPr>
          <p:spPr>
            <a:xfrm>
              <a:off x="15230871" y="9703837"/>
              <a:ext cx="223532" cy="223532"/>
            </a:xfrm>
            <a:prstGeom prst="ellipse">
              <a:avLst/>
            </a:prstGeom>
            <a:solidFill>
              <a:srgbClr val="B99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5C151053-3D55-D37C-EF3A-958C08BBF716}"/>
                </a:ext>
              </a:extLst>
            </p:cNvPr>
            <p:cNvSpPr/>
            <p:nvPr/>
          </p:nvSpPr>
          <p:spPr>
            <a:xfrm>
              <a:off x="15604295" y="9703837"/>
              <a:ext cx="223532" cy="223532"/>
            </a:xfrm>
            <a:prstGeom prst="ellipse">
              <a:avLst/>
            </a:prstGeom>
            <a:solidFill>
              <a:srgbClr val="7A8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Agenda">
            <a:extLst>
              <a:ext uri="{FF2B5EF4-FFF2-40B4-BE49-F238E27FC236}">
                <a16:creationId xmlns:a16="http://schemas.microsoft.com/office/drawing/2014/main" id="{5C7E9A85-3364-D0DE-CB7A-4870A3D83E0C}"/>
              </a:ext>
            </a:extLst>
          </p:cNvPr>
          <p:cNvSpPr txBox="1"/>
          <p:nvPr/>
        </p:nvSpPr>
        <p:spPr>
          <a:xfrm>
            <a:off x="2169432" y="2846399"/>
            <a:ext cx="13612675" cy="7412350"/>
          </a:xfrm>
          <a:prstGeom prst="rect">
            <a:avLst/>
          </a:prstGeom>
          <a:noFill/>
        </p:spPr>
        <p:txBody>
          <a:bodyPr wrap="square" rtlCol="0">
            <a:spAutoFit/>
          </a:bodyPr>
          <a:lstStyle/>
          <a:p>
            <a:pPr>
              <a:lnSpc>
                <a:spcPct val="150000"/>
              </a:lnSpc>
              <a:spcAft>
                <a:spcPts val="1200"/>
              </a:spcAft>
              <a:buClr>
                <a:srgbClr val="B18C58"/>
              </a:buClr>
            </a:pPr>
            <a:r>
              <a:rPr lang="en-US" sz="3000" b="1" dirty="0">
                <a:solidFill>
                  <a:schemeClr val="tx1">
                    <a:lumMod val="75000"/>
                    <a:lumOff val="25000"/>
                  </a:schemeClr>
                </a:solidFill>
                <a:latin typeface="Aptos" panose="020B0004020202020204" pitchFamily="34" charset="0"/>
              </a:rPr>
              <a:t>Of those involved in your  organization’s accessibility efforts, which person:</a:t>
            </a:r>
          </a:p>
          <a:p>
            <a:pPr marL="457200" indent="-457200">
              <a:lnSpc>
                <a:spcPct val="150000"/>
              </a:lnSpc>
              <a:spcAft>
                <a:spcPts val="1200"/>
              </a:spcAft>
              <a:buClr>
                <a:srgbClr val="B18C58"/>
              </a:buClr>
              <a:buFont typeface="Wingdings" panose="05000000000000000000" pitchFamily="2" charset="2"/>
              <a:buChar char="ü"/>
            </a:pPr>
            <a:r>
              <a:rPr lang="en-US" sz="3000" dirty="0">
                <a:solidFill>
                  <a:schemeClr val="tx1">
                    <a:lumMod val="75000"/>
                    <a:lumOff val="25000"/>
                  </a:schemeClr>
                </a:solidFill>
                <a:latin typeface="Aptos" panose="020B0004020202020204" pitchFamily="34" charset="0"/>
              </a:rPr>
              <a:t>Has the expertise in web accessibility (or ability to gain such expertise) to serve as your organization's digital accessibility coordinator. </a:t>
            </a:r>
          </a:p>
          <a:p>
            <a:pPr marL="457200" indent="-457200">
              <a:lnSpc>
                <a:spcPct val="150000"/>
              </a:lnSpc>
              <a:spcAft>
                <a:spcPts val="1200"/>
              </a:spcAft>
              <a:buClr>
                <a:srgbClr val="B18C58"/>
              </a:buClr>
              <a:buFont typeface="Wingdings" panose="05000000000000000000" pitchFamily="2" charset="2"/>
              <a:buChar char="ü"/>
            </a:pPr>
            <a:r>
              <a:rPr lang="en-US" sz="3000" dirty="0">
                <a:solidFill>
                  <a:schemeClr val="tx1">
                    <a:lumMod val="75000"/>
                    <a:lumOff val="25000"/>
                  </a:schemeClr>
                </a:solidFill>
                <a:latin typeface="Aptos" panose="020B0004020202020204" pitchFamily="34" charset="0"/>
              </a:rPr>
              <a:t>Is a full-time employee.</a:t>
            </a:r>
          </a:p>
          <a:p>
            <a:pPr marL="457200" indent="-457200">
              <a:lnSpc>
                <a:spcPct val="150000"/>
              </a:lnSpc>
              <a:spcAft>
                <a:spcPts val="1200"/>
              </a:spcAft>
              <a:buClr>
                <a:srgbClr val="B18C58"/>
              </a:buClr>
              <a:buFont typeface="Wingdings" panose="05000000000000000000" pitchFamily="2" charset="2"/>
              <a:buChar char="ü"/>
            </a:pPr>
            <a:r>
              <a:rPr lang="en-US" sz="3000" dirty="0">
                <a:solidFill>
                  <a:schemeClr val="tx1">
                    <a:lumMod val="75000"/>
                    <a:lumOff val="25000"/>
                  </a:schemeClr>
                </a:solidFill>
                <a:latin typeface="Aptos" panose="020B0004020202020204" pitchFamily="34" charset="0"/>
              </a:rPr>
              <a:t>Can exercise appropriate control to enforce accessibility requirements. This does not necessarily mean the individual must be the Executive Director (or other high-level administrator), but the individual must be authorized to direct other agency personnel in what must be done before web content is approved to be posted or accessibility processes in place for web application development.</a:t>
            </a:r>
          </a:p>
        </p:txBody>
      </p:sp>
      <p:pic>
        <p:nvPicPr>
          <p:cNvPr id="1026" name="Picture 2" descr="Missouri Digital Accessibility">
            <a:extLst>
              <a:ext uri="{FF2B5EF4-FFF2-40B4-BE49-F238E27FC236}">
                <a16:creationId xmlns:a16="http://schemas.microsoft.com/office/drawing/2014/main" id="{EB82B45A-BCD6-2244-E6D1-B81AA6183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2107" y="7886175"/>
            <a:ext cx="2041194" cy="204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9725083"/>
      </p:ext>
    </p:extLst>
  </p:cSld>
  <p:clrMapOvr>
    <a:masterClrMapping/>
  </p:clrMapOvr>
</p:sld>
</file>

<file path=ppt/theme/theme1.xml><?xml version="1.0" encoding="utf-8"?>
<a:theme xmlns:a="http://schemas.openxmlformats.org/drawingml/2006/main" name="Professional Minimal Project Success Story">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FEB6DC2-2A53-F64C-9C9A-FE5549298C56}" vid="{CDD594D7-7F25-3E48-BF01-9E5D1CEF870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OA_Template (3)</Template>
  <TotalTime>4466</TotalTime>
  <Words>2225</Words>
  <Application>Microsoft Office PowerPoint</Application>
  <PresentationFormat>Custom</PresentationFormat>
  <Paragraphs>226</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Wingdings</vt:lpstr>
      <vt:lpstr>Aptos</vt:lpstr>
      <vt:lpstr>Aptos SemiBold</vt:lpstr>
      <vt:lpstr>Inter</vt:lpstr>
      <vt:lpstr>Professional Minimal Project Success Story</vt:lpstr>
      <vt:lpstr>Developing an Accessibility Roadmap  for State or Local Government:  The Road to Successful Inclusion  Lainie Strange – ITSD/Web Team </vt:lpstr>
      <vt:lpstr>Agenda</vt:lpstr>
      <vt:lpstr>Who is the Audience for this presentation? </vt:lpstr>
      <vt:lpstr>A Quick Note on the ADA Title II Extension Before We Begin</vt:lpstr>
      <vt:lpstr>HHS OCR Section 504</vt:lpstr>
      <vt:lpstr>What is an Accessibility Roadmap? </vt:lpstr>
      <vt:lpstr>Roadmap Project Team </vt:lpstr>
      <vt:lpstr>Step 1: Learn About Current &amp; New Requirements for Web Accessibility </vt:lpstr>
      <vt:lpstr>Step 2: Identify a Digital Accessibility Coordinator, identify others involved in accessibility decisions</vt:lpstr>
      <vt:lpstr>Step 2: Identify a Digital Accessibility Coordinator, identify others involved in accessibility decisions</vt:lpstr>
      <vt:lpstr>Step 3: Ensure training completion by Digital Accessibility Coordinator</vt:lpstr>
      <vt:lpstr>Step 4: Conduct an audit of major web properties (Audit spreadsheet)</vt:lpstr>
      <vt:lpstr>Step 4: Conduct an audit of major web properties (Audit spreadsheet)</vt:lpstr>
      <vt:lpstr>Step 5: Familiarize yourself with the Title II exceptions </vt:lpstr>
      <vt:lpstr>Step 6: Create and Evaluate Content Inventories</vt:lpstr>
      <vt:lpstr>As you complete your web property audits or inventories…</vt:lpstr>
      <vt:lpstr>Step 7: Continue to Update Accessibility Testing Status in Audit Spreadsheet </vt:lpstr>
      <vt:lpstr>Step 8: Work Through Your Inventory Spreadsheets </vt:lpstr>
      <vt:lpstr>Step 9: Continue to Update Accessibility Remediation Progress in Audit Spreadsheet </vt:lpstr>
      <vt:lpstr>Step 10: Develop and Publish the Organization’s Web Accessibility Plan</vt:lpstr>
      <vt:lpstr>Step 10: Develop and Publish the Organization’s Web Accessibility Plan</vt:lpstr>
      <vt:lpstr>Step 11: Maintain and Monitor Accessibility Through the Accessibility Plan</vt:lpstr>
      <vt:lpstr>Step 11: Maintain and Monitor Accessibility Through the Accessibility Plan</vt:lpstr>
      <vt:lpstr>Step 12: Testing and remediation of internal systems and documents </vt:lpstr>
      <vt:lpstr>Communication Plan</vt:lpstr>
      <vt:lpstr>Example Roadmap Status Report/Bi-Weekly Presentation</vt:lpstr>
      <vt:lpstr>Example Status Report Presentation – Blue Springs, MO</vt:lpstr>
      <vt:lpstr>Accessibility Roadmap and Plan Templates</vt:lpstr>
      <vt:lpstr>Contact Lainie</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veloping an Accessibility Roadmap</dc:title>
  <dc:creator>Strange, Lainie</dc:creator>
  <cp:lastModifiedBy>Strange, Lainie</cp:lastModifiedBy>
  <cp:revision>2</cp:revision>
  <dcterms:created xsi:type="dcterms:W3CDTF">2026-04-26T02:29:13Z</dcterms:created>
  <dcterms:modified xsi:type="dcterms:W3CDTF">2026-04-30T15:16:26Z</dcterms:modified>
</cp:coreProperties>
</file>