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hr, Chad" userId="52a7dcf1-ee8c-482a-ae34-60e2e7b055ef" providerId="ADAL" clId="{6427FC1D-E7B1-49BF-AD87-66E235B4737D}"/>
    <pc:docChg chg="modSld">
      <pc:chgData name="Rohr, Chad" userId="52a7dcf1-ee8c-482a-ae34-60e2e7b055ef" providerId="ADAL" clId="{6427FC1D-E7B1-49BF-AD87-66E235B4737D}" dt="2026-04-21T16:50:55.905" v="14" actId="1036"/>
      <pc:docMkLst>
        <pc:docMk/>
      </pc:docMkLst>
      <pc:sldChg chg="modNotesTx">
        <pc:chgData name="Rohr, Chad" userId="52a7dcf1-ee8c-482a-ae34-60e2e7b055ef" providerId="ADAL" clId="{6427FC1D-E7B1-49BF-AD87-66E235B4737D}" dt="2026-04-16T17:51:08.362" v="0" actId="20577"/>
        <pc:sldMkLst>
          <pc:docMk/>
          <pc:sldMk cId="0" sldId="256"/>
        </pc:sldMkLst>
      </pc:sldChg>
      <pc:sldChg chg="modSp mod">
        <pc:chgData name="Rohr, Chad" userId="52a7dcf1-ee8c-482a-ae34-60e2e7b055ef" providerId="ADAL" clId="{6427FC1D-E7B1-49BF-AD87-66E235B4737D}" dt="2026-04-16T17:57:14.579" v="6" actId="1036"/>
        <pc:sldMkLst>
          <pc:docMk/>
          <pc:sldMk cId="0" sldId="257"/>
        </pc:sldMkLst>
        <pc:spChg chg="mod">
          <ac:chgData name="Rohr, Chad" userId="52a7dcf1-ee8c-482a-ae34-60e2e7b055ef" providerId="ADAL" clId="{6427FC1D-E7B1-49BF-AD87-66E235B4737D}" dt="2026-04-16T17:57:14.579" v="6" actId="1036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Rohr, Chad" userId="52a7dcf1-ee8c-482a-ae34-60e2e7b055ef" providerId="ADAL" clId="{6427FC1D-E7B1-49BF-AD87-66E235B4737D}" dt="2026-04-16T18:04:06.440" v="7" actId="1036"/>
        <pc:sldMkLst>
          <pc:docMk/>
          <pc:sldMk cId="0" sldId="260"/>
        </pc:sldMkLst>
        <pc:spChg chg="mod">
          <ac:chgData name="Rohr, Chad" userId="52a7dcf1-ee8c-482a-ae34-60e2e7b055ef" providerId="ADAL" clId="{6427FC1D-E7B1-49BF-AD87-66E235B4737D}" dt="2026-04-16T18:04:06.440" v="7" actId="1036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Rohr, Chad" userId="52a7dcf1-ee8c-482a-ae34-60e2e7b055ef" providerId="ADAL" clId="{6427FC1D-E7B1-49BF-AD87-66E235B4737D}" dt="2026-04-16T18:08:35.272" v="8" actId="1035"/>
        <pc:sldMkLst>
          <pc:docMk/>
          <pc:sldMk cId="0" sldId="263"/>
        </pc:sldMkLst>
        <pc:spChg chg="mod">
          <ac:chgData name="Rohr, Chad" userId="52a7dcf1-ee8c-482a-ae34-60e2e7b055ef" providerId="ADAL" clId="{6427FC1D-E7B1-49BF-AD87-66E235B4737D}" dt="2026-04-16T18:08:35.272" v="8" actId="1035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Rohr, Chad" userId="52a7dcf1-ee8c-482a-ae34-60e2e7b055ef" providerId="ADAL" clId="{6427FC1D-E7B1-49BF-AD87-66E235B4737D}" dt="2026-04-16T18:26:43.690" v="10" actId="1036"/>
        <pc:sldMkLst>
          <pc:docMk/>
          <pc:sldMk cId="0" sldId="269"/>
        </pc:sldMkLst>
        <pc:spChg chg="mod">
          <ac:chgData name="Rohr, Chad" userId="52a7dcf1-ee8c-482a-ae34-60e2e7b055ef" providerId="ADAL" clId="{6427FC1D-E7B1-49BF-AD87-66E235B4737D}" dt="2026-04-16T18:26:43.690" v="10" actId="1036"/>
          <ac:spMkLst>
            <pc:docMk/>
            <pc:sldMk cId="0" sldId="269"/>
            <ac:spMk id="2" creationId="{00000000-0000-0000-0000-000000000000}"/>
          </ac:spMkLst>
        </pc:spChg>
      </pc:sldChg>
      <pc:sldChg chg="modSp mod">
        <pc:chgData name="Rohr, Chad" userId="52a7dcf1-ee8c-482a-ae34-60e2e7b055ef" providerId="ADAL" clId="{6427FC1D-E7B1-49BF-AD87-66E235B4737D}" dt="2026-04-16T20:46:33.239" v="11" actId="1035"/>
        <pc:sldMkLst>
          <pc:docMk/>
          <pc:sldMk cId="0" sldId="270"/>
        </pc:sldMkLst>
        <pc:spChg chg="mod">
          <ac:chgData name="Rohr, Chad" userId="52a7dcf1-ee8c-482a-ae34-60e2e7b055ef" providerId="ADAL" clId="{6427FC1D-E7B1-49BF-AD87-66E235B4737D}" dt="2026-04-16T20:46:33.239" v="11" actId="1035"/>
          <ac:spMkLst>
            <pc:docMk/>
            <pc:sldMk cId="0" sldId="270"/>
            <ac:spMk id="3" creationId="{00000000-0000-0000-0000-000000000000}"/>
          </ac:spMkLst>
        </pc:spChg>
      </pc:sldChg>
      <pc:sldChg chg="modSp mod">
        <pc:chgData name="Rohr, Chad" userId="52a7dcf1-ee8c-482a-ae34-60e2e7b055ef" providerId="ADAL" clId="{6427FC1D-E7B1-49BF-AD87-66E235B4737D}" dt="2026-04-21T16:50:55.905" v="14" actId="1036"/>
        <pc:sldMkLst>
          <pc:docMk/>
          <pc:sldMk cId="0" sldId="271"/>
        </pc:sldMkLst>
        <pc:spChg chg="mod">
          <ac:chgData name="Rohr, Chad" userId="52a7dcf1-ee8c-482a-ae34-60e2e7b055ef" providerId="ADAL" clId="{6427FC1D-E7B1-49BF-AD87-66E235B4737D}" dt="2026-04-21T16:50:55.905" v="14" actId="1036"/>
          <ac:spMkLst>
            <pc:docMk/>
            <pc:sldMk cId="0" sldId="271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5055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	</a:t>
            </a:r>
            <a:r>
              <a:rPr dirty="0"/>
              <a:t>Introduce yourself and your role. Explain this will be interactive and demo-based.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impact on low vision users.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Demonstrate table reading.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importance of logical structure.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Summarize common issues.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Compare examples.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Give actionable tips.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Transition to live demo.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Reinforce main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Open for Q&amp;A.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Explain gap between guidelines and real user experience.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Outline flow and tools you will demo.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Define each briefly.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how screen readers work and importance of structure.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magnification is more than zoom.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navigation by structure.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Demonstrate heading navigation.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good vs bad alt 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_EK_oCusNow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1" y="2130425"/>
            <a:ext cx="8431822" cy="1470025"/>
          </a:xfrm>
        </p:spPr>
        <p:txBody>
          <a:bodyPr>
            <a:normAutofit fontScale="90000"/>
          </a:bodyPr>
          <a:lstStyle/>
          <a:p>
            <a:r>
              <a:rPr dirty="0">
                <a:solidFill>
                  <a:schemeClr val="tx2"/>
                </a:solidFill>
              </a:rPr>
              <a:t>Seeing Accessibility: How Assistive Technology Interprets Digital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dirty="0">
                <a:solidFill>
                  <a:schemeClr val="tx1"/>
                </a:solidFill>
              </a:rPr>
              <a:t>Digital Accessibility Summit</a:t>
            </a:r>
          </a:p>
          <a:p>
            <a:pPr algn="r"/>
            <a:r>
              <a:rPr dirty="0">
                <a:solidFill>
                  <a:schemeClr val="tx1"/>
                </a:solidFill>
              </a:rPr>
              <a:t>Presented by Chad Rohr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tx2"/>
                </a:solidFill>
              </a:rPr>
              <a:t>Example: Color Contrast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0585" y="1600200"/>
            <a:ext cx="7526214" cy="4525963"/>
          </a:xfrm>
        </p:spPr>
        <p:txBody>
          <a:bodyPr/>
          <a:lstStyle/>
          <a:p>
            <a:r>
              <a:rPr dirty="0"/>
              <a:t>Low contrast makes content hard to see</a:t>
            </a:r>
          </a:p>
          <a:p>
            <a:r>
              <a:rPr dirty="0"/>
              <a:t>High contrast improves readability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tx2"/>
                </a:solidFill>
              </a:rPr>
              <a:t>Example: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4525963"/>
          </a:xfrm>
        </p:spPr>
        <p:txBody>
          <a:bodyPr/>
          <a:lstStyle/>
          <a:p>
            <a:r>
              <a:rPr dirty="0"/>
              <a:t>Tables must have headers</a:t>
            </a:r>
          </a:p>
          <a:p>
            <a:r>
              <a:rPr dirty="0"/>
              <a:t>Structure helps users understand relationships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tx2"/>
                </a:solidFill>
              </a:rPr>
              <a:t>Example: Document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146" y="1600200"/>
            <a:ext cx="7253654" cy="4525963"/>
          </a:xfrm>
        </p:spPr>
        <p:txBody>
          <a:bodyPr/>
          <a:lstStyle/>
          <a:p>
            <a:r>
              <a:rPr dirty="0"/>
              <a:t>Clear organization improves usability</a:t>
            </a:r>
          </a:p>
          <a:p>
            <a:r>
              <a:rPr dirty="0"/>
              <a:t>Consistent formatting supports navigation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tx2"/>
                </a:solidFill>
              </a:rPr>
              <a:t>Common Accessibility Barriers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8508" y="1600200"/>
            <a:ext cx="7438292" cy="4525963"/>
          </a:xfrm>
        </p:spPr>
        <p:txBody>
          <a:bodyPr/>
          <a:lstStyle/>
          <a:p>
            <a:r>
              <a:rPr dirty="0"/>
              <a:t>Missing headings</a:t>
            </a:r>
          </a:p>
          <a:p>
            <a:r>
              <a:rPr dirty="0"/>
              <a:t>Poor alt text</a:t>
            </a:r>
          </a:p>
          <a:p>
            <a:r>
              <a:rPr dirty="0"/>
              <a:t>Low color contrast</a:t>
            </a:r>
          </a:p>
          <a:p>
            <a:r>
              <a:rPr dirty="0"/>
              <a:t>Unstructured tables</a:t>
            </a:r>
          </a:p>
          <a:p>
            <a:r>
              <a:rPr dirty="0"/>
              <a:t>Inconsistent navigation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dirty="0">
                <a:solidFill>
                  <a:schemeClr val="tx2"/>
                </a:solidFill>
              </a:rPr>
              <a:t>Accessible vs Inaccessible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0922" y="1600200"/>
            <a:ext cx="7455877" cy="4525963"/>
          </a:xfrm>
        </p:spPr>
        <p:txBody>
          <a:bodyPr/>
          <a:lstStyle/>
          <a:p>
            <a:r>
              <a:rPr dirty="0"/>
              <a:t>Accessible content is structured and predictable</a:t>
            </a:r>
          </a:p>
          <a:p>
            <a:r>
              <a:rPr dirty="0"/>
              <a:t>Inaccessible content creates confusion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tx2"/>
                </a:solidFill>
              </a:rPr>
              <a:t>Practical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3338" y="1585912"/>
            <a:ext cx="7473462" cy="4525963"/>
          </a:xfrm>
        </p:spPr>
        <p:txBody>
          <a:bodyPr/>
          <a:lstStyle/>
          <a:p>
            <a:r>
              <a:rPr dirty="0"/>
              <a:t>Use proper heading structure</a:t>
            </a:r>
          </a:p>
          <a:p>
            <a:r>
              <a:rPr dirty="0"/>
              <a:t>Write meaningful alt text</a:t>
            </a:r>
          </a:p>
          <a:p>
            <a:r>
              <a:rPr dirty="0"/>
              <a:t>Ensure sufficient contrast</a:t>
            </a:r>
          </a:p>
          <a:p>
            <a:r>
              <a:rPr dirty="0"/>
              <a:t>Create structured tables</a:t>
            </a:r>
          </a:p>
          <a:p>
            <a:r>
              <a:rPr dirty="0"/>
              <a:t>Test with assistive technology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680"/>
            <a:ext cx="8229600" cy="1143000"/>
          </a:xfrm>
        </p:spPr>
        <p:txBody>
          <a:bodyPr/>
          <a:lstStyle/>
          <a:p>
            <a:r>
              <a:rPr dirty="0">
                <a:solidFill>
                  <a:schemeClr val="tx2"/>
                </a:solidFill>
              </a:rPr>
              <a:t>Demonstration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3530" y="1600200"/>
            <a:ext cx="7693269" cy="4525963"/>
          </a:xfrm>
        </p:spPr>
        <p:txBody>
          <a:bodyPr/>
          <a:lstStyle/>
          <a:p>
            <a:r>
              <a:rPr dirty="0"/>
              <a:t>JAWS</a:t>
            </a:r>
          </a:p>
          <a:p>
            <a:r>
              <a:rPr dirty="0"/>
              <a:t>NVDA</a:t>
            </a:r>
          </a:p>
          <a:p>
            <a:r>
              <a:rPr dirty="0" err="1"/>
              <a:t>VoiceOver</a:t>
            </a:r>
            <a:r>
              <a:rPr dirty="0"/>
              <a:t> on iPhone</a:t>
            </a:r>
          </a:p>
          <a:p>
            <a:r>
              <a:rPr dirty="0" err="1" smtClean="0"/>
              <a:t>ZoomText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u="sng" dirty="0">
                <a:hlinkClick r:id="rId3"/>
              </a:rPr>
              <a:t>What is </a:t>
            </a:r>
            <a:r>
              <a:rPr lang="en-US" u="sng" dirty="0" err="1">
                <a:hlinkClick r:id="rId3"/>
              </a:rPr>
              <a:t>ZoomText</a:t>
            </a:r>
            <a:r>
              <a:rPr lang="en-US" u="sng" dirty="0">
                <a:hlinkClick r:id="rId3"/>
              </a:rPr>
              <a:t>?</a:t>
            </a:r>
            <a:endParaRPr lang="en-US"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tx2"/>
                </a:solidFill>
              </a:rP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3530" y="1600200"/>
            <a:ext cx="7693269" cy="4525963"/>
          </a:xfrm>
        </p:spPr>
        <p:txBody>
          <a:bodyPr/>
          <a:lstStyle/>
          <a:p>
            <a:r>
              <a:rPr dirty="0"/>
              <a:t>Assistive technologies rely on structure</a:t>
            </a:r>
          </a:p>
          <a:p>
            <a:r>
              <a:rPr dirty="0"/>
              <a:t>Barriers are often hidden</a:t>
            </a:r>
          </a:p>
          <a:p>
            <a:r>
              <a:rPr dirty="0"/>
              <a:t>Small changes improve usability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tx2"/>
                </a:solidFill>
              </a:rPr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4525963"/>
          </a:xfrm>
        </p:spPr>
        <p:txBody>
          <a:bodyPr/>
          <a:lstStyle/>
          <a:p>
            <a:r>
              <a:rPr dirty="0"/>
              <a:t>Questions or discussion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tx2"/>
                </a:solidFill>
              </a:rPr>
              <a:t>Why This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9376" y="1543048"/>
            <a:ext cx="7517423" cy="4525963"/>
          </a:xfrm>
        </p:spPr>
        <p:txBody>
          <a:bodyPr/>
          <a:lstStyle/>
          <a:p>
            <a:r>
              <a:rPr dirty="0"/>
              <a:t>Accessibility decisions are often made without seeing the real user experience</a:t>
            </a:r>
          </a:p>
          <a:p>
            <a:r>
              <a:rPr dirty="0"/>
              <a:t>Standards help, but they do not show how content is actually used</a:t>
            </a:r>
          </a:p>
          <a:p>
            <a:r>
              <a:rPr dirty="0"/>
              <a:t>Assistive technology reveals barriers that are often missed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tx2"/>
                </a:solidFill>
              </a:rPr>
              <a:t>Session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4014" y="1600200"/>
            <a:ext cx="7332785" cy="4525963"/>
          </a:xfrm>
        </p:spPr>
        <p:txBody>
          <a:bodyPr/>
          <a:lstStyle/>
          <a:p>
            <a:r>
              <a:rPr dirty="0"/>
              <a:t>Demonstration of assistive technologies</a:t>
            </a:r>
          </a:p>
          <a:p>
            <a:r>
              <a:rPr dirty="0"/>
              <a:t>Real-world examples</a:t>
            </a:r>
          </a:p>
          <a:p>
            <a:r>
              <a:rPr dirty="0"/>
              <a:t>Practical strategies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tx2"/>
                </a:solidFill>
              </a:rPr>
              <a:t>Assistive Technologies Covered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6770" y="1600200"/>
            <a:ext cx="7280030" cy="4525963"/>
          </a:xfrm>
        </p:spPr>
        <p:txBody>
          <a:bodyPr/>
          <a:lstStyle/>
          <a:p>
            <a:r>
              <a:rPr dirty="0"/>
              <a:t>Screen readers</a:t>
            </a:r>
          </a:p>
          <a:p>
            <a:r>
              <a:rPr dirty="0"/>
              <a:t>Magnification tools</a:t>
            </a:r>
          </a:p>
          <a:p>
            <a:r>
              <a:rPr dirty="0"/>
              <a:t>Mobile accessibility tools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tx2"/>
                </a:solidFill>
              </a:rPr>
              <a:t>Screen Readers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9184" y="1614488"/>
            <a:ext cx="7297615" cy="4525963"/>
          </a:xfrm>
        </p:spPr>
        <p:txBody>
          <a:bodyPr/>
          <a:lstStyle/>
          <a:p>
            <a:r>
              <a:rPr dirty="0"/>
              <a:t>JAWS</a:t>
            </a:r>
          </a:p>
          <a:p>
            <a:r>
              <a:rPr dirty="0"/>
              <a:t>NVDA</a:t>
            </a:r>
          </a:p>
          <a:p>
            <a:r>
              <a:rPr dirty="0" err="1"/>
              <a:t>VoiceOver</a:t>
            </a:r>
            <a:r>
              <a:rPr dirty="0"/>
              <a:t> (iPhone)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tx2"/>
                </a:solidFill>
              </a:rPr>
              <a:t>Magnification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0922" y="1600200"/>
            <a:ext cx="7455877" cy="4525963"/>
          </a:xfrm>
        </p:spPr>
        <p:txBody>
          <a:bodyPr/>
          <a:lstStyle/>
          <a:p>
            <a:r>
              <a:rPr dirty="0" err="1"/>
              <a:t>ZoomText</a:t>
            </a:r>
            <a:endParaRPr dirty="0"/>
          </a:p>
          <a:p>
            <a:r>
              <a:rPr dirty="0"/>
              <a:t>Built-in zoom features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tx2"/>
                </a:solidFill>
              </a:rPr>
              <a:t>How Screen Readers Navigate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5754" y="1600200"/>
            <a:ext cx="7491046" cy="4525963"/>
          </a:xfrm>
        </p:spPr>
        <p:txBody>
          <a:bodyPr/>
          <a:lstStyle/>
          <a:p>
            <a:r>
              <a:rPr dirty="0"/>
              <a:t>Headings</a:t>
            </a:r>
          </a:p>
          <a:p>
            <a:r>
              <a:rPr dirty="0"/>
              <a:t>Links</a:t>
            </a:r>
          </a:p>
          <a:p>
            <a:r>
              <a:rPr dirty="0"/>
              <a:t>Lists</a:t>
            </a:r>
          </a:p>
          <a:p>
            <a:r>
              <a:rPr dirty="0"/>
              <a:t>Tables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tx2"/>
                </a:solidFill>
              </a:rPr>
              <a:t>Example: Headings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8846" y="1585912"/>
            <a:ext cx="7367954" cy="4525963"/>
          </a:xfrm>
        </p:spPr>
        <p:txBody>
          <a:bodyPr/>
          <a:lstStyle/>
          <a:p>
            <a:r>
              <a:rPr dirty="0"/>
              <a:t>Proper heading structure allows navigation</a:t>
            </a:r>
          </a:p>
          <a:p>
            <a:r>
              <a:rPr dirty="0"/>
              <a:t>Missing or incorrect headings create confusion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tx2"/>
                </a:solidFill>
              </a:rPr>
              <a:t>Example: Alt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4884" y="1600200"/>
            <a:ext cx="7411915" cy="4525963"/>
          </a:xfrm>
        </p:spPr>
        <p:txBody>
          <a:bodyPr/>
          <a:lstStyle/>
          <a:p>
            <a:r>
              <a:rPr dirty="0"/>
              <a:t>Images need meaningful descriptions</a:t>
            </a:r>
          </a:p>
          <a:p>
            <a:r>
              <a:rPr dirty="0"/>
              <a:t>Alt text should convey purpose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349</Words>
  <Application>Microsoft Office PowerPoint</Application>
  <PresentationFormat>On-screen Show (4:3)</PresentationFormat>
  <Paragraphs>87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Aptos</vt:lpstr>
      <vt:lpstr>Arial</vt:lpstr>
      <vt:lpstr>Calibri</vt:lpstr>
      <vt:lpstr>Office Theme</vt:lpstr>
      <vt:lpstr>Seeing Accessibility: How Assistive Technology Interprets Digital Content</vt:lpstr>
      <vt:lpstr>Why This Matters</vt:lpstr>
      <vt:lpstr>Session Overview</vt:lpstr>
      <vt:lpstr>Assistive Technologies Covered</vt:lpstr>
      <vt:lpstr>Screen Readers</vt:lpstr>
      <vt:lpstr>Magnification Tools</vt:lpstr>
      <vt:lpstr>How Screen Readers Navigate</vt:lpstr>
      <vt:lpstr>Example: Headings</vt:lpstr>
      <vt:lpstr>Example: Alt Text</vt:lpstr>
      <vt:lpstr>Example: Color Contrast</vt:lpstr>
      <vt:lpstr>Example: Tables</vt:lpstr>
      <vt:lpstr>Example: Document Structure</vt:lpstr>
      <vt:lpstr>Common Accessibility Barriers</vt:lpstr>
      <vt:lpstr>Accessible vs Inaccessible</vt:lpstr>
      <vt:lpstr>Practical Strategies</vt:lpstr>
      <vt:lpstr>Demonstration</vt:lpstr>
      <vt:lpstr>Key Takeaways</vt:lpstr>
      <vt:lpstr>Questions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Seeing Accessibility: How Assistive Technology Interprets Digital Content</dc:title>
  <dc:subject/>
  <dc:creator>Elaine Houtman</dc:creator>
  <cp:keywords/>
  <dc:description>generated using python-pptx</dc:description>
  <cp:lastModifiedBy>Elaine Houtman</cp:lastModifiedBy>
  <cp:revision>3</cp:revision>
  <dcterms:created xsi:type="dcterms:W3CDTF">2013-01-27T09:14:16Z</dcterms:created>
  <dcterms:modified xsi:type="dcterms:W3CDTF">2026-04-21T17:15:34Z</dcterms:modified>
  <cp:category/>
</cp:coreProperties>
</file>