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3" r:id="rId4"/>
    <p:sldMasterId id="2147483882" r:id="rId5"/>
  </p:sldMasterIdLst>
  <p:notesMasterIdLst>
    <p:notesMasterId r:id="rId49"/>
  </p:notesMasterIdLst>
  <p:sldIdLst>
    <p:sldId id="256" r:id="rId6"/>
    <p:sldId id="257" r:id="rId7"/>
    <p:sldId id="259" r:id="rId8"/>
    <p:sldId id="264" r:id="rId9"/>
    <p:sldId id="274" r:id="rId10"/>
    <p:sldId id="301" r:id="rId11"/>
    <p:sldId id="266" r:id="rId12"/>
    <p:sldId id="271" r:id="rId13"/>
    <p:sldId id="275" r:id="rId14"/>
    <p:sldId id="322" r:id="rId15"/>
    <p:sldId id="299" r:id="rId16"/>
    <p:sldId id="267" r:id="rId17"/>
    <p:sldId id="268" r:id="rId18"/>
    <p:sldId id="269" r:id="rId19"/>
    <p:sldId id="270" r:id="rId20"/>
    <p:sldId id="272" r:id="rId21"/>
    <p:sldId id="329" r:id="rId22"/>
    <p:sldId id="261" r:id="rId23"/>
    <p:sldId id="282" r:id="rId24"/>
    <p:sldId id="283" r:id="rId25"/>
    <p:sldId id="284" r:id="rId26"/>
    <p:sldId id="327" r:id="rId27"/>
    <p:sldId id="328" r:id="rId28"/>
    <p:sldId id="262" r:id="rId29"/>
    <p:sldId id="307" r:id="rId30"/>
    <p:sldId id="308" r:id="rId31"/>
    <p:sldId id="309" r:id="rId32"/>
    <p:sldId id="315" r:id="rId33"/>
    <p:sldId id="310" r:id="rId34"/>
    <p:sldId id="312" r:id="rId35"/>
    <p:sldId id="311" r:id="rId36"/>
    <p:sldId id="314" r:id="rId37"/>
    <p:sldId id="313" r:id="rId38"/>
    <p:sldId id="316" r:id="rId39"/>
    <p:sldId id="317" r:id="rId40"/>
    <p:sldId id="318" r:id="rId41"/>
    <p:sldId id="320" r:id="rId42"/>
    <p:sldId id="321" r:id="rId43"/>
    <p:sldId id="324" r:id="rId44"/>
    <p:sldId id="323" r:id="rId45"/>
    <p:sldId id="298" r:id="rId46"/>
    <p:sldId id="295" r:id="rId47"/>
    <p:sldId id="29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8C"/>
    <a:srgbClr val="D2BA97"/>
    <a:srgbClr val="A43E1B"/>
    <a:srgbClr val="D5C5A7"/>
    <a:srgbClr val="F5E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42" autoAdjust="0"/>
    <p:restoredTop sz="85806" autoAdjust="0"/>
  </p:normalViewPr>
  <p:slideViewPr>
    <p:cSldViewPr snapToGrid="0">
      <p:cViewPr varScale="1">
        <p:scale>
          <a:sx n="68" d="100"/>
          <a:sy n="68" d="100"/>
        </p:scale>
        <p:origin x="528" y="62"/>
      </p:cViewPr>
      <p:guideLst/>
    </p:cSldViewPr>
  </p:slideViewPr>
  <p:notesTextViewPr>
    <p:cViewPr>
      <p:scale>
        <a:sx n="100" d="100"/>
        <a:sy n="100" d="100"/>
      </p:scale>
      <p:origin x="0" y="0"/>
    </p:cViewPr>
  </p:notesTextViewPr>
  <p:sorterViewPr>
    <p:cViewPr>
      <p:scale>
        <a:sx n="100" d="100"/>
        <a:sy n="100" d="100"/>
      </p:scale>
      <p:origin x="0" y="-475"/>
    </p:cViewPr>
  </p:sorterViewPr>
  <p:notesViewPr>
    <p:cSldViewPr snapToGrid="0">
      <p:cViewPr varScale="1">
        <p:scale>
          <a:sx n="62" d="100"/>
          <a:sy n="62" d="100"/>
        </p:scale>
        <p:origin x="225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FC8FE-8B9B-464D-B352-A8298F882E5A}"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975C9-8A09-4104-9DAD-5DD6649AC085}" type="slidenum">
              <a:rPr lang="en-US" smtClean="0"/>
              <a:t>‹#›</a:t>
            </a:fld>
            <a:endParaRPr lang="en-US"/>
          </a:p>
        </p:txBody>
      </p:sp>
    </p:spTree>
    <p:extLst>
      <p:ext uri="{BB962C8B-B14F-4D97-AF65-F5344CB8AC3E}">
        <p14:creationId xmlns:p14="http://schemas.microsoft.com/office/powerpoint/2010/main" val="334150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da.gov/topics/title-ii"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ol.gov/sites/dolgov/files/general/Plain-Language-Quick-Reference-Guide.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t.mo.gov/ict-plain-languag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www.linkedin.com/learning/paths/mo-learning-at-the-state-of-missouri-accessible-communications-in-the-workplace-all-state-team-members?u=35674036" TargetMode="External"/><Relationship Id="rId4" Type="http://schemas.openxmlformats.org/officeDocument/2006/relationships/hyperlink" Target="https://developer.paciellogroup.com/resources/contrastanalys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welcome to the MO State Web Accessibility Summit and this session  </a:t>
            </a:r>
          </a:p>
          <a:p>
            <a:endParaRPr lang="en-US" dirty="0"/>
          </a:p>
          <a:p>
            <a:r>
              <a:rPr lang="en-US" dirty="0"/>
              <a:t>The target audience for this type of presentation is for all staff, working in State and Local Government, educational Institutions, etc.</a:t>
            </a:r>
          </a:p>
        </p:txBody>
      </p:sp>
      <p:sp>
        <p:nvSpPr>
          <p:cNvPr id="4" name="Slide Number Placeholder 3"/>
          <p:cNvSpPr>
            <a:spLocks noGrp="1"/>
          </p:cNvSpPr>
          <p:nvPr>
            <p:ph type="sldNum" sz="quarter" idx="5"/>
          </p:nvPr>
        </p:nvSpPr>
        <p:spPr/>
        <p:txBody>
          <a:bodyPr/>
          <a:lstStyle/>
          <a:p>
            <a:fld id="{84A975C9-8A09-4104-9DAD-5DD6649AC085}" type="slidenum">
              <a:rPr lang="en-US" smtClean="0"/>
              <a:t>1</a:t>
            </a:fld>
            <a:endParaRPr lang="en-US"/>
          </a:p>
        </p:txBody>
      </p:sp>
    </p:spTree>
    <p:extLst>
      <p:ext uri="{BB962C8B-B14F-4D97-AF65-F5344CB8AC3E}">
        <p14:creationId xmlns:p14="http://schemas.microsoft.com/office/powerpoint/2010/main" val="24776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Blind users are the primary users of screen readers (also known as narration software). Screen readers are used to navigate a website by reading out loud what is on the screen.</a:t>
            </a:r>
          </a:p>
          <a:p>
            <a:endParaRPr lang="en-US" dirty="0"/>
          </a:p>
          <a:p>
            <a:r>
              <a:rPr lang="en-US" dirty="0"/>
              <a:t>They are used in combination with a keyboard or braille display, but not a mouse.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helps people that not only have visual impairments but those with cognitive impairments, such as language comprehension problems or dyslexia as well. Examples include NVDA, Apple Voiceover, Windows Narrator and JAWS.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include NVDA, Apple Voiceover, Windows Narrator and JAWS.</a:t>
            </a:r>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12</a:t>
            </a:fld>
            <a:endParaRPr lang="en-US"/>
          </a:p>
        </p:txBody>
      </p:sp>
    </p:spTree>
    <p:extLst>
      <p:ext uri="{BB962C8B-B14F-4D97-AF65-F5344CB8AC3E}">
        <p14:creationId xmlns:p14="http://schemas.microsoft.com/office/powerpoint/2010/main" val="278748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2A4D"/>
                </a:solidFill>
                <a:effectLst/>
                <a:latin typeface="inter" panose="02000503000000020004" pitchFamily="2" charset="0"/>
              </a:rPr>
              <a:t>Low vision users use screen magnification software. Magnification programs help the user enlarge everything that is found on the computer screen while maintaining</a:t>
            </a:r>
            <a:r>
              <a:rPr lang="en-US" b="0" i="0" baseline="0" dirty="0">
                <a:solidFill>
                  <a:srgbClr val="0F2A4D"/>
                </a:solidFill>
                <a:effectLst/>
                <a:latin typeface="inter" panose="02000503000000020004" pitchFamily="2" charset="0"/>
              </a:rPr>
              <a:t> clarity in the magnification, and they also </a:t>
            </a:r>
            <a:r>
              <a:rPr lang="en-US" b="0" i="0" dirty="0">
                <a:solidFill>
                  <a:srgbClr val="0F2A4D"/>
                </a:solidFill>
                <a:effectLst/>
                <a:latin typeface="inter" panose="02000503000000020004" pitchFamily="2" charset="0"/>
              </a:rPr>
              <a:t>increase color contrast and provide options of visual</a:t>
            </a:r>
            <a:r>
              <a:rPr lang="en-US" b="0" i="0" baseline="0" dirty="0">
                <a:solidFill>
                  <a:srgbClr val="0F2A4D"/>
                </a:solidFill>
                <a:effectLst/>
                <a:latin typeface="inter" panose="02000503000000020004" pitchFamily="2" charset="0"/>
              </a:rPr>
              <a:t> themes that make the screen readable (i.e. white fonts on black background, yellow on blue, or gray color scales/low contrast for migraines, etc.)</a:t>
            </a:r>
            <a:r>
              <a:rPr lang="en-US" b="0" i="0" dirty="0">
                <a:solidFill>
                  <a:srgbClr val="0F2A4D"/>
                </a:solidFill>
                <a:effectLst/>
                <a:latin typeface="inter" panose="02000503000000020004" pitchFamily="2" charset="0"/>
              </a:rPr>
              <a:t>.</a:t>
            </a:r>
          </a:p>
          <a:p>
            <a:endParaRPr lang="en-US" b="0" i="0" dirty="0">
              <a:solidFill>
                <a:srgbClr val="0F2A4D"/>
              </a:solidFill>
              <a:effectLst/>
              <a:latin typeface="inter" panose="02000503000000020004" pitchFamily="2"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types of magnification application help a variety of people, from those wearing regular reading glasses to those that may have severe visual impairment.</a:t>
            </a:r>
            <a:endParaRPr lang="en-US" b="0" i="0" dirty="0">
              <a:solidFill>
                <a:srgbClr val="0F2A4D"/>
              </a:solidFill>
              <a:effectLst/>
              <a:latin typeface="inter" panose="02000503000000020004" pitchFamily="2" charset="0"/>
            </a:endParaRPr>
          </a:p>
          <a:p>
            <a:endParaRPr lang="en-US" b="0" i="0" dirty="0">
              <a:solidFill>
                <a:srgbClr val="0F2A4D"/>
              </a:solidFill>
              <a:effectLst/>
              <a:latin typeface="inter" panose="02000503000000020004" pitchFamily="2" charset="0"/>
            </a:endParaRPr>
          </a:p>
          <a:p>
            <a:r>
              <a:rPr lang="en-US" b="0" i="0" dirty="0">
                <a:solidFill>
                  <a:srgbClr val="0F2A4D"/>
                </a:solidFill>
                <a:effectLst/>
                <a:latin typeface="inter" panose="02000503000000020004" pitchFamily="2" charset="0"/>
              </a:rPr>
              <a:t>Some magnification software can also read </a:t>
            </a:r>
            <a:r>
              <a:rPr lang="en-US" b="0" i="0" dirty="0" err="1">
                <a:solidFill>
                  <a:srgbClr val="0F2A4D"/>
                </a:solidFill>
                <a:effectLst/>
                <a:latin typeface="inter" panose="02000503000000020004" pitchFamily="2" charset="0"/>
              </a:rPr>
              <a:t>outloud</a:t>
            </a:r>
            <a:r>
              <a:rPr lang="en-US" b="0" i="0" dirty="0">
                <a:solidFill>
                  <a:srgbClr val="0F2A4D"/>
                </a:solidFill>
                <a:effectLst/>
                <a:latin typeface="inter" panose="02000503000000020004" pitchFamily="2" charset="0"/>
              </a:rPr>
              <a:t> similar to the narration software, working as a hybrid. This allows the users to use both features or toggle back and forth.</a:t>
            </a:r>
          </a:p>
          <a:p>
            <a:endParaRPr lang="en-US" b="0" i="0" dirty="0">
              <a:solidFill>
                <a:srgbClr val="0F2A4D"/>
              </a:solidFill>
              <a:effectLst/>
              <a:latin typeface="inter" panose="02000503000000020004" pitchFamily="2" charset="0"/>
            </a:endParaRPr>
          </a:p>
          <a:p>
            <a:r>
              <a:rPr lang="en-US" b="0" i="0" dirty="0">
                <a:solidFill>
                  <a:srgbClr val="0F2A4D"/>
                </a:solidFill>
                <a:effectLst/>
                <a:latin typeface="inter" panose="02000503000000020004" pitchFamily="2" charset="0"/>
              </a:rPr>
              <a:t>Some hybrid tool examples include Fusion and ZoomText with Speech. There are also built-in accessibility tools such as Microsoft Magnifier and Apple Zoom.</a:t>
            </a:r>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13</a:t>
            </a:fld>
            <a:endParaRPr lang="en-US"/>
          </a:p>
        </p:txBody>
      </p:sp>
    </p:spTree>
    <p:extLst>
      <p:ext uri="{BB962C8B-B14F-4D97-AF65-F5344CB8AC3E}">
        <p14:creationId xmlns:p14="http://schemas.microsoft.com/office/powerpoint/2010/main" val="3313223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Closed captioning of videos and text transcripts of audio-only content allow deaf users to read information that would otherwise be inaccessible.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dirty="0"/>
              <a:t>For example, closed captioning can be enabled in this YouTube video example. Major video platforms even allow you to automate this captioning. Keep in mind, </a:t>
            </a:r>
            <a:r>
              <a:rPr lang="en-US" dirty="0" err="1"/>
              <a:t>eviewing</a:t>
            </a:r>
            <a:r>
              <a:rPr lang="en-US" dirty="0"/>
              <a:t> the captioned text for accuracy is important. </a:t>
            </a:r>
          </a:p>
          <a:p>
            <a:endParaRPr lang="en-US" dirty="0"/>
          </a:p>
          <a:p>
            <a:r>
              <a:rPr lang="en-US" dirty="0"/>
              <a:t>In this next example, we have a link to a podcast episode, followed by a text version transcript link of this podcast episode.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can be useful for those that are hearing impaired as well as for those people who do not process information verbally/orally. For some who have information processing disabilities or for presenters who have strong accents, being able to read and listen to content at the same time increases their understanding. Text based transcripts also give you the ability to key word search for specific content in the video or audio file. </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14</a:t>
            </a:fld>
            <a:endParaRPr lang="en-US"/>
          </a:p>
        </p:txBody>
      </p:sp>
    </p:spTree>
    <p:extLst>
      <p:ext uri="{BB962C8B-B14F-4D97-AF65-F5344CB8AC3E}">
        <p14:creationId xmlns:p14="http://schemas.microsoft.com/office/powerpoint/2010/main" val="404872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Motor or physical disabilities are weakness and limitations of muscular control.</a:t>
            </a:r>
          </a:p>
          <a:p>
            <a:endParaRPr lang="en-US" dirty="0"/>
          </a:p>
          <a:p>
            <a:r>
              <a:rPr lang="en-US" dirty="0"/>
              <a:t>Because of this, users will use alternative devices in place of a standard keyboard and mouse.</a:t>
            </a:r>
          </a:p>
          <a:p>
            <a:endParaRPr lang="en-US" dirty="0"/>
          </a:p>
          <a:p>
            <a:r>
              <a:rPr lang="en-US" dirty="0"/>
              <a:t>In the examples here, eye gaze technology uses eye movement, head mouse uses head movement, and a mouth joystick uses mouth movement to interact with content.</a:t>
            </a:r>
          </a:p>
          <a:p>
            <a:r>
              <a:rPr lang="en-US" dirty="0"/>
              <a:t>A switch is another type of mouse/keyboard alternative that uses an onscreen keyboard in combination with a physical input (the switch).</a:t>
            </a:r>
          </a:p>
          <a:p>
            <a:endParaRPr lang="en-US" dirty="0"/>
          </a:p>
          <a:p>
            <a:r>
              <a:rPr lang="en-US" dirty="0"/>
              <a:t>Speech to Text software is another great tool for those with mobility issues.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devices help those with severe physical limitations, like muscle control, as well as missing limbs. Creating accessible content for these types of assistive devices helps those with both severe physical limitation as well as assist people with more mild physical impairments such as arthritis in the hands.  </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15</a:t>
            </a:fld>
            <a:endParaRPr lang="en-US"/>
          </a:p>
        </p:txBody>
      </p:sp>
    </p:spTree>
    <p:extLst>
      <p:ext uri="{BB962C8B-B14F-4D97-AF65-F5344CB8AC3E}">
        <p14:creationId xmlns:p14="http://schemas.microsoft.com/office/powerpoint/2010/main" val="385314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common ways those with cognitive disabilities may process your information differently.</a:t>
            </a:r>
          </a:p>
          <a:p>
            <a:endParaRPr lang="en-US" dirty="0"/>
          </a:p>
          <a:p>
            <a:pPr marL="36900" lvl="0" indent="0">
              <a:buNone/>
            </a:pPr>
            <a:r>
              <a:rPr lang="en-US" sz="1200" b="1" dirty="0">
                <a:effectLst/>
              </a:rPr>
              <a:t>Users will:</a:t>
            </a:r>
          </a:p>
          <a:p>
            <a:pPr lvl="0"/>
            <a:r>
              <a:rPr lang="en-US" sz="1200" dirty="0">
                <a:effectLst/>
              </a:rPr>
              <a:t>Navigate web content using different strategies</a:t>
            </a:r>
          </a:p>
          <a:p>
            <a:r>
              <a:rPr lang="en-US" sz="1200" dirty="0">
                <a:effectLst/>
              </a:rPr>
              <a:t>Access information using speech-to text, screen readers, captions or other formats</a:t>
            </a:r>
          </a:p>
          <a:p>
            <a:pPr lvl="0"/>
            <a:r>
              <a:rPr lang="en-US" sz="1200" dirty="0">
                <a:effectLst/>
              </a:rPr>
              <a:t>Change the presentation of the content according to needs/preferences</a:t>
            </a:r>
            <a:br>
              <a:rPr lang="en-US" sz="1200" dirty="0">
                <a:effectLst/>
              </a:rPr>
            </a:br>
            <a:endParaRPr lang="en-US" sz="1200" dirty="0">
              <a:effectLst/>
            </a:endParaRPr>
          </a:p>
          <a:p>
            <a:pPr marL="3690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What can you do as a content creator to make content more east to understand?</a:t>
            </a:r>
            <a:endParaRPr lang="en-US" dirty="0"/>
          </a:p>
          <a:p>
            <a:pPr marL="36900" lvl="0" indent="0">
              <a:buNone/>
            </a:pPr>
            <a:endParaRPr lang="en-US" sz="1200" b="1" dirty="0">
              <a:effectLst/>
            </a:endParaRPr>
          </a:p>
          <a:p>
            <a:pPr lvl="0"/>
            <a:r>
              <a:rPr lang="en-US" sz="1200" dirty="0">
                <a:effectLst/>
              </a:rPr>
              <a:t>Use plain language at 6</a:t>
            </a:r>
            <a:r>
              <a:rPr lang="en-US" sz="1200" baseline="30000" dirty="0">
                <a:effectLst/>
              </a:rPr>
              <a:t>th</a:t>
            </a:r>
            <a:r>
              <a:rPr lang="en-US" sz="1200" dirty="0">
                <a:effectLst/>
              </a:rPr>
              <a:t>-8</a:t>
            </a:r>
            <a:r>
              <a:rPr lang="en-US" sz="1200" baseline="30000" dirty="0">
                <a:effectLst/>
              </a:rPr>
              <a:t>th</a:t>
            </a:r>
            <a:r>
              <a:rPr lang="en-US" sz="1200" dirty="0">
                <a:effectLst/>
              </a:rPr>
              <a:t> grade reading level</a:t>
            </a:r>
          </a:p>
          <a:p>
            <a:pPr lvl="0"/>
            <a:r>
              <a:rPr lang="en-US" sz="1200" dirty="0">
                <a:effectLst/>
              </a:rPr>
              <a:t>Include white space between major thoughts or important points</a:t>
            </a:r>
          </a:p>
          <a:p>
            <a:pPr lvl="0"/>
            <a:r>
              <a:rPr lang="en-US" sz="1200" dirty="0">
                <a:effectLst/>
              </a:rPr>
              <a:t>Use bulleted or numbered lists to simplify content</a:t>
            </a:r>
          </a:p>
          <a:p>
            <a:pPr lvl="0"/>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16</a:t>
            </a:fld>
            <a:endParaRPr lang="en-US"/>
          </a:p>
        </p:txBody>
      </p:sp>
    </p:spTree>
    <p:extLst>
      <p:ext uri="{BB962C8B-B14F-4D97-AF65-F5344CB8AC3E}">
        <p14:creationId xmlns:p14="http://schemas.microsoft.com/office/powerpoint/2010/main" val="2767496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examples of tools that can improving cognition and learning.</a:t>
            </a:r>
            <a:endParaRPr lang="en-US" sz="1200" dirty="0">
              <a:effectLst/>
            </a:endParaRP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first example, we see a Chrome browser feature called the Chrome Accessibility Reading Mode. It can remove distracting menus and images for easier reading.</a:t>
            </a:r>
          </a:p>
          <a:p>
            <a:endParaRPr lang="en-US" dirty="0"/>
          </a:p>
          <a:p>
            <a:r>
              <a:rPr lang="en-US" dirty="0"/>
              <a:t>In this second example, we have a Chrome extension called </a:t>
            </a:r>
            <a:r>
              <a:rPr lang="en-US" dirty="0" err="1"/>
              <a:t>Helperbird</a:t>
            </a:r>
            <a:r>
              <a:rPr lang="en-US" dirty="0"/>
              <a:t>, which can read aloud content on the page, readability features like text spacing, text sizing or increasing contrast as well as simplified reading modes.</a:t>
            </a:r>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17</a:t>
            </a:fld>
            <a:endParaRPr lang="en-US"/>
          </a:p>
        </p:txBody>
      </p:sp>
    </p:spTree>
    <p:extLst>
      <p:ext uri="{BB962C8B-B14F-4D97-AF65-F5344CB8AC3E}">
        <p14:creationId xmlns:p14="http://schemas.microsoft.com/office/powerpoint/2010/main" val="370554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laws that include web accessibility language, with Section 508 being the first one to include it. </a:t>
            </a:r>
          </a:p>
          <a:p>
            <a:endParaRPr lang="en-US" dirty="0"/>
          </a:p>
          <a:p>
            <a:r>
              <a:rPr lang="en-US" dirty="0"/>
              <a:t>Section 504 </a:t>
            </a:r>
            <a:r>
              <a:rPr lang="en-US" b="0" i="0" dirty="0">
                <a:solidFill>
                  <a:srgbClr val="001D35"/>
                </a:solidFill>
                <a:effectLst/>
                <a:latin typeface="Google Sans"/>
              </a:rPr>
              <a:t>prohibits discrimination against people with disabilities in programs that receive federal funding. It affects programs and activities in public education, healthcare, and transportation.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508 of the Rehabilitation Act of 1973 requires that federal agencies make their technology communications accessible to all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162E51"/>
                </a:solidFill>
                <a:effectLst/>
                <a:latin typeface="Public Sans Web"/>
                <a:hlinkClick r:id="rId3"/>
              </a:rPr>
              <a:t>Title II of the ADA</a:t>
            </a:r>
            <a:r>
              <a:rPr lang="en-US" sz="2800" b="0" i="0" dirty="0">
                <a:solidFill>
                  <a:srgbClr val="2E2E2A"/>
                </a:solidFill>
                <a:effectLst/>
                <a:latin typeface="Public Sans Web"/>
              </a:rPr>
              <a:t> requires state and local governments to make sure that their services, programs, and activities are accessible to people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IDEA ensures that children with disabilities receive a free and appropriate public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19</a:t>
            </a:fld>
            <a:endParaRPr lang="en-US"/>
          </a:p>
        </p:txBody>
      </p:sp>
    </p:spTree>
    <p:extLst>
      <p:ext uri="{BB962C8B-B14F-4D97-AF65-F5344CB8AC3E}">
        <p14:creationId xmlns:p14="http://schemas.microsoft.com/office/powerpoint/2010/main" val="136753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 created a web accessibility statute in 1999, referencing the Federal guidance of section 508.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state standards document soon followed in 2003, outlining what specific guidelines the state will follow (called the Web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2800" dirty="0">
                <a:effectLst/>
              </a:rPr>
              <a:t>Missouri State Statute –  effective 1999</a:t>
            </a:r>
          </a:p>
          <a:p>
            <a:r>
              <a:rPr lang="en-US" sz="2800" dirty="0">
                <a:effectLst/>
              </a:rPr>
              <a:t>Missouri State Standard – effective 2003</a:t>
            </a:r>
          </a:p>
          <a:p>
            <a:endParaRPr lang="en-US" sz="2800" dirty="0">
              <a:effectLst/>
            </a:endParaRPr>
          </a:p>
          <a:p>
            <a:r>
              <a:rPr lang="en-US" sz="2800" dirty="0">
                <a:effectLst/>
              </a:rPr>
              <a:t>Examples of content covered by these laws include:</a:t>
            </a:r>
          </a:p>
          <a:p>
            <a:pPr lvl="1"/>
            <a:r>
              <a:rPr lang="en-US" sz="2600" dirty="0">
                <a:effectLst/>
              </a:rPr>
              <a:t>Agency public sites</a:t>
            </a:r>
            <a:br>
              <a:rPr lang="en-US" sz="2600" dirty="0">
                <a:effectLst/>
              </a:rPr>
            </a:br>
            <a:r>
              <a:rPr lang="en-US" sz="2600" dirty="0">
                <a:effectLst/>
              </a:rPr>
              <a:t>	</a:t>
            </a:r>
            <a:r>
              <a:rPr lang="en-US" sz="2000" dirty="0">
                <a:effectLst/>
              </a:rPr>
              <a:t>Like accessing information about a local state park</a:t>
            </a:r>
          </a:p>
          <a:p>
            <a:pPr lvl="1"/>
            <a:r>
              <a:rPr lang="en-US" sz="2600" dirty="0">
                <a:effectLst/>
              </a:rPr>
              <a:t>Web applications </a:t>
            </a:r>
            <a:br>
              <a:rPr lang="en-US" sz="2600" dirty="0">
                <a:effectLst/>
              </a:rPr>
            </a:br>
            <a:r>
              <a:rPr lang="en-US" sz="2600" dirty="0">
                <a:effectLst/>
              </a:rPr>
              <a:t>	</a:t>
            </a:r>
            <a:r>
              <a:rPr lang="en-US" sz="2000" dirty="0"/>
              <a:t>Like a</a:t>
            </a:r>
            <a:r>
              <a:rPr lang="en-US" sz="2000" dirty="0">
                <a:effectLst/>
              </a:rPr>
              <a:t>pplying for a job on https://jobs.mo.gov</a:t>
            </a:r>
          </a:p>
          <a:p>
            <a:pPr lvl="1"/>
            <a:r>
              <a:rPr lang="en-US" sz="2600" dirty="0"/>
              <a:t>Contracted sites/licensed web software</a:t>
            </a:r>
            <a:br>
              <a:rPr lang="en-US" sz="2600" dirty="0"/>
            </a:br>
            <a:r>
              <a:rPr lang="en-US" sz="2600" dirty="0"/>
              <a:t>	</a:t>
            </a:r>
            <a:r>
              <a:rPr lang="en-US" sz="2200" dirty="0"/>
              <a:t>Contracted site like mocareers.mo.gov</a:t>
            </a:r>
            <a:br>
              <a:rPr lang="en-US" sz="2200" dirty="0"/>
            </a:br>
            <a:r>
              <a:rPr lang="en-US" sz="2200" dirty="0"/>
              <a:t>	Licensed web software like Wufoo form creator</a:t>
            </a:r>
          </a:p>
          <a:p>
            <a:pPr lvl="1"/>
            <a:r>
              <a:rPr lang="en-US" sz="2600" dirty="0"/>
              <a:t>I</a:t>
            </a:r>
            <a:r>
              <a:rPr lang="en-US" sz="2600" dirty="0">
                <a:effectLst/>
              </a:rPr>
              <a:t>ntranet sites</a:t>
            </a:r>
            <a:br>
              <a:rPr lang="en-US" sz="2600" dirty="0">
                <a:effectLst/>
              </a:rPr>
            </a:br>
            <a:r>
              <a:rPr lang="en-US" sz="2600" dirty="0">
                <a:effectLst/>
              </a:rPr>
              <a:t>	</a:t>
            </a:r>
            <a:r>
              <a:rPr lang="en-US" sz="2200" dirty="0">
                <a:effectLst/>
              </a:rPr>
              <a:t>Like accessing personnel policies on your agenc</a:t>
            </a:r>
            <a:r>
              <a:rPr lang="en-US" sz="2200" dirty="0"/>
              <a:t>y’s intranet</a:t>
            </a:r>
            <a:endParaRPr lang="en-US" sz="2200" dirty="0">
              <a:effectLst/>
            </a:endParaRPr>
          </a:p>
          <a:p>
            <a:pPr lvl="1"/>
            <a:r>
              <a:rPr lang="en-US" sz="2600" dirty="0">
                <a:effectLst/>
              </a:rPr>
              <a:t>Social </a:t>
            </a:r>
            <a:r>
              <a:rPr lang="en-US" sz="2600" dirty="0"/>
              <a:t>media content </a:t>
            </a:r>
            <a:br>
              <a:rPr lang="en-US" sz="2600" dirty="0"/>
            </a:br>
            <a:r>
              <a:rPr lang="en-US" sz="2600" dirty="0"/>
              <a:t>	</a:t>
            </a:r>
            <a:r>
              <a:rPr lang="en-US" sz="2000" dirty="0"/>
              <a:t>Like a Facebook post with image</a:t>
            </a:r>
            <a:endParaRPr lang="en-US" sz="2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20</a:t>
            </a:fld>
            <a:endParaRPr lang="en-US"/>
          </a:p>
        </p:txBody>
      </p:sp>
    </p:spTree>
    <p:extLst>
      <p:ext uri="{BB962C8B-B14F-4D97-AF65-F5344CB8AC3E}">
        <p14:creationId xmlns:p14="http://schemas.microsoft.com/office/powerpoint/2010/main" val="416336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dirty="0">
                <a:effectLst/>
              </a:rPr>
              <a:t>Web Content Accessibility Guidelines (WCAG)</a:t>
            </a:r>
          </a:p>
          <a:p>
            <a:pPr lvl="1"/>
            <a:r>
              <a:rPr lang="en-US" sz="2400" dirty="0">
                <a:effectLst/>
              </a:rPr>
              <a:t>International standard developed by the World Wide Web Consortium (W3C) </a:t>
            </a:r>
          </a:p>
          <a:p>
            <a:pPr lvl="1"/>
            <a:r>
              <a:rPr lang="en-US" sz="2400" dirty="0">
                <a:effectLst/>
              </a:rPr>
              <a:t>Each guideline includes a list of testable success criteria to help create accessible content. This makes it easy to check if something meets a specific standard.</a:t>
            </a:r>
          </a:p>
          <a:p>
            <a:pPr marL="57150" indent="0">
              <a:buNone/>
            </a:pPr>
            <a:r>
              <a:rPr lang="en-US" sz="2400" b="1" dirty="0"/>
              <a:t>Missouri Standard</a:t>
            </a:r>
          </a:p>
          <a:p>
            <a:pPr lvl="1"/>
            <a:r>
              <a:rPr lang="en-US" sz="2400" dirty="0">
                <a:effectLst/>
              </a:rPr>
              <a:t>WCAG Version 2.1 effective September 2024</a:t>
            </a:r>
          </a:p>
          <a:p>
            <a:pPr lvl="1"/>
            <a:r>
              <a:rPr lang="en-US" sz="2400" dirty="0">
                <a:effectLst/>
              </a:rPr>
              <a:t>WCAG Version 2.2 effective October 2025</a:t>
            </a:r>
          </a:p>
          <a:p>
            <a:pPr lvl="1"/>
            <a:endParaRPr lang="en-US" sz="2400" dirty="0">
              <a:effectLst/>
            </a:endParaRPr>
          </a:p>
          <a:p>
            <a:r>
              <a:rPr lang="en-US" dirty="0"/>
              <a:t>Most recently, our Missouri standard incorporated WCAG version 2.1 in September 2024 and WCAG 2.2 in October 2025. </a:t>
            </a:r>
          </a:p>
        </p:txBody>
      </p:sp>
      <p:sp>
        <p:nvSpPr>
          <p:cNvPr id="4" name="Slide Number Placeholder 3"/>
          <p:cNvSpPr>
            <a:spLocks noGrp="1"/>
          </p:cNvSpPr>
          <p:nvPr>
            <p:ph type="sldNum" sz="quarter" idx="5"/>
          </p:nvPr>
        </p:nvSpPr>
        <p:spPr/>
        <p:txBody>
          <a:bodyPr/>
          <a:lstStyle/>
          <a:p>
            <a:fld id="{84A975C9-8A09-4104-9DAD-5DD6649AC085}" type="slidenum">
              <a:rPr lang="en-US" smtClean="0"/>
              <a:t>21</a:t>
            </a:fld>
            <a:endParaRPr lang="en-US"/>
          </a:p>
        </p:txBody>
      </p:sp>
    </p:spTree>
    <p:extLst>
      <p:ext uri="{BB962C8B-B14F-4D97-AF65-F5344CB8AC3E}">
        <p14:creationId xmlns:p14="http://schemas.microsoft.com/office/powerpoint/2010/main" val="3716220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WCAG is organized under four guiding principles, called POUR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Each letter of POUR is part of this acronym and represents: P for perceivable, O for operable, U for Understandable and R for Robust.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j-lt"/>
                <a:cs typeface="Consolas" panose="020B0609020204030204" pitchFamily="49" charset="0"/>
              </a:rPr>
              <a:t>P</a:t>
            </a:r>
            <a:r>
              <a:rPr lang="en-US" sz="1800" b="1" dirty="0">
                <a:latin typeface="+mj-lt"/>
                <a:cs typeface="Consolas" panose="020B0609020204030204" pitchFamily="49" charset="0"/>
              </a:rPr>
              <a:t>erceivable - </a:t>
            </a:r>
            <a:r>
              <a:rPr lang="en-US" sz="1800" dirty="0"/>
              <a:t>Users can identify content by way of sight, sound, and/or touch, regardless of device or operating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j-lt"/>
                <a:cs typeface="Consolas" panose="020B0609020204030204" pitchFamily="49" charset="0"/>
              </a:rPr>
              <a:t>O</a:t>
            </a:r>
            <a:r>
              <a:rPr lang="en-US" sz="1800" b="1" dirty="0">
                <a:latin typeface="+mj-lt"/>
                <a:cs typeface="Consolas" panose="020B0609020204030204" pitchFamily="49" charset="0"/>
              </a:rPr>
              <a:t>perable - </a:t>
            </a:r>
            <a:r>
              <a:rPr lang="en-US" sz="1800" dirty="0"/>
              <a:t>A website should work correctly whether visitors are using a mouse, a keyboard, voice commands, or other device.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j-lt"/>
                <a:cs typeface="Consolas" panose="020B0609020204030204" pitchFamily="49" charset="0"/>
              </a:rPr>
              <a:t>U</a:t>
            </a:r>
            <a:r>
              <a:rPr lang="en-US" sz="1800" b="1" dirty="0">
                <a:latin typeface="+mj-lt"/>
                <a:cs typeface="Consolas" panose="020B0609020204030204" pitchFamily="49" charset="0"/>
              </a:rPr>
              <a:t>nderstandable - </a:t>
            </a:r>
            <a:r>
              <a:rPr lang="en-US" sz="1800" dirty="0"/>
              <a:t>Navigation and design should be predictable and consistent, content is written clearly and simply and tasks are easy to complete.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j-lt"/>
                <a:cs typeface="Consolas" panose="020B0609020204030204" pitchFamily="49" charset="0"/>
              </a:rPr>
              <a:t>R</a:t>
            </a:r>
            <a:r>
              <a:rPr lang="en-US" sz="1800" b="1" dirty="0">
                <a:latin typeface="+mj-lt"/>
                <a:cs typeface="Consolas" panose="020B0609020204030204" pitchFamily="49" charset="0"/>
              </a:rPr>
              <a:t>obust - </a:t>
            </a:r>
            <a:r>
              <a:rPr lang="en-US" sz="1800" dirty="0"/>
              <a:t>When content is well-designed/well-planned, it doesn’t matter what technology a citizen uses to access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cs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cs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cs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cs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cs typeface="Consolas" panose="020B0609020204030204" pitchFamily="49"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4A975C9-8A09-4104-9DAD-5DD6649AC085}" type="slidenum">
              <a:rPr lang="en-US" smtClean="0"/>
              <a:t>22</a:t>
            </a:fld>
            <a:endParaRPr lang="en-US"/>
          </a:p>
        </p:txBody>
      </p:sp>
    </p:spTree>
    <p:extLst>
      <p:ext uri="{BB962C8B-B14F-4D97-AF65-F5344CB8AC3E}">
        <p14:creationId xmlns:p14="http://schemas.microsoft.com/office/powerpoint/2010/main" val="188581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a:t>
            </a:fld>
            <a:endParaRPr lang="en-US"/>
          </a:p>
        </p:txBody>
      </p:sp>
    </p:spTree>
    <p:extLst>
      <p:ext uri="{BB962C8B-B14F-4D97-AF65-F5344CB8AC3E}">
        <p14:creationId xmlns:p14="http://schemas.microsoft.com/office/powerpoint/2010/main" val="1744589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better understand POUR, let’s review examples for each.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 Perceivable, an example would be to “Review and apply accurate and descriptive alternative text for images. This especially benefits those with visual impairments. We have an example here displaying alternative text for two images of a handicap accessible van, each describing different angles of the van.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Next is Operable. An example is  that “</a:t>
            </a:r>
            <a:r>
              <a:rPr lang="en-US" sz="1800" dirty="0">
                <a:latin typeface="+mj-lt"/>
                <a:ea typeface="+mn-lt"/>
                <a:cs typeface="+mn-lt"/>
              </a:rPr>
              <a:t>People can fully operate your website or application using keyboard alone.(visual or motor impairments)” The examples shows a form field with a blue outline showing keyboard focus.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j-lt"/>
                <a:ea typeface="+mn-lt"/>
                <a:cs typeface="+mn-lt"/>
              </a:rPr>
              <a:t>For Understandable, r</a:t>
            </a:r>
            <a:r>
              <a:rPr lang="en-US" sz="1800" dirty="0"/>
              <a:t>eview your content for clear and simple language using guides like the </a:t>
            </a:r>
            <a:r>
              <a:rPr lang="en-US" sz="1800" dirty="0">
                <a:hlinkClick r:id="rId3"/>
              </a:rPr>
              <a:t>Plain Language Checklist for Web.</a:t>
            </a:r>
            <a:r>
              <a:rPr lang="en-US" sz="1800" dirty="0"/>
              <a:t> Below that is an image of some of the checklist items for Plain Language, including using logical structure, displaying the most important information at the beginning and grouping text into multiple smaller paragraphs.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j-lt"/>
                <a:ea typeface="+mn-lt"/>
                <a:cs typeface="+mn-lt"/>
              </a:rPr>
              <a:t>Finally, Robust. The example here is that </a:t>
            </a:r>
            <a:r>
              <a:rPr lang="en-US" sz="1800" b="0" i="0" dirty="0">
                <a:solidFill>
                  <a:srgbClr val="333333"/>
                </a:solidFill>
                <a:effectLst/>
                <a:latin typeface="Open Sans" panose="020B0606030504020204" pitchFamily="34" charset="0"/>
              </a:rPr>
              <a:t>Webpage content is automatically more accessible versus formatting as a </a:t>
            </a:r>
            <a:r>
              <a:rPr lang="en-US" sz="1800" b="0" i="0" dirty="0" err="1">
                <a:solidFill>
                  <a:srgbClr val="333333"/>
                </a:solidFill>
                <a:effectLst/>
                <a:latin typeface="Open Sans" panose="020B0606030504020204" pitchFamily="34" charset="0"/>
              </a:rPr>
              <a:t>docment</a:t>
            </a:r>
            <a:r>
              <a:rPr lang="en-US" sz="1800" b="0" i="0" dirty="0">
                <a:solidFill>
                  <a:srgbClr val="333333"/>
                </a:solidFill>
                <a:effectLst/>
                <a:latin typeface="Open Sans" panose="020B0606030504020204" pitchFamily="34" charset="0"/>
              </a:rPr>
              <a:t>. </a:t>
            </a:r>
            <a:r>
              <a:rPr lang="en-US" sz="1800" dirty="0">
                <a:solidFill>
                  <a:srgbClr val="333333"/>
                </a:solidFill>
                <a:latin typeface="Open Sans" panose="020B0606030504020204" pitchFamily="34" charset="0"/>
              </a:rPr>
              <a:t>Make sure you have a specific need to offer content as a document/PDF.</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4A975C9-8A09-4104-9DAD-5DD6649AC085}" type="slidenum">
              <a:rPr lang="en-US" smtClean="0"/>
              <a:t>23</a:t>
            </a:fld>
            <a:endParaRPr lang="en-US"/>
          </a:p>
        </p:txBody>
      </p:sp>
    </p:spTree>
    <p:extLst>
      <p:ext uri="{BB962C8B-B14F-4D97-AF65-F5344CB8AC3E}">
        <p14:creationId xmlns:p14="http://schemas.microsoft.com/office/powerpoint/2010/main" val="2450104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24</a:t>
            </a:fld>
            <a:endParaRPr lang="en-US"/>
          </a:p>
        </p:txBody>
      </p:sp>
    </p:spTree>
    <p:extLst>
      <p:ext uri="{BB962C8B-B14F-4D97-AF65-F5344CB8AC3E}">
        <p14:creationId xmlns:p14="http://schemas.microsoft.com/office/powerpoint/2010/main" val="546914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majority of government and education employees create documents as part of their work. Many of these documents are posted on organization websites, intranet sites, or social media platforms. Because of this, there are required accessibility features document creators need to consider.</a:t>
            </a:r>
          </a:p>
          <a:p>
            <a:endParaRPr lang="en-US" dirty="0"/>
          </a:p>
          <a:p>
            <a:r>
              <a:rPr lang="en-US" dirty="0"/>
              <a:t>These include:</a:t>
            </a:r>
          </a:p>
          <a:p>
            <a:pPr marL="514350" indent="-514350">
              <a:buFont typeface="+mj-lt"/>
              <a:buAutoNum type="arabicPeriod"/>
            </a:pPr>
            <a:r>
              <a:rPr lang="en-US" sz="1200" dirty="0"/>
              <a:t>Specific Color Contrast for Text and Images</a:t>
            </a:r>
          </a:p>
          <a:p>
            <a:pPr marL="514350" indent="-514350">
              <a:buFont typeface="+mj-lt"/>
              <a:buAutoNum type="arabicPeriod"/>
            </a:pPr>
            <a:r>
              <a:rPr lang="en-US" sz="1200" dirty="0"/>
              <a:t>Alternative Text for Images</a:t>
            </a:r>
          </a:p>
          <a:p>
            <a:pPr marL="514350" indent="-514350">
              <a:buFont typeface="+mj-lt"/>
              <a:buAutoNum type="arabicPeriod"/>
            </a:pPr>
            <a:r>
              <a:rPr lang="en-US" sz="1200" dirty="0"/>
              <a:t>Structured Headings</a:t>
            </a:r>
          </a:p>
          <a:p>
            <a:pPr marL="514350" indent="-514350">
              <a:buFont typeface="+mj-lt"/>
              <a:buAutoNum type="arabicPeriod"/>
            </a:pPr>
            <a:r>
              <a:rPr lang="en-US" sz="1200" dirty="0"/>
              <a:t>Structured Data Tables</a:t>
            </a:r>
          </a:p>
          <a:p>
            <a:pPr marL="514350" indent="-514350">
              <a:buFont typeface="+mj-lt"/>
              <a:buAutoNum type="arabicPeriod"/>
            </a:pPr>
            <a:r>
              <a:rPr lang="en-US" sz="1200" dirty="0"/>
              <a:t>Descriptive Hyperlinks</a:t>
            </a:r>
          </a:p>
          <a:p>
            <a:pPr marL="514350" indent="-514350">
              <a:buFont typeface="+mj-lt"/>
              <a:buAutoNum type="arabicPeriod"/>
            </a:pPr>
            <a:r>
              <a:rPr lang="en-US" sz="1200" dirty="0"/>
              <a:t>Descriptive Title within Document Properties</a:t>
            </a:r>
          </a:p>
          <a:p>
            <a:pPr marL="514350" indent="-514350">
              <a:buFont typeface="+mj-lt"/>
              <a:buAutoNum type="arabicPeriod"/>
            </a:pPr>
            <a:r>
              <a:rPr lang="en-US" sz="1200" dirty="0"/>
              <a:t>Other Accessibility Tips</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25</a:t>
            </a:fld>
            <a:endParaRPr lang="en-US"/>
          </a:p>
        </p:txBody>
      </p:sp>
    </p:spTree>
    <p:extLst>
      <p:ext uri="{BB962C8B-B14F-4D97-AF65-F5344CB8AC3E}">
        <p14:creationId xmlns:p14="http://schemas.microsoft.com/office/powerpoint/2010/main" val="1784858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Color contrast is the ratio of the foreground text color and the background color </a:t>
            </a:r>
          </a:p>
          <a:p>
            <a:r>
              <a:rPr lang="en-US" sz="1200" dirty="0"/>
              <a:t>Minimum 4.5:1 ratio for regular sized text</a:t>
            </a:r>
          </a:p>
          <a:p>
            <a:r>
              <a:rPr lang="en-US" sz="1200" dirty="0"/>
              <a:t>Minimum 3:1 ratio for large sized text </a:t>
            </a:r>
            <a:br>
              <a:rPr lang="en-US" sz="1200" dirty="0"/>
            </a:br>
            <a:r>
              <a:rPr lang="en-US" sz="1200" dirty="0"/>
              <a:t>(18pt+ or 14pt+ bold)</a:t>
            </a:r>
          </a:p>
          <a:p>
            <a:r>
              <a:rPr lang="en-US" sz="1200" dirty="0"/>
              <a:t>Exception: Logos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Users impacted: </a:t>
            </a:r>
            <a:r>
              <a:rPr lang="en-US" sz="1200" dirty="0"/>
              <a:t>Low vision, colorblindness, cognitive impairments</a:t>
            </a:r>
          </a:p>
          <a:p>
            <a:endParaRPr lang="en-US" dirty="0"/>
          </a:p>
          <a:p>
            <a:r>
              <a:rPr lang="en-US" dirty="0"/>
              <a:t>Tools such as the </a:t>
            </a:r>
            <a:r>
              <a:rPr lang="en-US" dirty="0" err="1"/>
              <a:t>Colour</a:t>
            </a:r>
            <a:r>
              <a:rPr lang="en-US" dirty="0"/>
              <a:t> Contrast </a:t>
            </a:r>
            <a:r>
              <a:rPr lang="en-US" dirty="0" err="1"/>
              <a:t>Analyser</a:t>
            </a:r>
            <a:r>
              <a:rPr lang="en-US" dirty="0"/>
              <a:t> or </a:t>
            </a:r>
            <a:r>
              <a:rPr lang="en-US" dirty="0" err="1"/>
              <a:t>WebAIM</a:t>
            </a:r>
            <a:r>
              <a:rPr lang="en-US" dirty="0"/>
              <a:t> Contrast checker. The tools will give you feedback whether contrast passes or fails contrast. </a:t>
            </a:r>
          </a:p>
          <a:p>
            <a:endParaRPr lang="en-US" dirty="0"/>
          </a:p>
          <a:p>
            <a:r>
              <a:rPr lang="en-US" dirty="0"/>
              <a:t>Refer to the resource links as part of this course.</a:t>
            </a:r>
          </a:p>
          <a:p>
            <a:endParaRPr lang="en-US" dirty="0"/>
          </a:p>
          <a:p>
            <a:r>
              <a:rPr lang="en-US" dirty="0"/>
              <a:t>This example is the color contrast </a:t>
            </a:r>
            <a:r>
              <a:rPr lang="en-US" dirty="0" err="1"/>
              <a:t>analyser</a:t>
            </a:r>
            <a:r>
              <a:rPr lang="en-US" dirty="0"/>
              <a:t> tool, you can pick your colors through the color dropper or grab the color code in the website style sheet. If your colors didn’t pass, you can adjust the lightness slider to find a passing color.</a:t>
            </a:r>
          </a:p>
          <a:p>
            <a:endParaRPr lang="en-US" dirty="0"/>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include those that have visual impairments and some cognitive impairments. </a:t>
            </a:r>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26</a:t>
            </a:fld>
            <a:endParaRPr lang="en-US"/>
          </a:p>
        </p:txBody>
      </p:sp>
    </p:spTree>
    <p:extLst>
      <p:ext uri="{BB962C8B-B14F-4D97-AF65-F5344CB8AC3E}">
        <p14:creationId xmlns:p14="http://schemas.microsoft.com/office/powerpoint/2010/main" val="3767305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color contrast standard for non-text elements. Examples include form input fields outline (like this search box), or checkboxes, graphical objects (like this email icon button) or elements in a chart (like the blue bars in this bar chart). This type of contrast is equally important to text contrast for readability.</a:t>
            </a:r>
          </a:p>
          <a:p>
            <a:endParaRPr lang="en-US" dirty="0"/>
          </a:p>
          <a:p>
            <a:r>
              <a:rPr lang="en-US" dirty="0"/>
              <a:t>In this example to the right, we are using the </a:t>
            </a:r>
            <a:r>
              <a:rPr lang="en-US" dirty="0" err="1"/>
              <a:t>WebAIM</a:t>
            </a:r>
            <a:r>
              <a:rPr lang="en-US" dirty="0"/>
              <a:t> contrast checker. We checked the background color using an eye dropper, checking to see whether it passed under the “Graphical Objects Component” section. Had this color combination not passed, we could have adjusted the lightness slider to move it within a passing range, then used the new color to update the icon.</a:t>
            </a:r>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27</a:t>
            </a:fld>
            <a:endParaRPr lang="en-US"/>
          </a:p>
        </p:txBody>
      </p:sp>
    </p:spTree>
    <p:extLst>
      <p:ext uri="{BB962C8B-B14F-4D97-AF65-F5344CB8AC3E}">
        <p14:creationId xmlns:p14="http://schemas.microsoft.com/office/powerpoint/2010/main" val="4098784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Implement the use of the styles menu to create a uniform 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Formatting text manually outside the styles menu will not add this needed structure. At minimum, identify a heading 1, the main document subject. When reviewing a document, if you see areas that are logically grouped with a subject title, convert those to a heading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first example here, we are applying a heading 1 to the text at the top of this document, on the Home ribbon, under styles.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added benefit of applying heading styles throughout your document is the ability to automatically add a table of contents at the beginning of your document, as you see here in this second screenshot. To insert a table of contents, go to Reference – Table of Contents.</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28</a:t>
            </a:fld>
            <a:endParaRPr lang="en-US"/>
          </a:p>
        </p:txBody>
      </p:sp>
    </p:spTree>
    <p:extLst>
      <p:ext uri="{BB962C8B-B14F-4D97-AF65-F5344CB8AC3E}">
        <p14:creationId xmlns:p14="http://schemas.microsoft.com/office/powerpoint/2010/main" val="1723643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talk about Image text alternative</a:t>
            </a:r>
          </a:p>
          <a:p>
            <a:endParaRPr lang="en-US" dirty="0"/>
          </a:p>
          <a:p>
            <a:r>
              <a:rPr lang="en-US" sz="2500" dirty="0"/>
              <a:t>Text alternatives are used by people who do not see the image, for example, a screen reader user.</a:t>
            </a:r>
          </a:p>
          <a:p>
            <a:r>
              <a:rPr lang="en-US" sz="2500" dirty="0"/>
              <a:t>Alternative text: Conveys the purpose of an image</a:t>
            </a:r>
          </a:p>
          <a:p>
            <a:pPr lvl="1"/>
            <a:r>
              <a:rPr lang="en-US" sz="2500" dirty="0"/>
              <a:t>Represents the image function</a:t>
            </a:r>
          </a:p>
          <a:p>
            <a:pPr lvl="1"/>
            <a:r>
              <a:rPr lang="en-US" sz="2500" dirty="0"/>
              <a:t>Provides an equivalent user experience</a:t>
            </a:r>
          </a:p>
          <a:p>
            <a:endParaRPr lang="en-US" dirty="0"/>
          </a:p>
          <a:p>
            <a:r>
              <a:rPr lang="en-US" dirty="0"/>
              <a:t>In this first example Word document, we are adding an alternative text by right-clicking the </a:t>
            </a:r>
            <a:r>
              <a:rPr lang="en-US" dirty="0" err="1"/>
              <a:t>MOCareers</a:t>
            </a:r>
            <a:r>
              <a:rPr lang="en-US" dirty="0"/>
              <a:t> image, selecting view alt text and setting the alt text to the wording in the image. </a:t>
            </a:r>
          </a:p>
          <a:p>
            <a:endParaRPr lang="en-US" dirty="0"/>
          </a:p>
          <a:p>
            <a:r>
              <a:rPr lang="en-US" dirty="0"/>
              <a:t>In this second example, we have an icon that we are going to make a link. This is where we evaluate the function of this image. Would the appropriate alt text be “envelope” or “email”? We evaluate how it is being used and set the alt text. In this case, the alt text would be “email”.</a:t>
            </a:r>
          </a:p>
          <a:p>
            <a:endParaRPr lang="en-US" dirty="0"/>
          </a:p>
          <a:p>
            <a:r>
              <a:rPr lang="en-US" dirty="0"/>
              <a:t>In this third example, you will see the use of the caption option, where you place information below or above the image. This is not a substitution for alt text but can be added for more clarity. You add captions under References – Insert Caption or by right-clicking image and Insert caption</a:t>
            </a:r>
          </a:p>
        </p:txBody>
      </p:sp>
      <p:sp>
        <p:nvSpPr>
          <p:cNvPr id="4" name="Slide Number Placeholder 3"/>
          <p:cNvSpPr>
            <a:spLocks noGrp="1"/>
          </p:cNvSpPr>
          <p:nvPr>
            <p:ph type="sldNum" sz="quarter" idx="5"/>
          </p:nvPr>
        </p:nvSpPr>
        <p:spPr/>
        <p:txBody>
          <a:bodyPr/>
          <a:lstStyle/>
          <a:p>
            <a:fld id="{84A975C9-8A09-4104-9DAD-5DD6649AC085}" type="slidenum">
              <a:rPr lang="en-US" smtClean="0"/>
              <a:t>29</a:t>
            </a:fld>
            <a:endParaRPr lang="en-US"/>
          </a:p>
        </p:txBody>
      </p:sp>
    </p:spTree>
    <p:extLst>
      <p:ext uri="{BB962C8B-B14F-4D97-AF65-F5344CB8AC3E}">
        <p14:creationId xmlns:p14="http://schemas.microsoft.com/office/powerpoint/2010/main" val="1758438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meaningful </a:t>
            </a:r>
          </a:p>
          <a:p>
            <a:endParaRPr lang="en-US" dirty="0"/>
          </a:p>
          <a:p>
            <a:r>
              <a:rPr lang="en-US" dirty="0"/>
              <a:t>Let’s look at some other examples, in this first image, we have rotating images of a Missouri State Park, showing different features of the park. The alt is set to the word “image” for each image. The appropriate alt would have been to set to a concise but descriptive explanation of the image. </a:t>
            </a:r>
          </a:p>
          <a:p>
            <a:endParaRPr lang="en-US" dirty="0"/>
          </a:p>
          <a:p>
            <a:r>
              <a:rPr lang="en-US" dirty="0"/>
              <a:t>In the second image, we have a series of Conservation nature areas with appropriate, descriptive alternative text (read out each alternative text)</a:t>
            </a:r>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30</a:t>
            </a:fld>
            <a:endParaRPr lang="en-US"/>
          </a:p>
        </p:txBody>
      </p:sp>
    </p:spTree>
    <p:extLst>
      <p:ext uri="{BB962C8B-B14F-4D97-AF65-F5344CB8AC3E}">
        <p14:creationId xmlns:p14="http://schemas.microsoft.com/office/powerpoint/2010/main" val="2200651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cases, images are used purely for decoration. They do not provide additional or supporting information the text content. In this first example, we have included some decorative icons above the document topics. These do not require alternative text. You will right-click the image, and check the decorative image option.</a:t>
            </a:r>
          </a:p>
          <a:p>
            <a:endParaRPr lang="en-US" dirty="0"/>
          </a:p>
          <a:p>
            <a:r>
              <a:rPr lang="en-US" dirty="0"/>
              <a:t>Also, when using stock photos (like a photo subscription service), don’t assume the alt text will be decorative. Review the way the photos are being used. In this second example, this document is explaining different career exploration opportunities. You could apply career type information to the alternative text (like, “job shadowing in the medical field”)</a:t>
            </a:r>
          </a:p>
          <a:p>
            <a:endParaRPr lang="en-US" dirty="0"/>
          </a:p>
          <a:p>
            <a:endParaRPr lang="en-US" dirty="0"/>
          </a:p>
          <a:p>
            <a:r>
              <a:rPr lang="en-US" dirty="0"/>
              <a:t>If you use stock photos, this doesn’t automatically mean to indicate as a decorative image.  In the example to the right, looking at the context of the images, you could apply career type information to the alternative text (like, “job shadowing in the medical field”)</a:t>
            </a:r>
          </a:p>
          <a:p>
            <a:endParaRPr lang="en-US" dirty="0"/>
          </a:p>
          <a:p>
            <a:endParaRPr lang="en-US" dirty="0"/>
          </a:p>
          <a:p>
            <a:r>
              <a:rPr lang="en-US" dirty="0"/>
              <a:t>Unsure of what alt text should be? Discuss with any staff who helped develop the content.</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31</a:t>
            </a:fld>
            <a:endParaRPr lang="en-US"/>
          </a:p>
        </p:txBody>
      </p:sp>
    </p:spTree>
    <p:extLst>
      <p:ext uri="{BB962C8B-B14F-4D97-AF65-F5344CB8AC3E}">
        <p14:creationId xmlns:p14="http://schemas.microsoft.com/office/powerpoint/2010/main" val="2274896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Also, it is also common to incorporate complex images such as charts, regional maps or a workflow. In many cases, a descriptive alternative would become way too long than the recommended maximum of around 125 characters (or roughly 25 words). In these cases, alternatives might be an accessible data table, text outline or a bulleted or numbered list. </a:t>
            </a:r>
          </a:p>
          <a:p>
            <a:endParaRPr lang="en-US" dirty="0"/>
          </a:p>
          <a:p>
            <a:r>
              <a:rPr lang="en-US" dirty="0"/>
              <a:t>This first image displays five essential elements. An appropriate alternative version would be a numbered list. In this second example, the bar chart image is followed by an accessible data table, which serves as its alternative version. </a:t>
            </a:r>
          </a:p>
        </p:txBody>
      </p:sp>
      <p:sp>
        <p:nvSpPr>
          <p:cNvPr id="4" name="Slide Number Placeholder 3"/>
          <p:cNvSpPr>
            <a:spLocks noGrp="1"/>
          </p:cNvSpPr>
          <p:nvPr>
            <p:ph type="sldNum" sz="quarter" idx="5"/>
          </p:nvPr>
        </p:nvSpPr>
        <p:spPr/>
        <p:txBody>
          <a:bodyPr/>
          <a:lstStyle/>
          <a:p>
            <a:fld id="{84A975C9-8A09-4104-9DAD-5DD6649AC085}" type="slidenum">
              <a:rPr lang="en-US" smtClean="0"/>
              <a:t>32</a:t>
            </a:fld>
            <a:endParaRPr lang="en-US"/>
          </a:p>
        </p:txBody>
      </p:sp>
    </p:spTree>
    <p:extLst>
      <p:ext uri="{BB962C8B-B14F-4D97-AF65-F5344CB8AC3E}">
        <p14:creationId xmlns:p14="http://schemas.microsoft.com/office/powerpoint/2010/main" val="233078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 Accessibility (also called digital accessibility) is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practice of creating usable and understandable websites, applications and digital documents for ALL people.</a:t>
            </a:r>
            <a:endParaRPr lang="en-US" sz="1200" dirty="0">
              <a:effectLst/>
            </a:endParaRPr>
          </a:p>
          <a:p>
            <a:endParaRPr lang="en-US" dirty="0"/>
          </a:p>
          <a:p>
            <a:r>
              <a:rPr lang="en-US" dirty="0"/>
              <a:t>Think of it as the ‘digital or electronic’ version of what you know as a sidewalk curb cut. </a:t>
            </a:r>
          </a:p>
        </p:txBody>
      </p:sp>
      <p:sp>
        <p:nvSpPr>
          <p:cNvPr id="4" name="Slide Number Placeholder 3"/>
          <p:cNvSpPr>
            <a:spLocks noGrp="1"/>
          </p:cNvSpPr>
          <p:nvPr>
            <p:ph type="sldNum" sz="quarter" idx="5"/>
          </p:nvPr>
        </p:nvSpPr>
        <p:spPr/>
        <p:txBody>
          <a:bodyPr/>
          <a:lstStyle/>
          <a:p>
            <a:fld id="{84A975C9-8A09-4104-9DAD-5DD6649AC085}" type="slidenum">
              <a:rPr lang="en-US" smtClean="0"/>
              <a:t>4</a:t>
            </a:fld>
            <a:endParaRPr lang="en-US"/>
          </a:p>
        </p:txBody>
      </p:sp>
    </p:spTree>
    <p:extLst>
      <p:ext uri="{BB962C8B-B14F-4D97-AF65-F5344CB8AC3E}">
        <p14:creationId xmlns:p14="http://schemas.microsoft.com/office/powerpoint/2010/main" val="269466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Accessible data tables need a clear table structure and table headers to help guide a screen reader user. </a:t>
            </a:r>
          </a:p>
          <a:p>
            <a:r>
              <a:rPr lang="en-US" sz="1200" dirty="0"/>
              <a:t>To add headers to the first row, highlight the table, select Table Design &gt; Table Style on the ribbon, then choose the Header Row.</a:t>
            </a:r>
          </a:p>
          <a:p>
            <a:r>
              <a:rPr lang="en-US" sz="1200" dirty="0"/>
              <a:t>Avoid using tables for layout purposes. </a:t>
            </a:r>
          </a:p>
          <a:p>
            <a:endParaRPr lang="en-US" dirty="0"/>
          </a:p>
          <a:p>
            <a:r>
              <a:rPr lang="en-US" dirty="0"/>
              <a:t>Be careful of using overly complex tables that have multiple nested column or row headers, there is no way to make these accessible in Word and difficult in a document converted to PDF. </a:t>
            </a:r>
          </a:p>
          <a:p>
            <a:r>
              <a:rPr lang="en-US" dirty="0"/>
              <a:t>Evaluate complex tables to see if they can be divided into multiple tables.</a:t>
            </a:r>
          </a:p>
        </p:txBody>
      </p:sp>
      <p:sp>
        <p:nvSpPr>
          <p:cNvPr id="4" name="Slide Number Placeholder 3"/>
          <p:cNvSpPr>
            <a:spLocks noGrp="1"/>
          </p:cNvSpPr>
          <p:nvPr>
            <p:ph type="sldNum" sz="quarter" idx="5"/>
          </p:nvPr>
        </p:nvSpPr>
        <p:spPr/>
        <p:txBody>
          <a:bodyPr/>
          <a:lstStyle/>
          <a:p>
            <a:fld id="{84A975C9-8A09-4104-9DAD-5DD6649AC085}" type="slidenum">
              <a:rPr lang="en-US" smtClean="0"/>
              <a:t>33</a:t>
            </a:fld>
            <a:endParaRPr lang="en-US"/>
          </a:p>
        </p:txBody>
      </p:sp>
    </p:spTree>
    <p:extLst>
      <p:ext uri="{BB962C8B-B14F-4D97-AF65-F5344CB8AC3E}">
        <p14:creationId xmlns:p14="http://schemas.microsoft.com/office/powerpoint/2010/main" val="1917239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Link text should convey clear and accurate information about the destination</a:t>
            </a:r>
          </a:p>
          <a:p>
            <a:r>
              <a:rPr lang="en-US" sz="1200" dirty="0"/>
              <a:t>Avoid “click here”, “more information”, or long web addresses</a:t>
            </a:r>
          </a:p>
          <a:p>
            <a:r>
              <a:rPr lang="en-US" sz="1200" dirty="0"/>
              <a:t>Create unique links</a:t>
            </a:r>
          </a:p>
          <a:p>
            <a:endParaRPr lang="en-US" sz="1200" dirty="0"/>
          </a:p>
          <a:p>
            <a:r>
              <a:rPr lang="en-US" sz="1200" dirty="0"/>
              <a:t>Look at the three examples on the left. The first example shows a vague, click here link. The second examples shows repeated links called “Agenda/Handouts”. In the third example, we show distinct, descriptive links. </a:t>
            </a:r>
          </a:p>
          <a:p>
            <a:endParaRPr lang="en-US" sz="1200" dirty="0"/>
          </a:p>
          <a:p>
            <a:r>
              <a:rPr lang="en-US" sz="1200" dirty="0"/>
              <a:t>To the right, we show an example of how to set a link. Highlight the link, click Link and paste in the link. You can also adjust your link text right here. </a:t>
            </a:r>
          </a:p>
        </p:txBody>
      </p:sp>
      <p:sp>
        <p:nvSpPr>
          <p:cNvPr id="4" name="Slide Number Placeholder 3"/>
          <p:cNvSpPr>
            <a:spLocks noGrp="1"/>
          </p:cNvSpPr>
          <p:nvPr>
            <p:ph type="sldNum" sz="quarter" idx="5"/>
          </p:nvPr>
        </p:nvSpPr>
        <p:spPr/>
        <p:txBody>
          <a:bodyPr/>
          <a:lstStyle/>
          <a:p>
            <a:fld id="{84A975C9-8A09-4104-9DAD-5DD6649AC085}" type="slidenum">
              <a:rPr lang="en-US" smtClean="0"/>
              <a:t>34</a:t>
            </a:fld>
            <a:endParaRPr lang="en-US"/>
          </a:p>
        </p:txBody>
      </p:sp>
    </p:spTree>
    <p:extLst>
      <p:ext uri="{BB962C8B-B14F-4D97-AF65-F5344CB8AC3E}">
        <p14:creationId xmlns:p14="http://schemas.microsoft.com/office/powerpoint/2010/main" val="3387409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include the title in your document property. The title will typically be whatever you have identified as a heading 1 style. </a:t>
            </a:r>
          </a:p>
          <a:p>
            <a:endParaRPr lang="en-US" dirty="0"/>
          </a:p>
          <a:p>
            <a:r>
              <a:rPr lang="en-US" dirty="0"/>
              <a:t>To access the title, Go to File – Info, Add a descriptive title in the title box. Review the Author information to see if a user’s name should be removed. </a:t>
            </a:r>
          </a:p>
          <a:p>
            <a:endParaRPr lang="en-US" dirty="0"/>
          </a:p>
          <a:p>
            <a:r>
              <a:rPr lang="en-US" dirty="0"/>
              <a:t>Descriptive titles lead to increased search engine optimization. In these two examples to the right, these are search engine results. The first title is substituted with the ambiguous file name since a title was not set. The second title was set, but is extremely vague. </a:t>
            </a:r>
          </a:p>
        </p:txBody>
      </p:sp>
      <p:sp>
        <p:nvSpPr>
          <p:cNvPr id="4" name="Slide Number Placeholder 3"/>
          <p:cNvSpPr>
            <a:spLocks noGrp="1"/>
          </p:cNvSpPr>
          <p:nvPr>
            <p:ph type="sldNum" sz="quarter" idx="5"/>
          </p:nvPr>
        </p:nvSpPr>
        <p:spPr/>
        <p:txBody>
          <a:bodyPr/>
          <a:lstStyle/>
          <a:p>
            <a:fld id="{84A975C9-8A09-4104-9DAD-5DD6649AC085}" type="slidenum">
              <a:rPr lang="en-US" smtClean="0"/>
              <a:t>35</a:t>
            </a:fld>
            <a:endParaRPr lang="en-US"/>
          </a:p>
        </p:txBody>
      </p:sp>
    </p:spTree>
    <p:extLst>
      <p:ext uri="{BB962C8B-B14F-4D97-AF65-F5344CB8AC3E}">
        <p14:creationId xmlns:p14="http://schemas.microsoft.com/office/powerpoint/2010/main" val="123073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Alert located in bottom task bar – Accessibility: Good to Go or Investigate. Another way to access the accessibility check is under File – Info – Check for issues</a:t>
            </a:r>
          </a:p>
          <a:p>
            <a:r>
              <a:rPr lang="en-US" sz="1200" dirty="0"/>
              <a:t>Checker does check: text contrast, presence of alt text, table headers</a:t>
            </a:r>
          </a:p>
          <a:p>
            <a:r>
              <a:rPr lang="en-US" sz="1200" dirty="0"/>
              <a:t>Checker does not check: Image color contrast, vague link text, missing headings, missing document title</a:t>
            </a:r>
          </a:p>
        </p:txBody>
      </p:sp>
      <p:sp>
        <p:nvSpPr>
          <p:cNvPr id="4" name="Slide Number Placeholder 3"/>
          <p:cNvSpPr>
            <a:spLocks noGrp="1"/>
          </p:cNvSpPr>
          <p:nvPr>
            <p:ph type="sldNum" sz="quarter" idx="5"/>
          </p:nvPr>
        </p:nvSpPr>
        <p:spPr/>
        <p:txBody>
          <a:bodyPr/>
          <a:lstStyle/>
          <a:p>
            <a:fld id="{84A975C9-8A09-4104-9DAD-5DD6649AC085}" type="slidenum">
              <a:rPr lang="en-US" smtClean="0"/>
              <a:t>36</a:t>
            </a:fld>
            <a:endParaRPr lang="en-US"/>
          </a:p>
        </p:txBody>
      </p:sp>
    </p:spTree>
    <p:extLst>
      <p:ext uri="{BB962C8B-B14F-4D97-AF65-F5344CB8AC3E}">
        <p14:creationId xmlns:p14="http://schemas.microsoft.com/office/powerpoint/2010/main" val="2877566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Use </a:t>
            </a:r>
            <a:r>
              <a:rPr lang="en-US" sz="2000" b="1" dirty="0">
                <a:hlinkClick r:id="rId3"/>
              </a:rPr>
              <a:t>plain language</a:t>
            </a:r>
            <a:r>
              <a:rPr lang="en-US" sz="2000" b="1" dirty="0"/>
              <a:t> (plain writing) to better manage “cognitive load”</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cs typeface="Times New Roman" panose="02020603050405020304" pitchFamily="18" charset="0"/>
              </a:rPr>
              <a:t>When too much information is presented, it can affect how muc</a:t>
            </a:r>
            <a:r>
              <a:rPr lang="en-US" sz="2000" b="0" dirty="0">
                <a:effectLst/>
                <a:latin typeface="Calibri" panose="020F0502020204030204" pitchFamily="34" charset="0"/>
                <a:cs typeface="Times New Roman" panose="02020603050405020304" pitchFamily="18" charset="0"/>
              </a:rPr>
              <a:t>h </a:t>
            </a:r>
            <a:r>
              <a:rPr lang="en-US" sz="1800" b="0" dirty="0">
                <a:solidFill>
                  <a:srgbClr val="7030A0"/>
                </a:solidFill>
                <a:effectLst/>
                <a:latin typeface="Segoe UI" panose="020B0502040204020203" pitchFamily="34" charset="0"/>
                <a:ea typeface="Calibri" panose="020F0502020204030204" pitchFamily="34" charset="0"/>
              </a:rPr>
              <a:t>work it takes to understand the content.</a:t>
            </a:r>
            <a:r>
              <a:rPr lang="en-US" sz="1800" b="1" dirty="0">
                <a:solidFill>
                  <a:srgbClr val="7030A0"/>
                </a:solidFill>
                <a:effectLst/>
                <a:latin typeface="Segoe UI" panose="020B0502040204020203" pitchFamily="34" charset="0"/>
                <a:ea typeface="Calibri" panose="020F0502020204030204" pitchFamily="34" charset="0"/>
              </a:rPr>
              <a:t> </a:t>
            </a:r>
            <a:r>
              <a:rPr lang="en-US" sz="2000" dirty="0">
                <a:effectLst/>
                <a:latin typeface="Calibri" panose="020F0502020204030204" pitchFamily="34" charset="0"/>
                <a:cs typeface="Times New Roman" panose="02020603050405020304" pitchFamily="18" charset="0"/>
              </a:rPr>
              <a:t>(also known as cognitive load)</a:t>
            </a:r>
            <a:endParaRPr lang="en-US" sz="2000" dirty="0"/>
          </a:p>
          <a:p>
            <a:endParaRPr lang="en-US" sz="20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t>Recommended 6</a:t>
            </a:r>
            <a:r>
              <a:rPr lang="en-US" sz="2000" baseline="30000" dirty="0"/>
              <a:t>th</a:t>
            </a:r>
            <a:r>
              <a:rPr lang="en-US" sz="2000" dirty="0"/>
              <a:t>-8</a:t>
            </a:r>
            <a:r>
              <a:rPr lang="en-US" sz="2000" baseline="30000" dirty="0"/>
              <a:t>th</a:t>
            </a:r>
            <a:r>
              <a:rPr lang="en-US" sz="2000" dirty="0"/>
              <a:t> grade reading level for most content</a:t>
            </a:r>
          </a:p>
          <a:p>
            <a:pPr lvl="1"/>
            <a:r>
              <a:rPr lang="en-US" sz="2000" dirty="0"/>
              <a:t>Identify your audience</a:t>
            </a:r>
          </a:p>
          <a:p>
            <a:pPr lvl="1"/>
            <a:r>
              <a:rPr lang="en-US" sz="2000" dirty="0"/>
              <a:t>Keep content meaningful and to the point</a:t>
            </a:r>
          </a:p>
          <a:p>
            <a:pPr lvl="1"/>
            <a:r>
              <a:rPr lang="en-US" sz="2000" dirty="0"/>
              <a:t>Keep sentences as short as possible and paragraphs 2-3 sentences</a:t>
            </a:r>
          </a:p>
          <a:p>
            <a:pPr lvl="1"/>
            <a:r>
              <a:rPr lang="en-US" sz="2000" dirty="0"/>
              <a:t>Use active voice, not passive voice</a:t>
            </a:r>
          </a:p>
          <a:p>
            <a:pPr lvl="1"/>
            <a:r>
              <a:rPr lang="en-US" sz="2000" dirty="0"/>
              <a:t>Use common, everyday words, using a conversational style</a:t>
            </a:r>
          </a:p>
          <a:p>
            <a:pPr lvl="1"/>
            <a:r>
              <a:rPr lang="en-US" sz="2000" dirty="0"/>
              <a:t>Organize information -- important information first and use headings for easy scanning</a:t>
            </a:r>
          </a:p>
          <a:p>
            <a:pPr lvl="1"/>
            <a:r>
              <a:rPr lang="en-US" sz="2000" dirty="0"/>
              <a:t>Simplify content with use of lists and simple data tables</a:t>
            </a:r>
          </a:p>
          <a:p>
            <a:r>
              <a:rPr lang="en-US" dirty="0"/>
              <a:t>There is an editor in Word that gives you feedback on things such as readability score, grade level, clarity, and passive voice - beyond the usual grammar and spelling checks.  Take a look at grade level under document stats and then go back and review recommendations under the Refinements section to help reword or simplify content.</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Implementing plain language using the items on this list all help make sure the information you are sharing is understood by the widest people audience. </a:t>
            </a:r>
          </a:p>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4A975C9-8A09-4104-9DAD-5DD6649AC085}" type="slidenum">
              <a:rPr lang="en-US" smtClean="0"/>
              <a:t>37</a:t>
            </a:fld>
            <a:endParaRPr lang="en-US"/>
          </a:p>
        </p:txBody>
      </p:sp>
    </p:spTree>
    <p:extLst>
      <p:ext uri="{BB962C8B-B14F-4D97-AF65-F5344CB8AC3E}">
        <p14:creationId xmlns:p14="http://schemas.microsoft.com/office/powerpoint/2010/main" val="4287823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Avoid cognitive or information overload in charts, graphs and other complex images. Narrow down to the most meaningful data</a:t>
            </a:r>
          </a:p>
          <a:p>
            <a:endParaRPr lang="en-US" sz="2400" dirty="0"/>
          </a:p>
          <a:p>
            <a:r>
              <a:rPr lang="en-US" sz="2400" dirty="0"/>
              <a:t>In these two chart examples to the right, the first one is a bar chart with 8 bar chart groupings along the X axis with 7 products in each grouping. Some of the bar chart colors do not pass color contrast. Y axis indicates product value. It also includes a blue line chart overlay with a different Y Axis to the right. This chart is very busy and having two different vague Y axes to the left and right are confusing. Separating this into multiple, simplified charts would be a better approach.</a:t>
            </a:r>
          </a:p>
          <a:p>
            <a:endParaRPr lang="en-US" sz="2400" dirty="0"/>
          </a:p>
          <a:p>
            <a:r>
              <a:rPr lang="en-US" sz="2400" dirty="0"/>
              <a:t>Below that is an accessible chart, using accessible color contrast with clear labels.</a:t>
            </a:r>
          </a:p>
          <a:p>
            <a:endParaRPr lang="en-US" sz="2400" dirty="0"/>
          </a:p>
          <a:p>
            <a:r>
              <a:rPr lang="en-US" sz="2400" dirty="0"/>
              <a:t>Use bulleted or numbered lists to break up text or simplify content when possible</a:t>
            </a:r>
          </a:p>
          <a:p>
            <a:r>
              <a:rPr lang="en-US" sz="2400" dirty="0"/>
              <a:t>Do not use underlined text unless it’s a link</a:t>
            </a:r>
          </a:p>
          <a:p>
            <a:endParaRPr lang="en-US" sz="2400"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Implementing these and the other plain language recommendations will not only help people with cognitive disabilities but also those who are not familiar with your content. </a:t>
            </a:r>
          </a:p>
          <a:p>
            <a:endParaRPr lang="en-US" sz="2400" dirty="0"/>
          </a:p>
          <a:p>
            <a:r>
              <a:rPr lang="en-US" sz="2400" dirty="0"/>
              <a:t>Last but not least,  Do </a:t>
            </a:r>
            <a:r>
              <a:rPr lang="en-US" sz="2400" b="1" dirty="0"/>
              <a:t>not</a:t>
            </a:r>
            <a:r>
              <a:rPr lang="en-US" sz="2400" dirty="0"/>
              <a:t> use File &gt; Print to create a PDF</a:t>
            </a:r>
          </a:p>
          <a:p>
            <a:pPr lvl="1"/>
            <a:r>
              <a:rPr lang="en-US" sz="2400" dirty="0"/>
              <a:t>Use File &gt; Save As &gt; PDF</a:t>
            </a:r>
          </a:p>
          <a:p>
            <a:endParaRPr lang="en-US" dirty="0"/>
          </a:p>
          <a:p>
            <a:r>
              <a:rPr lang="en-US" dirty="0"/>
              <a:t>The most common document format on the web is PDF. Using file – print creates an untagged PDF document. Untagged means all the underlying document structure and alternative text information is removed. </a:t>
            </a:r>
          </a:p>
        </p:txBody>
      </p:sp>
      <p:sp>
        <p:nvSpPr>
          <p:cNvPr id="4" name="Slide Number Placeholder 3"/>
          <p:cNvSpPr>
            <a:spLocks noGrp="1"/>
          </p:cNvSpPr>
          <p:nvPr>
            <p:ph type="sldNum" sz="quarter" idx="5"/>
          </p:nvPr>
        </p:nvSpPr>
        <p:spPr/>
        <p:txBody>
          <a:bodyPr/>
          <a:lstStyle/>
          <a:p>
            <a:fld id="{84A975C9-8A09-4104-9DAD-5DD6649AC085}" type="slidenum">
              <a:rPr lang="en-US" smtClean="0"/>
              <a:t>38</a:t>
            </a:fld>
            <a:endParaRPr lang="en-US"/>
          </a:p>
        </p:txBody>
      </p:sp>
    </p:spTree>
    <p:extLst>
      <p:ext uri="{BB962C8B-B14F-4D97-AF65-F5344CB8AC3E}">
        <p14:creationId xmlns:p14="http://schemas.microsoft.com/office/powerpoint/2010/main" val="684068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the ways to make a document accessible, let’s not forget to evaluate whether content should be a document in the first place.</a:t>
            </a:r>
          </a:p>
          <a:p>
            <a:endParaRPr lang="en-US" dirty="0"/>
          </a:p>
          <a:p>
            <a:pPr marL="0" indent="0">
              <a:buFont typeface="Wingdings 3" charset="2"/>
              <a:buNone/>
            </a:pPr>
            <a:r>
              <a:rPr lang="en-US" sz="1200" b="1" dirty="0">
                <a:solidFill>
                  <a:srgbClr val="000000"/>
                </a:solidFill>
                <a:latin typeface="+mj-lt"/>
              </a:rPr>
              <a:t>Reasons for a document or PDF</a:t>
            </a:r>
          </a:p>
          <a:p>
            <a:r>
              <a:rPr lang="en-US" sz="1200" b="0" i="0" dirty="0">
                <a:solidFill>
                  <a:srgbClr val="000000"/>
                </a:solidFill>
                <a:effectLst/>
                <a:latin typeface="+mj-lt"/>
              </a:rPr>
              <a:t>The content is exceptionally long, like a reference manual</a:t>
            </a:r>
          </a:p>
          <a:p>
            <a:pPr>
              <a:lnSpc>
                <a:spcPct val="120000"/>
              </a:lnSpc>
            </a:pPr>
            <a:r>
              <a:rPr lang="en-US" sz="1200" dirty="0">
                <a:solidFill>
                  <a:srgbClr val="000000"/>
                </a:solidFill>
                <a:latin typeface="+mj-lt"/>
              </a:rPr>
              <a:t>Primary purpose is for printing or printing in a precise layout, like a brochure or a form.</a:t>
            </a:r>
          </a:p>
          <a:p>
            <a:endParaRPr lang="en-US" dirty="0"/>
          </a:p>
          <a:p>
            <a:pPr marL="0" indent="0" algn="l">
              <a:buNone/>
            </a:pPr>
            <a:r>
              <a:rPr lang="en-US" sz="1200" b="1" i="0" dirty="0">
                <a:solidFill>
                  <a:srgbClr val="000000"/>
                </a:solidFill>
                <a:effectLst/>
                <a:latin typeface="museo-slab"/>
              </a:rPr>
              <a:t>Benefits of website content</a:t>
            </a:r>
          </a:p>
          <a:p>
            <a:r>
              <a:rPr lang="en-US" sz="1200" dirty="0"/>
              <a:t>Easier to make accessible</a:t>
            </a:r>
          </a:p>
          <a:p>
            <a:r>
              <a:rPr lang="en-US" sz="1200" dirty="0"/>
              <a:t>Predictable, consistent user experience </a:t>
            </a:r>
          </a:p>
          <a:p>
            <a:r>
              <a:rPr lang="en-US" sz="1200" dirty="0"/>
              <a:t>Responsive to different screen sizes</a:t>
            </a:r>
          </a:p>
          <a:p>
            <a:r>
              <a:rPr lang="en-US" sz="1200" dirty="0"/>
              <a:t>Easier to apply accessibility guidelines</a:t>
            </a:r>
          </a:p>
          <a:p>
            <a:r>
              <a:rPr lang="en-US" sz="1200" dirty="0"/>
              <a:t>Quicker to load</a:t>
            </a:r>
          </a:p>
          <a:p>
            <a:endParaRPr lang="en-US" sz="1200" dirty="0"/>
          </a:p>
          <a:p>
            <a:pPr marL="0" indent="0">
              <a:buFont typeface="Wingdings 3" charset="2"/>
              <a:buNone/>
            </a:pPr>
            <a:r>
              <a:rPr lang="en-US" sz="1200" b="1" dirty="0">
                <a:solidFill>
                  <a:srgbClr val="000000"/>
                </a:solidFill>
                <a:latin typeface="+mj-lt"/>
              </a:rPr>
              <a:t>A Document is Forever</a:t>
            </a:r>
          </a:p>
          <a:p>
            <a:r>
              <a:rPr lang="en-US" sz="1200" b="0" i="0" dirty="0">
                <a:solidFill>
                  <a:srgbClr val="000000"/>
                </a:solidFill>
                <a:effectLst/>
                <a:latin typeface="+mj-lt"/>
              </a:rPr>
              <a:t>Post a document on your site and anyone can download it. </a:t>
            </a:r>
          </a:p>
          <a:p>
            <a:r>
              <a:rPr lang="en-US" sz="1200" b="0" i="0" dirty="0">
                <a:solidFill>
                  <a:srgbClr val="000000"/>
                </a:solidFill>
                <a:effectLst/>
                <a:latin typeface="+mj-lt"/>
              </a:rPr>
              <a:t>It become tricky when posting a new version, or document is deleted. </a:t>
            </a:r>
          </a:p>
          <a:p>
            <a:r>
              <a:rPr lang="en-US" sz="1200" b="0" i="0" dirty="0">
                <a:solidFill>
                  <a:srgbClr val="000000"/>
                </a:solidFill>
                <a:effectLst/>
                <a:latin typeface="+mj-lt"/>
              </a:rPr>
              <a:t>Users might  continue to use old versions.</a:t>
            </a:r>
          </a:p>
          <a:p>
            <a:r>
              <a:rPr lang="en-US" sz="1200" b="0" i="0" dirty="0">
                <a:solidFill>
                  <a:srgbClr val="000000"/>
                </a:solidFill>
                <a:effectLst/>
                <a:latin typeface="+mj-lt"/>
              </a:rPr>
              <a:t>Ensure version numbers or dates are clearly stated in documents that are updated over time.</a:t>
            </a:r>
            <a:endParaRPr lang="en-US" sz="1200" b="0" i="0" dirty="0">
              <a:solidFill>
                <a:srgbClr val="000000"/>
              </a:solidFill>
              <a:effectLst/>
              <a:latin typeface="Trebuchet MS" panose="020B0603020202020204" pitchFamily="34" charset="0"/>
            </a:endParaRPr>
          </a:p>
          <a:p>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39</a:t>
            </a:fld>
            <a:endParaRPr lang="en-US"/>
          </a:p>
        </p:txBody>
      </p:sp>
    </p:spTree>
    <p:extLst>
      <p:ext uri="{BB962C8B-B14F-4D97-AF65-F5344CB8AC3E}">
        <p14:creationId xmlns:p14="http://schemas.microsoft.com/office/powerpoint/2010/main" val="3660330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40</a:t>
            </a:fld>
            <a:endParaRPr lang="en-US"/>
          </a:p>
        </p:txBody>
      </p:sp>
    </p:spTree>
    <p:extLst>
      <p:ext uri="{BB962C8B-B14F-4D97-AF65-F5344CB8AC3E}">
        <p14:creationId xmlns:p14="http://schemas.microsoft.com/office/powerpoint/2010/main" val="3320841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take this information and incorporate it into your daily work, know there are huge benefits for Missouri citizens and fellow state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benefits are:</a:t>
            </a:r>
          </a:p>
          <a:p>
            <a:pPr marL="514350" lvl="0" indent="-514350">
              <a:buFont typeface="+mj-lt"/>
              <a:buAutoNum type="arabicPeriod"/>
            </a:pPr>
            <a:r>
              <a:rPr lang="en-US" sz="1200" b="1" i="1" dirty="0">
                <a:effectLst/>
              </a:rPr>
              <a:t>Improved User Experience</a:t>
            </a:r>
            <a:br>
              <a:rPr lang="en-US" sz="1200" b="1" i="1" dirty="0"/>
            </a:br>
            <a:r>
              <a:rPr lang="en-US" sz="1200" b="0" i="0" dirty="0">
                <a:solidFill>
                  <a:schemeClr val="tx1"/>
                </a:solidFill>
                <a:effectLst/>
              </a:rPr>
              <a:t>Accessible websites are easier to use for people with permanent disabilities as well as temporary and situational challenges.</a:t>
            </a:r>
            <a:endParaRPr lang="en-US" sz="1200" dirty="0">
              <a:solidFill>
                <a:schemeClr val="tx1"/>
              </a:solidFill>
              <a:effectLst/>
            </a:endParaRPr>
          </a:p>
          <a:p>
            <a:pPr marL="514350" indent="-514350">
              <a:buFont typeface="+mj-lt"/>
              <a:buAutoNum type="arabicPeriod"/>
            </a:pPr>
            <a:r>
              <a:rPr lang="en-US" sz="1200" b="1" i="1" dirty="0">
                <a:effectLst/>
              </a:rPr>
              <a:t>Search Engine Optimization (SEO)</a:t>
            </a:r>
            <a:br>
              <a:rPr lang="en-US" sz="1200" b="1" i="1" dirty="0"/>
            </a:br>
            <a:r>
              <a:rPr lang="en-US" sz="1200" dirty="0">
                <a:effectLst/>
              </a:rPr>
              <a:t>Accessible sites perform better in search engines, resulting in content that is easier to find.</a:t>
            </a:r>
          </a:p>
          <a:p>
            <a:pPr marL="514350" lvl="0" indent="-514350">
              <a:buFont typeface="+mj-lt"/>
              <a:buAutoNum type="arabicPeriod"/>
            </a:pPr>
            <a:r>
              <a:rPr lang="en-US" sz="1200" b="1" i="1" dirty="0">
                <a:effectLst/>
              </a:rPr>
              <a:t>Positive Business Reputation</a:t>
            </a:r>
            <a:br>
              <a:rPr lang="en-US" sz="1200" b="1" i="1" dirty="0">
                <a:effectLst/>
              </a:rPr>
            </a:br>
            <a:r>
              <a:rPr lang="en-US" sz="1200" dirty="0">
                <a:effectLst/>
              </a:rPr>
              <a:t>Organizations that prioritize accessibility are often seen as more socially responsible, with a commitment to inclusion and equal opportunity.</a:t>
            </a:r>
          </a:p>
          <a:p>
            <a:endParaRPr lang="en-US" dirty="0">
              <a:effectLst/>
            </a:endParaRP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41</a:t>
            </a:fld>
            <a:endParaRPr lang="en-US"/>
          </a:p>
        </p:txBody>
      </p:sp>
    </p:spTree>
    <p:extLst>
      <p:ext uri="{BB962C8B-B14F-4D97-AF65-F5344CB8AC3E}">
        <p14:creationId xmlns:p14="http://schemas.microsoft.com/office/powerpoint/2010/main" val="2526144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00" indent="0">
              <a:lnSpc>
                <a:spcPct val="150000"/>
              </a:lnSpc>
              <a:buNone/>
            </a:pPr>
            <a:r>
              <a:rPr lang="en-US" sz="1200" b="1" dirty="0">
                <a:effectLst/>
              </a:rPr>
              <a:t>Your call to action - be an advocate! </a:t>
            </a:r>
          </a:p>
          <a:p>
            <a:pPr marL="36900" indent="0">
              <a:lnSpc>
                <a:spcPct val="150000"/>
              </a:lnSpc>
              <a:buNone/>
            </a:pPr>
            <a:r>
              <a:rPr lang="en-US" sz="1200" dirty="0">
                <a:effectLst/>
              </a:rPr>
              <a:t>If you notice accessibility issues</a:t>
            </a:r>
            <a:r>
              <a:rPr lang="en-US" sz="1200" dirty="0"/>
              <a:t>:</a:t>
            </a:r>
            <a:r>
              <a:rPr lang="en-US" sz="1200" dirty="0">
                <a:effectLst/>
              </a:rPr>
              <a:t>  </a:t>
            </a:r>
          </a:p>
          <a:p>
            <a:pPr marL="208350" indent="-171450">
              <a:lnSpc>
                <a:spcPct val="150000"/>
              </a:lnSpc>
              <a:buFont typeface="Arial" panose="020B0604020202020204" pitchFamily="34" charset="0"/>
              <a:buChar char="•"/>
            </a:pPr>
            <a:r>
              <a:rPr lang="en-US" sz="1200" dirty="0">
                <a:effectLst/>
              </a:rPr>
              <a:t>Fix as a content creator, or</a:t>
            </a:r>
          </a:p>
          <a:p>
            <a:pPr marL="208350" indent="-171450">
              <a:lnSpc>
                <a:spcPct val="150000"/>
              </a:lnSpc>
              <a:buFont typeface="Arial" panose="020B0604020202020204" pitchFamily="34" charset="0"/>
              <a:buChar char="•"/>
            </a:pPr>
            <a:r>
              <a:rPr lang="en-US" sz="1200" dirty="0"/>
              <a:t>R</a:t>
            </a:r>
            <a:r>
              <a:rPr lang="en-US" sz="1200" dirty="0">
                <a:effectLst/>
              </a:rPr>
              <a:t>eport content you see</a:t>
            </a:r>
          </a:p>
          <a:p>
            <a:pPr marL="36900" indent="0" algn="ctr">
              <a:buNone/>
            </a:pPr>
            <a:endParaRPr lang="en-US" sz="1200" dirty="0"/>
          </a:p>
          <a:p>
            <a:pPr marL="36900" indent="0" algn="l">
              <a:lnSpc>
                <a:spcPct val="110000"/>
              </a:lnSpc>
              <a:buNone/>
            </a:pPr>
            <a:r>
              <a:rPr lang="en-US" sz="1200" dirty="0"/>
              <a:t>Typically, you can report issues through your agency’s Communications office.</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42</a:t>
            </a:fld>
            <a:endParaRPr lang="en-US"/>
          </a:p>
        </p:txBody>
      </p:sp>
    </p:spTree>
    <p:extLst>
      <p:ext uri="{BB962C8B-B14F-4D97-AF65-F5344CB8AC3E}">
        <p14:creationId xmlns:p14="http://schemas.microsoft.com/office/powerpoint/2010/main" val="168879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twenty counties have varying populations, and are located  in the West and West-Central portion of the state.</a:t>
            </a:r>
          </a:p>
          <a:p>
            <a:endParaRPr lang="en-US" dirty="0"/>
          </a:p>
          <a:p>
            <a:r>
              <a:rPr lang="en-US" dirty="0"/>
              <a:t>This example include: Buchanan, Clinton, Caldwell, Livingston, Platte, Clay, Ray, </a:t>
            </a:r>
            <a:r>
              <a:rPr lang="en-US" dirty="0" err="1"/>
              <a:t>Cartoll</a:t>
            </a:r>
            <a:r>
              <a:rPr lang="en-US" dirty="0"/>
              <a:t>, Jackson, Lafayette, Saline, Cass, Johnson, Pettis, Cooper, Bates, Henry, Benton, Morgan and Moniteau Counties!</a:t>
            </a:r>
          </a:p>
        </p:txBody>
      </p:sp>
      <p:sp>
        <p:nvSpPr>
          <p:cNvPr id="4" name="Slide Number Placeholder 3"/>
          <p:cNvSpPr>
            <a:spLocks noGrp="1"/>
          </p:cNvSpPr>
          <p:nvPr>
            <p:ph type="sldNum" sz="quarter" idx="5"/>
          </p:nvPr>
        </p:nvSpPr>
        <p:spPr/>
        <p:txBody>
          <a:bodyPr/>
          <a:lstStyle/>
          <a:p>
            <a:fld id="{84A975C9-8A09-4104-9DAD-5DD6649AC085}" type="slidenum">
              <a:rPr lang="en-US" smtClean="0"/>
              <a:t>6</a:t>
            </a:fld>
            <a:endParaRPr lang="en-US"/>
          </a:p>
        </p:txBody>
      </p:sp>
    </p:spTree>
    <p:extLst>
      <p:ext uri="{BB962C8B-B14F-4D97-AF65-F5344CB8AC3E}">
        <p14:creationId xmlns:p14="http://schemas.microsoft.com/office/powerpoint/2010/main" val="292363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many references to different resources throughout this course. Bookmark this information as an ongoing resource in your accessibility work. </a:t>
            </a:r>
          </a:p>
          <a:p>
            <a:endParaRPr lang="en-US" dirty="0"/>
          </a:p>
          <a:p>
            <a:r>
              <a:rPr lang="en-US" dirty="0"/>
              <a:t>This reference includes: </a:t>
            </a:r>
          </a:p>
          <a:p>
            <a:pPr indent="-342900"/>
            <a:r>
              <a:rPr lang="en-US" dirty="0"/>
              <a:t>Information about Web Accessibility Law</a:t>
            </a:r>
          </a:p>
          <a:p>
            <a:pPr indent="-342900"/>
            <a:r>
              <a:rPr lang="en-US" dirty="0"/>
              <a:t>Checklists for Microsoft Office and Plain Language</a:t>
            </a:r>
          </a:p>
          <a:p>
            <a:pPr indent="-342900"/>
            <a:r>
              <a:rPr lang="en-US" dirty="0"/>
              <a:t>Testing Tools Training</a:t>
            </a:r>
          </a:p>
          <a:p>
            <a:pPr indent="-342900"/>
            <a:r>
              <a:rPr lang="en-US" dirty="0"/>
              <a:t>Expand accessibility skills – MOVERS Learn, Advanced PDF Accessibility and other topics</a:t>
            </a:r>
          </a:p>
          <a:p>
            <a:endParaRPr lang="en-US" dirty="0"/>
          </a:p>
          <a:p>
            <a:br>
              <a:rPr lang="en-US" dirty="0"/>
            </a:br>
            <a:endParaRPr lang="en-US" b="0" i="0" dirty="0">
              <a:solidFill>
                <a:srgbClr val="0F2A4D"/>
              </a:solidFill>
              <a:effectLst/>
              <a:latin typeface="inter" panose="02000503000000020004" pitchFamily="2" charset="0"/>
            </a:endParaRPr>
          </a:p>
          <a:p>
            <a:pPr marL="0" indent="0" algn="l">
              <a:buFont typeface="Arial" panose="020B0604020202020204" pitchFamily="34" charset="0"/>
              <a:buNone/>
            </a:pPr>
            <a:r>
              <a:rPr lang="en-US" b="1" dirty="0"/>
              <a:t>State of Missouri Accessibility Resources for State Web Content or Document Creators</a:t>
            </a:r>
          </a:p>
          <a:p>
            <a:pPr marL="0" indent="0" algn="l">
              <a:buFont typeface="Arial" panose="020B0604020202020204" pitchFamily="34" charset="0"/>
              <a:buNone/>
            </a:pPr>
            <a:endParaRPr lang="en-US" b="1" dirty="0"/>
          </a:p>
          <a:p>
            <a:pPr marL="0" indent="0" algn="l">
              <a:buFont typeface="Arial" panose="020B0604020202020204" pitchFamily="34" charset="0"/>
              <a:buNone/>
            </a:pPr>
            <a:r>
              <a:rPr lang="en-US" b="1" dirty="0"/>
              <a:t>Why we are doing this work</a:t>
            </a:r>
          </a:p>
          <a:p>
            <a:pPr marL="171450" indent="-171450" algn="l">
              <a:buFont typeface="Arial" panose="020B0604020202020204" pitchFamily="34" charset="0"/>
              <a:buChar char="•"/>
            </a:pPr>
            <a:r>
              <a:rPr lang="en-US" dirty="0"/>
              <a:t>Web Accessibility Law (State and Federal)</a:t>
            </a:r>
          </a:p>
          <a:p>
            <a:pPr marL="0" indent="0" algn="l">
              <a:buFont typeface="Arial" panose="020B0604020202020204" pitchFamily="34" charset="0"/>
              <a:buNone/>
            </a:pPr>
            <a:endParaRPr lang="en-US" dirty="0"/>
          </a:p>
          <a:p>
            <a:pPr marL="0" indent="0" algn="l">
              <a:buFont typeface="Arial" panose="020B0604020202020204" pitchFamily="34" charset="0"/>
              <a:buNone/>
            </a:pPr>
            <a:r>
              <a:rPr lang="en-US" b="1" dirty="0"/>
              <a:t>Checklists to Make Your Work Easier </a:t>
            </a:r>
          </a:p>
          <a:p>
            <a:pPr marL="171450" indent="-171450" algn="l">
              <a:buFont typeface="Arial" panose="020B0604020202020204" pitchFamily="34" charset="0"/>
              <a:buChar char="•"/>
            </a:pPr>
            <a:r>
              <a:rPr lang="en-US" dirty="0"/>
              <a:t>Word, PowerPoint, Excel Accessibility Checklists </a:t>
            </a:r>
          </a:p>
          <a:p>
            <a:pPr marL="171450" indent="-171450" algn="l">
              <a:buFont typeface="Arial" panose="020B0604020202020204" pitchFamily="34" charset="0"/>
              <a:buChar char="•"/>
            </a:pPr>
            <a:r>
              <a:rPr lang="en-US" dirty="0"/>
              <a:t>Plain Language Checklist</a:t>
            </a:r>
          </a:p>
          <a:p>
            <a:endParaRPr lang="en-US" dirty="0"/>
          </a:p>
          <a:p>
            <a:r>
              <a:rPr lang="en-US" b="1" dirty="0"/>
              <a:t>Copy of this Web Accessibility Presentation</a:t>
            </a:r>
          </a:p>
          <a:p>
            <a:endParaRPr lang="en-US" dirty="0"/>
          </a:p>
          <a:p>
            <a:r>
              <a:rPr lang="en-US" b="1" dirty="0"/>
              <a:t>Tools to Make Your Testing Easier</a:t>
            </a:r>
          </a:p>
          <a:p>
            <a:pPr marL="171450" indent="-171450" algn="l">
              <a:buFont typeface="Arial" panose="020B0604020202020204" pitchFamily="34" charset="0"/>
              <a:buChar char="•"/>
            </a:pPr>
            <a:r>
              <a:rPr lang="en-US" b="0" i="0" u="none" strike="noStrike" dirty="0" err="1">
                <a:solidFill>
                  <a:srgbClr val="3B526F"/>
                </a:solidFill>
                <a:effectLst/>
                <a:latin typeface="Open Sans" panose="020B0606030504020204" pitchFamily="34" charset="0"/>
                <a:hlinkClick r:id="rId3"/>
              </a:rPr>
              <a:t>WebAIM</a:t>
            </a:r>
            <a:r>
              <a:rPr lang="en-US" b="0" i="0" u="none" strike="noStrike" dirty="0">
                <a:solidFill>
                  <a:srgbClr val="3B526F"/>
                </a:solidFill>
                <a:effectLst/>
                <a:latin typeface="Open Sans" panose="020B0606030504020204" pitchFamily="34" charset="0"/>
                <a:hlinkClick r:id="rId3"/>
              </a:rPr>
              <a:t> Color Checker (can check both website and desktop software contrast)</a:t>
            </a:r>
          </a:p>
          <a:p>
            <a:pPr marL="171450" indent="-171450" algn="l">
              <a:buFont typeface="Arial" panose="020B0604020202020204" pitchFamily="34" charset="0"/>
              <a:buChar char="•"/>
            </a:pPr>
            <a:r>
              <a:rPr lang="en-US" b="0" i="0" u="none" strike="noStrike" dirty="0">
                <a:solidFill>
                  <a:srgbClr val="3B526F"/>
                </a:solidFill>
                <a:effectLst/>
                <a:latin typeface="Open Sans" panose="020B0606030504020204" pitchFamily="34" charset="0"/>
                <a:hlinkClick r:id="rId4"/>
              </a:rPr>
              <a:t>Color Contrast </a:t>
            </a:r>
            <a:r>
              <a:rPr lang="en-US" b="0" i="0" u="none" strike="noStrike" dirty="0" err="1">
                <a:solidFill>
                  <a:srgbClr val="3B526F"/>
                </a:solidFill>
                <a:effectLst/>
                <a:latin typeface="Open Sans" panose="020B0606030504020204" pitchFamily="34" charset="0"/>
                <a:hlinkClick r:id="rId4"/>
              </a:rPr>
              <a:t>Analyser</a:t>
            </a:r>
            <a:r>
              <a:rPr lang="en-US" b="0" i="0" u="none" strike="noStrike" dirty="0">
                <a:solidFill>
                  <a:srgbClr val="3B526F"/>
                </a:solidFill>
                <a:effectLst/>
                <a:latin typeface="Open Sans" panose="020B0606030504020204" pitchFamily="34" charset="0"/>
                <a:hlinkClick r:id="rId4"/>
              </a:rPr>
              <a:t> (free desktop tool)</a:t>
            </a:r>
          </a:p>
          <a:p>
            <a:pPr marL="171450" indent="-171450" algn="l">
              <a:buFont typeface="Arial" panose="020B0604020202020204" pitchFamily="34" charset="0"/>
              <a:buChar char="•"/>
            </a:pPr>
            <a:r>
              <a:rPr lang="en-US" b="0" i="0" u="none" strike="noStrike" dirty="0">
                <a:solidFill>
                  <a:srgbClr val="3B526F"/>
                </a:solidFill>
                <a:effectLst/>
                <a:latin typeface="Open Sans" panose="020B0606030504020204" pitchFamily="34" charset="0"/>
                <a:hlinkClick r:id="rId4"/>
              </a:rPr>
              <a:t>Adobe Acrobat Professional Web Accessibility Checker</a:t>
            </a:r>
          </a:p>
          <a:p>
            <a:pPr marL="171450" indent="-171450" algn="l">
              <a:buFont typeface="Arial" panose="020B0604020202020204" pitchFamily="34" charset="0"/>
              <a:buChar char="•"/>
            </a:pPr>
            <a:r>
              <a:rPr lang="en-US" b="0" i="0" u="none" strike="noStrike" dirty="0">
                <a:solidFill>
                  <a:srgbClr val="3B526F"/>
                </a:solidFill>
                <a:effectLst/>
                <a:latin typeface="Open Sans" panose="020B0606030504020204" pitchFamily="34" charset="0"/>
                <a:hlinkClick r:id="rId4"/>
              </a:rPr>
              <a:t>PAC 2024 PDF Accessibility (free desktop tool)</a:t>
            </a:r>
          </a:p>
          <a:p>
            <a:pPr marL="171450" indent="-171450" algn="l">
              <a:buFont typeface="Arial" panose="020B0604020202020204" pitchFamily="34" charset="0"/>
              <a:buChar char="•"/>
            </a:pPr>
            <a:r>
              <a:rPr lang="en-US" b="0" i="0" u="none" strike="noStrike" dirty="0">
                <a:solidFill>
                  <a:srgbClr val="3B526F"/>
                </a:solidFill>
                <a:effectLst/>
                <a:latin typeface="Open Sans" panose="020B0606030504020204" pitchFamily="34" charset="0"/>
                <a:hlinkClick r:id="rId4"/>
              </a:rPr>
              <a:t>Accessibility Testing Toolkit for Loan https://at.mo.gov/ict-testing-kit/</a:t>
            </a:r>
          </a:p>
          <a:p>
            <a:endParaRPr lang="en-US" dirty="0"/>
          </a:p>
          <a:p>
            <a:r>
              <a:rPr lang="en-US" b="1" dirty="0"/>
              <a:t>Further Training to Grow Your Accessibility Skills</a:t>
            </a:r>
          </a:p>
          <a:p>
            <a:endParaRPr lang="en-US" sz="2000" b="1" dirty="0">
              <a:effectLst/>
            </a:endParaRPr>
          </a:p>
          <a:p>
            <a:r>
              <a:rPr lang="en-US" sz="2000" b="1" dirty="0">
                <a:effectLst/>
              </a:rPr>
              <a:t>MOVERS Learn</a:t>
            </a:r>
            <a:br>
              <a:rPr lang="en-US" sz="2000" dirty="0">
                <a:effectLst/>
              </a:rPr>
            </a:br>
            <a:r>
              <a:rPr lang="en-US" sz="2000" dirty="0">
                <a:effectLst/>
              </a:rPr>
              <a:t>This cours</a:t>
            </a:r>
            <a:r>
              <a:rPr lang="en-US" sz="2000" dirty="0"/>
              <a:t>e is part of a learning path titled: </a:t>
            </a:r>
            <a:r>
              <a:rPr lang="en-US" sz="2000" dirty="0">
                <a:hlinkClick r:id="rId5"/>
              </a:rPr>
              <a:t>Accessible Communications in the Workplace</a:t>
            </a:r>
            <a:endParaRPr lang="en-US" sz="2000" dirty="0">
              <a:effectLst/>
            </a:endParaRPr>
          </a:p>
          <a:p>
            <a:pPr lvl="1"/>
            <a:r>
              <a:rPr lang="en-US" sz="2000" dirty="0">
                <a:effectLst/>
              </a:rPr>
              <a:t>Word Accessibility Awareness/Word Document Accessibility (this course)</a:t>
            </a:r>
          </a:p>
          <a:p>
            <a:pPr lvl="1"/>
            <a:r>
              <a:rPr lang="en-US" sz="2000" dirty="0">
                <a:effectLst/>
              </a:rPr>
              <a:t>MS Office/PDF Accessibility</a:t>
            </a:r>
          </a:p>
          <a:p>
            <a:pPr lvl="1"/>
            <a:r>
              <a:rPr lang="en-US" sz="2000" dirty="0">
                <a:effectLst/>
              </a:rPr>
              <a:t>Accessible Meetings/Virtual Meetings</a:t>
            </a:r>
          </a:p>
          <a:p>
            <a:pPr lvl="1"/>
            <a:r>
              <a:rPr lang="en-US" sz="2000" dirty="0">
                <a:effectLst/>
              </a:rPr>
              <a:t>Accessible Audio, Video, Multimedia</a:t>
            </a:r>
          </a:p>
          <a:p>
            <a:pPr lvl="1"/>
            <a:r>
              <a:rPr lang="en-US" sz="2000" dirty="0">
                <a:effectLst/>
              </a:rPr>
              <a:t>Accessible Social Media</a:t>
            </a:r>
          </a:p>
          <a:p>
            <a:pPr lvl="1"/>
            <a:endParaRPr lang="en-US" sz="2000" dirty="0">
              <a:effectLst/>
            </a:endParaRPr>
          </a:p>
          <a:p>
            <a:pPr lvl="0"/>
            <a:r>
              <a:rPr lang="en-US" b="1" dirty="0">
                <a:effectLst/>
              </a:rPr>
              <a:t>Advanced Accessible PDF Course </a:t>
            </a:r>
            <a:r>
              <a:rPr lang="en-US" dirty="0">
                <a:effectLst/>
              </a:rPr>
              <a:t>https://www.linkedin.com/learning/advanced-accessible-pdfs-21974253/</a:t>
            </a:r>
          </a:p>
          <a:p>
            <a:pPr lvl="0"/>
            <a:endParaRPr lang="en-US" dirty="0">
              <a:effectLst/>
            </a:endParaRPr>
          </a:p>
          <a:p>
            <a:pPr lvl="0"/>
            <a:r>
              <a:rPr lang="en-US" b="1" dirty="0">
                <a:effectLst/>
              </a:rPr>
              <a:t>Explore other free topic-based accessibility training options </a:t>
            </a:r>
            <a:r>
              <a:rPr lang="en-US" dirty="0">
                <a:effectLst/>
              </a:rPr>
              <a:t>https://at.mo.gov/ict-training/</a:t>
            </a:r>
          </a:p>
          <a:p>
            <a:pPr lvl="0"/>
            <a:endParaRPr lang="en-US" dirty="0">
              <a:effectLst/>
            </a:endParaRPr>
          </a:p>
          <a:p>
            <a:pPr lvl="0"/>
            <a:r>
              <a:rPr lang="en-US" dirty="0">
                <a:effectLst/>
              </a:rPr>
              <a:t>State’s Web Accessibility Site https://at.mo.gov/it-access/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43</a:t>
            </a:fld>
            <a:endParaRPr lang="en-US"/>
          </a:p>
        </p:txBody>
      </p:sp>
    </p:spTree>
    <p:extLst>
      <p:ext uri="{BB962C8B-B14F-4D97-AF65-F5344CB8AC3E}">
        <p14:creationId xmlns:p14="http://schemas.microsoft.com/office/powerpoint/2010/main" val="326447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Disability types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085850" indent="-1047750">
              <a:lnSpc>
                <a:spcPct val="120000"/>
              </a:lnSpc>
            </a:pPr>
            <a:r>
              <a:rPr lang="en-US" sz="4000" dirty="0"/>
              <a:t>Visual Impairments </a:t>
            </a:r>
            <a:br>
              <a:rPr lang="en-US" sz="4000" dirty="0"/>
            </a:br>
            <a:r>
              <a:rPr lang="en-US" sz="2800" dirty="0"/>
              <a:t>Blind, Low Vision, Colorblind, Glasses/Contact Users</a:t>
            </a:r>
          </a:p>
          <a:p>
            <a:pPr marL="1085850" indent="-1047750">
              <a:lnSpc>
                <a:spcPct val="120000"/>
              </a:lnSpc>
            </a:pPr>
            <a:r>
              <a:rPr lang="en-US" sz="4000" dirty="0"/>
              <a:t>Hearing Impairments </a:t>
            </a:r>
            <a:br>
              <a:rPr lang="en-US" sz="4000" dirty="0"/>
            </a:br>
            <a:r>
              <a:rPr lang="en-US" sz="2800" dirty="0"/>
              <a:t>Deaf, Hard of Hearing, Hearing Aid Users</a:t>
            </a:r>
          </a:p>
          <a:p>
            <a:pPr marL="1085850" indent="-1047750">
              <a:lnSpc>
                <a:spcPct val="120000"/>
              </a:lnSpc>
            </a:pPr>
            <a:r>
              <a:rPr lang="en-US" sz="4000" dirty="0"/>
              <a:t>Motor Disabilities </a:t>
            </a:r>
            <a:br>
              <a:rPr lang="en-US" sz="4000" dirty="0"/>
            </a:br>
            <a:r>
              <a:rPr lang="en-US" sz="2800" dirty="0"/>
              <a:t>Physical Weakness/Limitation</a:t>
            </a:r>
          </a:p>
          <a:p>
            <a:pPr marL="1085850" indent="-1047750">
              <a:lnSpc>
                <a:spcPct val="120000"/>
              </a:lnSpc>
            </a:pPr>
            <a:r>
              <a:rPr lang="en-US" sz="4000" dirty="0"/>
              <a:t>Cognitive/Learning Disabilities </a:t>
            </a:r>
            <a:br>
              <a:rPr lang="en-US" sz="4000" dirty="0"/>
            </a:br>
            <a:r>
              <a:rPr lang="en-US" sz="2800" dirty="0"/>
              <a:t>Affects Processing of Information</a:t>
            </a:r>
            <a:endParaRPr lang="en-US" sz="2800" dirty="0">
              <a:effectLst/>
            </a:endParaRPr>
          </a:p>
          <a:p>
            <a:pPr marL="1085850" indent="-1047750">
              <a:lnSpc>
                <a:spcPct val="120000"/>
              </a:lnSpc>
            </a:pP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users will use various devices, software and methods to interact with your content. Next, we will talk about what devices and software, called Assistive Technology, are used by these different disability types. </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7</a:t>
            </a:fld>
            <a:endParaRPr lang="en-US"/>
          </a:p>
        </p:txBody>
      </p:sp>
    </p:spTree>
    <p:extLst>
      <p:ext uri="{BB962C8B-B14F-4D97-AF65-F5344CB8AC3E}">
        <p14:creationId xmlns:p14="http://schemas.microsoft.com/office/powerpoint/2010/main" val="52550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00" indent="0">
              <a:buNone/>
            </a:pPr>
            <a:r>
              <a:rPr lang="en-US" sz="1200" dirty="0">
                <a:effectLst/>
              </a:rPr>
              <a:t>Let’s talk about cognitive and learning disability examples in a bit more detail. This category can be misunderstood or overlooked when incorporating accessibility</a:t>
            </a:r>
          </a:p>
          <a:p>
            <a:pPr marL="36900" indent="0">
              <a:buNone/>
            </a:pPr>
            <a:r>
              <a:rPr lang="en-US" sz="1200" dirty="0">
                <a:effectLst/>
              </a:rPr>
              <a:t>Examples like:</a:t>
            </a:r>
          </a:p>
          <a:p>
            <a:r>
              <a:rPr lang="en-US" sz="1200" dirty="0">
                <a:effectLst/>
              </a:rPr>
              <a:t>Attention deficit hyperactivity disorder (ADHD) </a:t>
            </a:r>
          </a:p>
          <a:p>
            <a:r>
              <a:rPr lang="en-US" sz="1200" dirty="0">
                <a:effectLst/>
              </a:rPr>
              <a:t>Autism		</a:t>
            </a:r>
          </a:p>
          <a:p>
            <a:r>
              <a:rPr lang="en-US" sz="1200" dirty="0">
                <a:effectLst/>
              </a:rPr>
              <a:t>Dyslexia</a:t>
            </a:r>
          </a:p>
          <a:p>
            <a:r>
              <a:rPr lang="en-US" sz="1200" dirty="0">
                <a:effectLst/>
                <a:latin typeface="+mj-lt"/>
                <a:ea typeface="Calibri" panose="020F0502020204030204" pitchFamily="34" charset="0"/>
                <a:cs typeface="Times New Roman" panose="02020603050405020304" pitchFamily="18" charset="0"/>
              </a:rPr>
              <a:t>Learning disabilities like reading comprehension</a:t>
            </a:r>
            <a:endParaRPr lang="en-US" sz="1200" dirty="0">
              <a:effectLst/>
              <a:latin typeface="+mj-lt"/>
            </a:endParaRPr>
          </a:p>
          <a:p>
            <a:r>
              <a:rPr lang="en-US" sz="1200" dirty="0">
                <a:effectLst/>
              </a:rPr>
              <a:t>Brain injury</a:t>
            </a:r>
          </a:p>
          <a:p>
            <a:r>
              <a:rPr lang="en-US" sz="1200" dirty="0"/>
              <a:t>Aging</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8</a:t>
            </a:fld>
            <a:endParaRPr lang="en-US"/>
          </a:p>
        </p:txBody>
      </p:sp>
    </p:spTree>
    <p:extLst>
      <p:ext uri="{BB962C8B-B14F-4D97-AF65-F5344CB8AC3E}">
        <p14:creationId xmlns:p14="http://schemas.microsoft.com/office/powerpoint/2010/main" val="422083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00" lvl="0" indent="0" algn="l">
              <a:buNone/>
            </a:pPr>
            <a:r>
              <a:rPr lang="en-US" dirty="0"/>
              <a:t>The primary target audience for web accessibility guidelines and laws are providing equal access for those with permanent disabilities. But did you know? </a:t>
            </a:r>
            <a:r>
              <a:rPr lang="en-US" sz="1200" dirty="0">
                <a:effectLst/>
              </a:rPr>
              <a:t>Effective web accessibility positively impacts everyone!</a:t>
            </a:r>
          </a:p>
          <a:p>
            <a:pPr marL="36900" lvl="0" indent="0" algn="l">
              <a:buNone/>
            </a:pPr>
            <a:r>
              <a:rPr lang="en-US" sz="1200" dirty="0">
                <a:effectLst/>
              </a:rPr>
              <a:t>Users with temporary and situational disabilities also benefit from accessible websites!</a:t>
            </a:r>
          </a:p>
          <a:p>
            <a:pPr marL="36900" lvl="0" indent="0" algn="l">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temporary and situational disability examples related to mobility, hearing, site and speech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 temporary challenge could be an ear infection and situational example is working in a loud environment</a:t>
            </a:r>
          </a:p>
        </p:txBody>
      </p:sp>
      <p:sp>
        <p:nvSpPr>
          <p:cNvPr id="4" name="Slide Number Placeholder 3"/>
          <p:cNvSpPr>
            <a:spLocks noGrp="1"/>
          </p:cNvSpPr>
          <p:nvPr>
            <p:ph type="sldNum" sz="quarter" idx="5"/>
          </p:nvPr>
        </p:nvSpPr>
        <p:spPr/>
        <p:txBody>
          <a:bodyPr/>
          <a:lstStyle/>
          <a:p>
            <a:fld id="{84A975C9-8A09-4104-9DAD-5DD6649AC085}" type="slidenum">
              <a:rPr lang="en-US" smtClean="0"/>
              <a:t>9</a:t>
            </a:fld>
            <a:endParaRPr lang="en-US"/>
          </a:p>
        </p:txBody>
      </p:sp>
    </p:spTree>
    <p:extLst>
      <p:ext uri="{BB962C8B-B14F-4D97-AF65-F5344CB8AC3E}">
        <p14:creationId xmlns:p14="http://schemas.microsoft.com/office/powerpoint/2010/main" val="269954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10</a:t>
            </a:fld>
            <a:endParaRPr lang="en-US"/>
          </a:p>
        </p:txBody>
      </p:sp>
    </p:spTree>
    <p:extLst>
      <p:ext uri="{BB962C8B-B14F-4D97-AF65-F5344CB8AC3E}">
        <p14:creationId xmlns:p14="http://schemas.microsoft.com/office/powerpoint/2010/main" val="157342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define Assistive Technology.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a:t>
            </a:r>
            <a:r>
              <a:rPr lang="en-US" sz="1200" b="1" dirty="0">
                <a:effectLst/>
              </a:rPr>
              <a:t>Assistive Technology </a:t>
            </a:r>
            <a:r>
              <a:rPr lang="en-US" sz="1200" dirty="0">
                <a:effectLst/>
              </a:rPr>
              <a:t>is any tool, device, or product that helps people with disabilities perform tasks that they might not be able to do without it.”</a:t>
            </a:r>
          </a:p>
          <a:p>
            <a:endParaRPr lang="en-US" sz="1200" dirty="0">
              <a:effectLst/>
            </a:endParaRPr>
          </a:p>
          <a:p>
            <a:r>
              <a:rPr lang="en-US" sz="1200" dirty="0">
                <a:effectLst/>
              </a:rPr>
              <a:t>Next, let’s look at assistive technology examples by disability types.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“Assistive Technology is defined as any tool, device, or product that helps people with disabilities perform tasks that they might not be able to do without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Next, let’s get familiar with different types of assistive technology to gain a better understanding of user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F2A4D"/>
                </a:solidFill>
                <a:effectLst/>
                <a:latin typeface="inter" panose="02000503000000020004" pitchFamily="2" charset="0"/>
              </a:rPr>
              <a:t>With a better understanding of user needs</a:t>
            </a:r>
            <a:endParaRPr lang="en-US" sz="1200"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11</a:t>
            </a:fld>
            <a:endParaRPr lang="en-US"/>
          </a:p>
        </p:txBody>
      </p:sp>
    </p:spTree>
    <p:extLst>
      <p:ext uri="{BB962C8B-B14F-4D97-AF65-F5344CB8AC3E}">
        <p14:creationId xmlns:p14="http://schemas.microsoft.com/office/powerpoint/2010/main" val="35497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A3CBE8"/>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rgbClr val="A3CBE8"/>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4/23/2025</a:t>
            </a:fld>
            <a:endParaRPr lang="en-US" dirty="0"/>
          </a:p>
        </p:txBody>
      </p:sp>
      <p:sp>
        <p:nvSpPr>
          <p:cNvPr id="5" name="Footer Placeholder 4"/>
          <p:cNvSpPr>
            <a:spLocks noGrp="1"/>
          </p:cNvSpPr>
          <p:nvPr>
            <p:ph type="ftr" sz="quarter" idx="11"/>
          </p:nvPr>
        </p:nvSpPr>
        <p:spPr>
          <a:xfrm>
            <a:off x="1507066" y="6041362"/>
            <a:ext cx="5467879" cy="365125"/>
          </a:xfrm>
        </p:spPr>
        <p:txBody>
          <a:bodyPr/>
          <a:lstStyle>
            <a:lvl1pPr>
              <a:defRPr sz="1800" b="1"/>
            </a:lvl1pPr>
          </a:lstStyle>
          <a:p>
            <a:r>
              <a:rPr lang="en-US" dirty="0"/>
              <a:t>DRAFT</a:t>
            </a:r>
          </a:p>
        </p:txBody>
      </p:sp>
      <p:pic>
        <p:nvPicPr>
          <p:cNvPr id="1026" name="Picture 2" descr="MoAT, Missouri Assistive Technology Logo">
            <a:extLst>
              <a:ext uri="{FF2B5EF4-FFF2-40B4-BE49-F238E27FC236}">
                <a16:creationId xmlns:a16="http://schemas.microsoft.com/office/drawing/2014/main" id="{ACDFDBCF-1837-04AD-4BFA-DD6F4620D8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18" t="13213" r="12997" b="704"/>
          <a:stretch/>
        </p:blipFill>
        <p:spPr bwMode="auto">
          <a:xfrm>
            <a:off x="361112" y="5971358"/>
            <a:ext cx="492216" cy="5051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e of Missouri, OA-ITSD Logo">
            <a:extLst>
              <a:ext uri="{FF2B5EF4-FFF2-40B4-BE49-F238E27FC236}">
                <a16:creationId xmlns:a16="http://schemas.microsoft.com/office/drawing/2014/main" id="{3CAC4AEA-7C8B-DB59-C4AF-F0E84A69F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76" y="5971358"/>
            <a:ext cx="361228" cy="50513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8373AF1D-F657-28D8-C4E6-99A98DB67BDD}"/>
              </a:ext>
            </a:extLst>
          </p:cNvPr>
          <p:cNvSpPr txBox="1">
            <a:spLocks/>
          </p:cNvSpPr>
          <p:nvPr userDrawn="1"/>
        </p:nvSpPr>
        <p:spPr>
          <a:xfrm>
            <a:off x="825399" y="86388"/>
            <a:ext cx="5467879" cy="365125"/>
          </a:xfrm>
          <a:prstGeom prst="rect">
            <a:avLst/>
          </a:prstGeom>
        </p:spPr>
        <p:txBody>
          <a:bodyPr vert="horz" lIns="91440" tIns="45720" rIns="91440" bIns="45720" rtlCol="0" anchor="ctr"/>
          <a:lstStyle>
            <a:defPPr>
              <a:defRPr lang="en-US"/>
            </a:defPPr>
            <a:lvl1pPr marL="0" algn="l" defTabSz="457200" rtl="0" eaLnBrk="1" latinLnBrk="0" hangingPunct="1">
              <a:defRPr sz="18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DRAFT</a:t>
            </a:r>
          </a:p>
        </p:txBody>
      </p:sp>
    </p:spTree>
    <p:extLst>
      <p:ext uri="{BB962C8B-B14F-4D97-AF65-F5344CB8AC3E}">
        <p14:creationId xmlns:p14="http://schemas.microsoft.com/office/powerpoint/2010/main" val="172152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138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00034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4/23/2025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39851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4/23/2025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767132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4/23/2025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00422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4/23/2025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35762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4/23/2025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88686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631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824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A18ACC-A947-437B-A130-35BD54FDF1E9}" type="datetimeFigureOut">
              <a:rPr lang="en-US" smtClean="0"/>
              <a:t>4/23/2025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2" name="Title 1"/>
          <p:cNvSpPr>
            <a:spLocks noGrp="1"/>
          </p:cNvSpPr>
          <p:nvPr>
            <p:ph type="title"/>
          </p:nvPr>
        </p:nvSpPr>
        <p:spPr/>
        <p:txBody>
          <a:bodyPr/>
          <a:lstStyle>
            <a:lvl1pPr>
              <a:defRPr baseline="0">
                <a:solidFill>
                  <a:srgbClr val="F5DAC7"/>
                </a:solidFill>
              </a:defRPr>
            </a:lvl1pPr>
          </a:lstStyle>
          <a:p>
            <a:r>
              <a:rPr lang="en-US" dirty="0"/>
              <a:t>Click to edit Master title style</a:t>
            </a:r>
          </a:p>
        </p:txBody>
      </p:sp>
      <p:sp>
        <p:nvSpPr>
          <p:cNvPr id="11" name="Content Placeholder 2"/>
          <p:cNvSpPr>
            <a:spLocks noGrp="1"/>
          </p:cNvSpPr>
          <p:nvPr>
            <p:ph idx="1"/>
          </p:nvPr>
        </p:nvSpPr>
        <p:spPr>
          <a:xfrm>
            <a:off x="913795" y="2668555"/>
            <a:ext cx="10353762" cy="3122645"/>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levelc</a:t>
            </a:r>
            <a:endParaRPr lang="en-US" dirty="0"/>
          </a:p>
        </p:txBody>
      </p:sp>
      <p:sp>
        <p:nvSpPr>
          <p:cNvPr id="12" name="TextBox 11"/>
          <p:cNvSpPr txBox="1"/>
          <p:nvPr userDrawn="1"/>
        </p:nvSpPr>
        <p:spPr>
          <a:xfrm>
            <a:off x="913795" y="2062065"/>
            <a:ext cx="10432229" cy="523220"/>
          </a:xfrm>
          <a:prstGeom prst="rect">
            <a:avLst/>
          </a:prstGeom>
          <a:noFill/>
        </p:spPr>
        <p:txBody>
          <a:bodyPr wrap="square" rtlCol="0">
            <a:spAutoFit/>
          </a:bodyPr>
          <a:lstStyle/>
          <a:p>
            <a:r>
              <a:rPr lang="en-US" sz="2800" dirty="0"/>
              <a:t>Insert</a:t>
            </a:r>
            <a:r>
              <a:rPr lang="en-US" sz="2800" baseline="0" dirty="0"/>
              <a:t> title text</a:t>
            </a:r>
            <a:endParaRPr lang="en-US" sz="2800" dirty="0"/>
          </a:p>
        </p:txBody>
      </p:sp>
    </p:spTree>
    <p:extLst>
      <p:ext uri="{BB962C8B-B14F-4D97-AF65-F5344CB8AC3E}">
        <p14:creationId xmlns:p14="http://schemas.microsoft.com/office/powerpoint/2010/main" val="205044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3138" y="609600"/>
            <a:ext cx="8119356" cy="1185864"/>
          </a:xfrm>
        </p:spPr>
        <p:txBody>
          <a:bodyPr/>
          <a:lstStyle/>
          <a:p>
            <a:r>
              <a:rPr lang="en-US"/>
              <a:t>Click to edit Master title style</a:t>
            </a:r>
            <a:endParaRPr lang="en-US" dirty="0"/>
          </a:p>
        </p:txBody>
      </p:sp>
      <p:sp>
        <p:nvSpPr>
          <p:cNvPr id="3" name="Content Placeholder 2"/>
          <p:cNvSpPr>
            <a:spLocks noGrp="1"/>
          </p:cNvSpPr>
          <p:nvPr>
            <p:ph idx="1"/>
          </p:nvPr>
        </p:nvSpPr>
        <p:spPr>
          <a:xfrm>
            <a:off x="943138" y="2004291"/>
            <a:ext cx="8082843" cy="4037071"/>
          </a:xfrm>
        </p:spPr>
        <p:txBody>
          <a:bodyPr/>
          <a:lstStyle>
            <a:lvl1pPr>
              <a:buClr>
                <a:srgbClr val="1A79BD"/>
              </a:buClr>
              <a:defRPr/>
            </a:lvl1pPr>
            <a:lvl2pPr>
              <a:buClr>
                <a:srgbClr val="1A79BD"/>
              </a:buClr>
              <a:defRPr/>
            </a:lvl2pPr>
            <a:lvl3pPr>
              <a:buClr>
                <a:srgbClr val="1A79BD"/>
              </a:buClr>
              <a:defRPr/>
            </a:lvl3pPr>
            <a:lvl4pPr>
              <a:buClr>
                <a:srgbClr val="1A79BD"/>
              </a:buClr>
              <a:defRPr/>
            </a:lvl4pPr>
            <a:lvl5pPr>
              <a:buClr>
                <a:srgbClr val="1A79B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4/23/2025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19" name="Group 18">
            <a:extLst>
              <a:ext uri="{FF2B5EF4-FFF2-40B4-BE49-F238E27FC236}">
                <a16:creationId xmlns:a16="http://schemas.microsoft.com/office/drawing/2014/main" id="{38EF7691-961E-C366-C3B1-F2A8989AA227}"/>
              </a:ext>
            </a:extLst>
          </p:cNvPr>
          <p:cNvGrpSpPr/>
          <p:nvPr/>
        </p:nvGrpSpPr>
        <p:grpSpPr>
          <a:xfrm>
            <a:off x="-52482" y="0"/>
            <a:ext cx="12244482" cy="6866467"/>
            <a:chOff x="-52482" y="-8467"/>
            <a:chExt cx="12244482" cy="6866467"/>
          </a:xfrm>
        </p:grpSpPr>
        <p:cxnSp>
          <p:nvCxnSpPr>
            <p:cNvPr id="20" name="Straight Connector 19">
              <a:extLst>
                <a:ext uri="{FF2B5EF4-FFF2-40B4-BE49-F238E27FC236}">
                  <a16:creationId xmlns:a16="http://schemas.microsoft.com/office/drawing/2014/main" id="{729FE7DB-313D-52B3-3DCF-F54C89633240}"/>
                </a:ext>
              </a:extLst>
            </p:cNvPr>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BEAD955-8EE2-664E-407F-596F3E2C7E80}"/>
                </a:ext>
              </a:extLst>
            </p:cNvPr>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C18C5001-3698-691B-1E33-E1B7F310DD15}"/>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70C0">
                <a:alpha val="36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FC4A9461-9CCA-BCD7-2208-C4BE1EFC6D18}"/>
                </a:ext>
              </a:extLst>
            </p:cNvPr>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668D662E-F111-5E1C-7754-3E0EE126B57B}"/>
                </a:ext>
              </a:extLst>
            </p:cNvPr>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8BE94CB0-4FE4-4E01-837A-49DF26683736}"/>
                </a:ext>
              </a:extLst>
            </p:cNvPr>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3C34A32C-9D77-0396-1A42-E4FA2EA0DFD8}"/>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AABA0F1A-B805-B7F1-C91C-BD8D1C1D6275}"/>
                </a:ext>
              </a:extLst>
            </p:cNvPr>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E1EED53-8FFB-AD94-4EFD-75C54811F2AB}"/>
                </a:ext>
              </a:extLst>
            </p:cNvPr>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73CFC6E6-161A-B278-BAF0-33EA4DE215D1}"/>
                </a:ext>
              </a:extLst>
            </p:cNvPr>
            <p:cNvSpPr/>
            <p:nvPr/>
          </p:nvSpPr>
          <p:spPr>
            <a:xfrm rot="10800000">
              <a:off x="-52482" y="0"/>
              <a:ext cx="842596" cy="5666154"/>
            </a:xfrm>
            <a:prstGeom prst="triangle">
              <a:avLst>
                <a:gd name="adj" fmla="val 100000"/>
              </a:avLst>
            </a:prstGeom>
            <a:solidFill>
              <a:srgbClr val="A3CBE8"/>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105191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C191-6C03-E4E1-F227-354A6BC96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596002-1533-B6E5-1E09-C0408E199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80A4C1-C2C4-063F-DB1B-DDC4CA487AFC}"/>
              </a:ext>
            </a:extLst>
          </p:cNvPr>
          <p:cNvSpPr>
            <a:spLocks noGrp="1"/>
          </p:cNvSpPr>
          <p:nvPr>
            <p:ph type="dt" sz="half" idx="10"/>
          </p:nvPr>
        </p:nvSpPr>
        <p:spPr/>
        <p:txBody>
          <a:bodyPr/>
          <a:lstStyle/>
          <a:p>
            <a:fld id="{A2526A5E-E0B3-4C97-BBC6-FF03D02D56F0}" type="datetimeFigureOut">
              <a:rPr lang="en-US" smtClean="0"/>
              <a:t>4/23/2025</a:t>
            </a:fld>
            <a:endParaRPr lang="en-US"/>
          </a:p>
        </p:txBody>
      </p:sp>
      <p:sp>
        <p:nvSpPr>
          <p:cNvPr id="5" name="Footer Placeholder 4">
            <a:extLst>
              <a:ext uri="{FF2B5EF4-FFF2-40B4-BE49-F238E27FC236}">
                <a16:creationId xmlns:a16="http://schemas.microsoft.com/office/drawing/2014/main" id="{FA8CE924-621D-1329-CB4D-4CA0C9BF7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794B3-B6BC-8873-474B-4CFF53E3E7AA}"/>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3802146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712A-1227-2E37-B59B-B6FC1B1E6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389A48-5520-7A69-C617-4004014C6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DC13D-D560-7D30-E83A-5E5166AF3FD6}"/>
              </a:ext>
            </a:extLst>
          </p:cNvPr>
          <p:cNvSpPr>
            <a:spLocks noGrp="1"/>
          </p:cNvSpPr>
          <p:nvPr>
            <p:ph type="dt" sz="half" idx="10"/>
          </p:nvPr>
        </p:nvSpPr>
        <p:spPr/>
        <p:txBody>
          <a:bodyPr/>
          <a:lstStyle/>
          <a:p>
            <a:fld id="{A2526A5E-E0B3-4C97-BBC6-FF03D02D56F0}" type="datetimeFigureOut">
              <a:rPr lang="en-US" smtClean="0"/>
              <a:t>4/23/2025</a:t>
            </a:fld>
            <a:endParaRPr lang="en-US"/>
          </a:p>
        </p:txBody>
      </p:sp>
      <p:sp>
        <p:nvSpPr>
          <p:cNvPr id="5" name="Footer Placeholder 4">
            <a:extLst>
              <a:ext uri="{FF2B5EF4-FFF2-40B4-BE49-F238E27FC236}">
                <a16:creationId xmlns:a16="http://schemas.microsoft.com/office/drawing/2014/main" id="{ECFC5B48-8200-35A5-6844-F11855CF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C2F62-B017-CDFC-2139-978981E5768E}"/>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3681718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4895B-EDBE-5A38-1D57-DE97399CD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0C46C-B3FF-1C55-666F-3D99D03FF0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71C0DE-20CB-8CDA-C05B-8C8043A0106D}"/>
              </a:ext>
            </a:extLst>
          </p:cNvPr>
          <p:cNvSpPr>
            <a:spLocks noGrp="1"/>
          </p:cNvSpPr>
          <p:nvPr>
            <p:ph type="dt" sz="half" idx="10"/>
          </p:nvPr>
        </p:nvSpPr>
        <p:spPr/>
        <p:txBody>
          <a:bodyPr/>
          <a:lstStyle/>
          <a:p>
            <a:fld id="{A2526A5E-E0B3-4C97-BBC6-FF03D02D56F0}" type="datetimeFigureOut">
              <a:rPr lang="en-US" smtClean="0"/>
              <a:t>4/23/2025</a:t>
            </a:fld>
            <a:endParaRPr lang="en-US"/>
          </a:p>
        </p:txBody>
      </p:sp>
      <p:sp>
        <p:nvSpPr>
          <p:cNvPr id="5" name="Footer Placeholder 4">
            <a:extLst>
              <a:ext uri="{FF2B5EF4-FFF2-40B4-BE49-F238E27FC236}">
                <a16:creationId xmlns:a16="http://schemas.microsoft.com/office/drawing/2014/main" id="{BFF67A19-EF64-07CD-E0BA-1CC4315B2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B7EC5-8F55-1989-ECB0-03E120000DD1}"/>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1833515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EB1D-7151-8A40-6850-CA8E01DF6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04A95-393D-79ED-4FC2-94F53B33F1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581187-DE99-1DD8-8CDB-DED622C15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0C7204-209E-EFAB-B764-DB86C17B7BEC}"/>
              </a:ext>
            </a:extLst>
          </p:cNvPr>
          <p:cNvSpPr>
            <a:spLocks noGrp="1"/>
          </p:cNvSpPr>
          <p:nvPr>
            <p:ph type="dt" sz="half" idx="10"/>
          </p:nvPr>
        </p:nvSpPr>
        <p:spPr/>
        <p:txBody>
          <a:bodyPr/>
          <a:lstStyle/>
          <a:p>
            <a:fld id="{A2526A5E-E0B3-4C97-BBC6-FF03D02D56F0}" type="datetimeFigureOut">
              <a:rPr lang="en-US" smtClean="0"/>
              <a:t>4/23/2025</a:t>
            </a:fld>
            <a:endParaRPr lang="en-US"/>
          </a:p>
        </p:txBody>
      </p:sp>
      <p:sp>
        <p:nvSpPr>
          <p:cNvPr id="6" name="Footer Placeholder 5">
            <a:extLst>
              <a:ext uri="{FF2B5EF4-FFF2-40B4-BE49-F238E27FC236}">
                <a16:creationId xmlns:a16="http://schemas.microsoft.com/office/drawing/2014/main" id="{BD5362F5-ECCD-2AFC-BDB7-EB90089E4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BAB5B-C6D8-4632-BD2A-3F91DF5CAEE2}"/>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656819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54EC-FFF2-C9BD-F4C0-6D67E8A261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415157-768B-2E7F-3D1F-60925AE23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E2968-7DFB-4937-E387-10F7E8E701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0682C-B8C1-D2BF-863A-F61579100B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ED3E15-85E6-034F-91A6-CBA8617D24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9F840C-B1A7-A366-76E6-76CBD6BF05CF}"/>
              </a:ext>
            </a:extLst>
          </p:cNvPr>
          <p:cNvSpPr>
            <a:spLocks noGrp="1"/>
          </p:cNvSpPr>
          <p:nvPr>
            <p:ph type="dt" sz="half" idx="10"/>
          </p:nvPr>
        </p:nvSpPr>
        <p:spPr/>
        <p:txBody>
          <a:bodyPr/>
          <a:lstStyle/>
          <a:p>
            <a:fld id="{A2526A5E-E0B3-4C97-BBC6-FF03D02D56F0}" type="datetimeFigureOut">
              <a:rPr lang="en-US" smtClean="0"/>
              <a:t>4/23/2025</a:t>
            </a:fld>
            <a:endParaRPr lang="en-US"/>
          </a:p>
        </p:txBody>
      </p:sp>
      <p:sp>
        <p:nvSpPr>
          <p:cNvPr id="8" name="Footer Placeholder 7">
            <a:extLst>
              <a:ext uri="{FF2B5EF4-FFF2-40B4-BE49-F238E27FC236}">
                <a16:creationId xmlns:a16="http://schemas.microsoft.com/office/drawing/2014/main" id="{EC27CF5A-3DF7-7104-6F60-71F59130F1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721360-0FCA-607F-666A-E4016B00300F}"/>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1066299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6464-1D85-6EA5-1D69-35D745E5CD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B96F4E-BC98-03A2-D9A4-7A6A9EEBB20B}"/>
              </a:ext>
            </a:extLst>
          </p:cNvPr>
          <p:cNvSpPr>
            <a:spLocks noGrp="1"/>
          </p:cNvSpPr>
          <p:nvPr>
            <p:ph type="dt" sz="half" idx="10"/>
          </p:nvPr>
        </p:nvSpPr>
        <p:spPr/>
        <p:txBody>
          <a:bodyPr/>
          <a:lstStyle/>
          <a:p>
            <a:fld id="{A2526A5E-E0B3-4C97-BBC6-FF03D02D56F0}" type="datetimeFigureOut">
              <a:rPr lang="en-US" smtClean="0"/>
              <a:t>4/23/2025</a:t>
            </a:fld>
            <a:endParaRPr lang="en-US"/>
          </a:p>
        </p:txBody>
      </p:sp>
      <p:sp>
        <p:nvSpPr>
          <p:cNvPr id="4" name="Footer Placeholder 3">
            <a:extLst>
              <a:ext uri="{FF2B5EF4-FFF2-40B4-BE49-F238E27FC236}">
                <a16:creationId xmlns:a16="http://schemas.microsoft.com/office/drawing/2014/main" id="{DC4137FA-3033-0E1C-DEBA-C3D1453BE9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1AB76-AB25-DE84-3947-987BB3B31898}"/>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552200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F350B7-807F-91E0-2A36-391EF352A526}"/>
              </a:ext>
            </a:extLst>
          </p:cNvPr>
          <p:cNvSpPr>
            <a:spLocks noGrp="1"/>
          </p:cNvSpPr>
          <p:nvPr>
            <p:ph type="dt" sz="half" idx="10"/>
          </p:nvPr>
        </p:nvSpPr>
        <p:spPr/>
        <p:txBody>
          <a:bodyPr/>
          <a:lstStyle/>
          <a:p>
            <a:fld id="{A2526A5E-E0B3-4C97-BBC6-FF03D02D56F0}" type="datetimeFigureOut">
              <a:rPr lang="en-US" smtClean="0"/>
              <a:t>4/23/2025</a:t>
            </a:fld>
            <a:endParaRPr lang="en-US"/>
          </a:p>
        </p:txBody>
      </p:sp>
      <p:sp>
        <p:nvSpPr>
          <p:cNvPr id="3" name="Footer Placeholder 2">
            <a:extLst>
              <a:ext uri="{FF2B5EF4-FFF2-40B4-BE49-F238E27FC236}">
                <a16:creationId xmlns:a16="http://schemas.microsoft.com/office/drawing/2014/main" id="{F8B8DB37-6349-CBBF-8C8E-8129581692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28F43C-6712-768F-F9F0-BB5916ACF80D}"/>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928090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4F45E-189B-6018-167A-D4B1571C5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692CCF-F2F8-9183-3125-CD8DD14AC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6BEBB3-D3B2-1035-5615-FA72CEF73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54673-F81C-7703-FE41-F2F2D0C35D91}"/>
              </a:ext>
            </a:extLst>
          </p:cNvPr>
          <p:cNvSpPr>
            <a:spLocks noGrp="1"/>
          </p:cNvSpPr>
          <p:nvPr>
            <p:ph type="dt" sz="half" idx="10"/>
          </p:nvPr>
        </p:nvSpPr>
        <p:spPr/>
        <p:txBody>
          <a:bodyPr/>
          <a:lstStyle/>
          <a:p>
            <a:fld id="{A2526A5E-E0B3-4C97-BBC6-FF03D02D56F0}" type="datetimeFigureOut">
              <a:rPr lang="en-US" smtClean="0"/>
              <a:t>4/23/2025</a:t>
            </a:fld>
            <a:endParaRPr lang="en-US"/>
          </a:p>
        </p:txBody>
      </p:sp>
      <p:sp>
        <p:nvSpPr>
          <p:cNvPr id="6" name="Footer Placeholder 5">
            <a:extLst>
              <a:ext uri="{FF2B5EF4-FFF2-40B4-BE49-F238E27FC236}">
                <a16:creationId xmlns:a16="http://schemas.microsoft.com/office/drawing/2014/main" id="{5F34F3DC-638A-4B3D-46CD-9D5091191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A8B64-4B87-817A-B766-D18E60C95529}"/>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2163522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8538-CDCC-A711-A74F-3584BD2A5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00A5C4-7BE5-9DD8-EE2C-755D7818C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CABBB9C-8BA5-243A-1632-C4EF9A554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EE188-8D4E-D9E2-057B-3B68301DEEB8}"/>
              </a:ext>
            </a:extLst>
          </p:cNvPr>
          <p:cNvSpPr>
            <a:spLocks noGrp="1"/>
          </p:cNvSpPr>
          <p:nvPr>
            <p:ph type="dt" sz="half" idx="10"/>
          </p:nvPr>
        </p:nvSpPr>
        <p:spPr/>
        <p:txBody>
          <a:bodyPr/>
          <a:lstStyle/>
          <a:p>
            <a:fld id="{A2526A5E-E0B3-4C97-BBC6-FF03D02D56F0}" type="datetimeFigureOut">
              <a:rPr lang="en-US" smtClean="0"/>
              <a:t>4/23/2025</a:t>
            </a:fld>
            <a:endParaRPr lang="en-US"/>
          </a:p>
        </p:txBody>
      </p:sp>
      <p:sp>
        <p:nvSpPr>
          <p:cNvPr id="6" name="Footer Placeholder 5">
            <a:extLst>
              <a:ext uri="{FF2B5EF4-FFF2-40B4-BE49-F238E27FC236}">
                <a16:creationId xmlns:a16="http://schemas.microsoft.com/office/drawing/2014/main" id="{141BA215-DA60-267C-270E-F29248B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C4597-2D21-D507-796C-86D254BCBE49}"/>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3276220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B19A-AE9D-F300-3242-FA915A345F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55261F-F1B1-3C04-AE6D-081EFFA1CE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9F5FC-E80E-6516-DAAC-7407542AD3AA}"/>
              </a:ext>
            </a:extLst>
          </p:cNvPr>
          <p:cNvSpPr>
            <a:spLocks noGrp="1"/>
          </p:cNvSpPr>
          <p:nvPr>
            <p:ph type="dt" sz="half" idx="10"/>
          </p:nvPr>
        </p:nvSpPr>
        <p:spPr/>
        <p:txBody>
          <a:bodyPr/>
          <a:lstStyle/>
          <a:p>
            <a:fld id="{A2526A5E-E0B3-4C97-BBC6-FF03D02D56F0}" type="datetimeFigureOut">
              <a:rPr lang="en-US" smtClean="0"/>
              <a:t>4/23/2025</a:t>
            </a:fld>
            <a:endParaRPr lang="en-US"/>
          </a:p>
        </p:txBody>
      </p:sp>
      <p:sp>
        <p:nvSpPr>
          <p:cNvPr id="5" name="Footer Placeholder 4">
            <a:extLst>
              <a:ext uri="{FF2B5EF4-FFF2-40B4-BE49-F238E27FC236}">
                <a16:creationId xmlns:a16="http://schemas.microsoft.com/office/drawing/2014/main" id="{30826F17-8F6F-31BA-E397-6F3867463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5FA06-E92D-177B-FD17-D210AE2AC1BB}"/>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28829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de Photos">
    <p:spTree>
      <p:nvGrpSpPr>
        <p:cNvPr id="1" name=""/>
        <p:cNvGrpSpPr/>
        <p:nvPr/>
      </p:nvGrpSpPr>
      <p:grpSpPr>
        <a:xfrm>
          <a:off x="0" y="0"/>
          <a:ext cx="0" cy="0"/>
          <a:chOff x="0" y="0"/>
          <a:chExt cx="0" cy="0"/>
        </a:xfrm>
      </p:grpSpPr>
      <p:sp>
        <p:nvSpPr>
          <p:cNvPr id="2" name="Title 1"/>
          <p:cNvSpPr>
            <a:spLocks noGrp="1"/>
          </p:cNvSpPr>
          <p:nvPr>
            <p:ph type="title"/>
          </p:nvPr>
        </p:nvSpPr>
        <p:spPr>
          <a:xfrm>
            <a:off x="546706" y="609600"/>
            <a:ext cx="7443408" cy="1320800"/>
          </a:xfrm>
        </p:spPr>
        <p:txBody>
          <a:bodyPr/>
          <a:lstStyle/>
          <a:p>
            <a:r>
              <a:rPr lang="en-US"/>
              <a:t>Click to edit Master title style</a:t>
            </a:r>
            <a:endParaRPr lang="en-US" dirty="0"/>
          </a:p>
        </p:txBody>
      </p:sp>
      <p:sp>
        <p:nvSpPr>
          <p:cNvPr id="3" name="Content Placeholder 2"/>
          <p:cNvSpPr>
            <a:spLocks noGrp="1"/>
          </p:cNvSpPr>
          <p:nvPr>
            <p:ph idx="1"/>
          </p:nvPr>
        </p:nvSpPr>
        <p:spPr>
          <a:xfrm>
            <a:off x="447147" y="2160589"/>
            <a:ext cx="7542967"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3"/>
          </p:nvPr>
        </p:nvSpPr>
        <p:spPr>
          <a:xfrm>
            <a:off x="8589963" y="358776"/>
            <a:ext cx="2862262" cy="1801814"/>
          </a:xfrm>
        </p:spPr>
        <p:txBody>
          <a:bodyPr/>
          <a:lstStyle/>
          <a:p>
            <a:r>
              <a:rPr lang="en-US"/>
              <a:t>Click icon to add picture</a:t>
            </a:r>
          </a:p>
        </p:txBody>
      </p:sp>
      <p:sp>
        <p:nvSpPr>
          <p:cNvPr id="10" name="Picture Placeholder 9"/>
          <p:cNvSpPr>
            <a:spLocks noGrp="1"/>
          </p:cNvSpPr>
          <p:nvPr>
            <p:ph type="pic" sz="quarter" idx="14"/>
          </p:nvPr>
        </p:nvSpPr>
        <p:spPr>
          <a:xfrm>
            <a:off x="8589963" y="2361973"/>
            <a:ext cx="2862262" cy="1796370"/>
          </a:xfrm>
        </p:spPr>
        <p:txBody>
          <a:bodyPr/>
          <a:lstStyle/>
          <a:p>
            <a:r>
              <a:rPr lang="en-US"/>
              <a:t>Click icon to add picture</a:t>
            </a:r>
          </a:p>
        </p:txBody>
      </p:sp>
      <p:sp>
        <p:nvSpPr>
          <p:cNvPr id="12" name="Picture Placeholder 11"/>
          <p:cNvSpPr>
            <a:spLocks noGrp="1"/>
          </p:cNvSpPr>
          <p:nvPr>
            <p:ph type="pic" sz="quarter" idx="15"/>
          </p:nvPr>
        </p:nvSpPr>
        <p:spPr>
          <a:xfrm>
            <a:off x="8589963" y="4359726"/>
            <a:ext cx="2862262" cy="1857375"/>
          </a:xfrm>
        </p:spPr>
        <p:txBody>
          <a:bodyPr/>
          <a:lstStyle/>
          <a:p>
            <a:r>
              <a:rPr lang="en-US"/>
              <a:t>Click icon to add picture</a:t>
            </a:r>
          </a:p>
        </p:txBody>
      </p:sp>
    </p:spTree>
    <p:extLst>
      <p:ext uri="{BB962C8B-B14F-4D97-AF65-F5344CB8AC3E}">
        <p14:creationId xmlns:p14="http://schemas.microsoft.com/office/powerpoint/2010/main" val="385844557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C00F4-CC95-0314-C371-0D3C97FE00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C58AC5-B444-4057-B2E5-8EB079D852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3B9A5-0536-087A-AF08-CA0326DB16E3}"/>
              </a:ext>
            </a:extLst>
          </p:cNvPr>
          <p:cNvSpPr>
            <a:spLocks noGrp="1"/>
          </p:cNvSpPr>
          <p:nvPr>
            <p:ph type="dt" sz="half" idx="10"/>
          </p:nvPr>
        </p:nvSpPr>
        <p:spPr/>
        <p:txBody>
          <a:bodyPr/>
          <a:lstStyle/>
          <a:p>
            <a:fld id="{A2526A5E-E0B3-4C97-BBC6-FF03D02D56F0}" type="datetimeFigureOut">
              <a:rPr lang="en-US" smtClean="0"/>
              <a:t>4/23/2025</a:t>
            </a:fld>
            <a:endParaRPr lang="en-US"/>
          </a:p>
        </p:txBody>
      </p:sp>
      <p:sp>
        <p:nvSpPr>
          <p:cNvPr id="5" name="Footer Placeholder 4">
            <a:extLst>
              <a:ext uri="{FF2B5EF4-FFF2-40B4-BE49-F238E27FC236}">
                <a16:creationId xmlns:a16="http://schemas.microsoft.com/office/drawing/2014/main" id="{093EB68C-63C6-40F3-9BB2-DDE9900B0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F775A-CB62-E040-FF0B-318E6A28C892}"/>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128697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4/23/2025</a:t>
            </a:fld>
            <a:endParaRPr lang="en-US" dirty="0"/>
          </a:p>
        </p:txBody>
      </p:sp>
      <p:sp>
        <p:nvSpPr>
          <p:cNvPr id="5" name="Footer Placeholder 4"/>
          <p:cNvSpPr>
            <a:spLocks noGrp="1"/>
          </p:cNvSpPr>
          <p:nvPr>
            <p:ph type="ftr" sz="quarter" idx="11"/>
          </p:nvPr>
        </p:nvSpPr>
        <p:spPr/>
        <p:txBody>
          <a:bodyPr/>
          <a:lstStyle/>
          <a:p>
            <a:r>
              <a:rPr lang="en-US" dirty="0"/>
              <a:t>DRAFT</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948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364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4931" y="2160589"/>
            <a:ext cx="2435980" cy="2574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30547" y="2182361"/>
            <a:ext cx="2312316" cy="2574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E451C3-0FF4-47C4-B829-773ADF60F88C}" type="datetimeFigureOut">
              <a:rPr lang="en-US" smtClean="0"/>
              <a:t>4/23/2025</a:t>
            </a:fld>
            <a:endParaRPr lang="en-US" dirty="0"/>
          </a:p>
        </p:txBody>
      </p:sp>
      <p:sp>
        <p:nvSpPr>
          <p:cNvPr id="6" name="Footer Placeholder 5"/>
          <p:cNvSpPr>
            <a:spLocks noGrp="1"/>
          </p:cNvSpPr>
          <p:nvPr>
            <p:ph type="ftr" sz="quarter" idx="11"/>
          </p:nvPr>
        </p:nvSpPr>
        <p:spPr/>
        <p:txBody>
          <a:bodyPr/>
          <a:lstStyle/>
          <a:p>
            <a:r>
              <a:rPr lang="en-US"/>
              <a:t>Accessibility 101</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5616343" y="2160588"/>
            <a:ext cx="2286000" cy="265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8087405" y="2171474"/>
            <a:ext cx="2319337" cy="2727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38413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89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E451C3-0FF4-47C4-B829-773ADF60F88C}" type="datetimeFigureOut">
              <a:rPr lang="en-US" smtClean="0"/>
              <a:t>4/23/2025</a:t>
            </a:fld>
            <a:endParaRPr lang="en-US" dirty="0"/>
          </a:p>
        </p:txBody>
      </p:sp>
      <p:sp>
        <p:nvSpPr>
          <p:cNvPr id="4" name="Footer Placeholder 3"/>
          <p:cNvSpPr>
            <a:spLocks noGrp="1"/>
          </p:cNvSpPr>
          <p:nvPr>
            <p:ph type="ftr" sz="quarter" idx="11"/>
          </p:nvPr>
        </p:nvSpPr>
        <p:spPr/>
        <p:txBody>
          <a:bodyPr/>
          <a:lstStyle/>
          <a:p>
            <a:r>
              <a:rPr lang="en-US"/>
              <a:t>Accessibility 101</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79487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4/23/2025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753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1272645"/>
            <a:ext cx="14743000" cy="8130645"/>
            <a:chOff x="0" y="-1272645"/>
            <a:chExt cx="14743000" cy="8130645"/>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69001" y="-8468"/>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A3CBE8"/>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12154442" y="-1272645"/>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A3CBE8">
                <a:alpha val="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rgbClr val="A3CBE8">
                <a:alpha val="69804"/>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4/23/2025</a:t>
            </a:fld>
            <a:endParaRPr lang="en-US" dirty="0"/>
          </a:p>
        </p:txBody>
      </p:sp>
      <p:sp>
        <p:nvSpPr>
          <p:cNvPr id="5" name="Footer Placeholder 4"/>
          <p:cNvSpPr>
            <a:spLocks noGrp="1"/>
          </p:cNvSpPr>
          <p:nvPr>
            <p:ph type="ftr" sz="quarter" idx="3"/>
          </p:nvPr>
        </p:nvSpPr>
        <p:spPr>
          <a:xfrm>
            <a:off x="1449386" y="6041362"/>
            <a:ext cx="552555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Accessibility 101</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pic>
        <p:nvPicPr>
          <p:cNvPr id="9" name="Picture 2" descr="MoAT, Missouri Assistive Technology Logo">
            <a:extLst>
              <a:ext uri="{FF2B5EF4-FFF2-40B4-BE49-F238E27FC236}">
                <a16:creationId xmlns:a16="http://schemas.microsoft.com/office/drawing/2014/main" id="{57A2A071-288B-77B2-11AF-66ED76D4C940}"/>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21618" t="13213" r="12997" b="704"/>
          <a:stretch/>
        </p:blipFill>
        <p:spPr bwMode="auto">
          <a:xfrm>
            <a:off x="410272" y="5971358"/>
            <a:ext cx="492216" cy="5051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tate of Missouri, OA-ITSD Logo">
            <a:extLst>
              <a:ext uri="{FF2B5EF4-FFF2-40B4-BE49-F238E27FC236}">
                <a16:creationId xmlns:a16="http://schemas.microsoft.com/office/drawing/2014/main" id="{3DF674D1-C3BC-2FEC-5C8E-99A80615AA0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54640" y="5971358"/>
            <a:ext cx="361228" cy="50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23714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51" r:id="rId19"/>
  </p:sldLayoutIdLst>
  <p:hf sldNum="0" hdr="0" ftr="0" dt="0"/>
  <p:txStyles>
    <p:titleStyle>
      <a:lvl1pPr algn="l" defTabSz="457200" rtl="0" eaLnBrk="1" latinLnBrk="0" hangingPunct="1">
        <a:spcBef>
          <a:spcPct val="0"/>
        </a:spcBef>
        <a:buNone/>
        <a:defRPr sz="3600" b="1" kern="1200">
          <a:solidFill>
            <a:srgbClr val="A43E1B"/>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1A79BD"/>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1A79BD"/>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1A79BD"/>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9C46-DDD6-ECEE-948A-32CAF73D0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46C9B0-6344-5A00-80F0-2612A5A26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AC5CB-5A24-DE6C-D9C2-02A24C1CF5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26A5E-E0B3-4C97-BBC6-FF03D02D56F0}" type="datetimeFigureOut">
              <a:rPr lang="en-US" smtClean="0"/>
              <a:t>4/23/2025</a:t>
            </a:fld>
            <a:endParaRPr lang="en-US"/>
          </a:p>
        </p:txBody>
      </p:sp>
      <p:sp>
        <p:nvSpPr>
          <p:cNvPr id="5" name="Footer Placeholder 4">
            <a:extLst>
              <a:ext uri="{FF2B5EF4-FFF2-40B4-BE49-F238E27FC236}">
                <a16:creationId xmlns:a16="http://schemas.microsoft.com/office/drawing/2014/main" id="{701EA813-1DDE-44B0-2460-98B3AE096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DRAFT</a:t>
            </a:r>
          </a:p>
        </p:txBody>
      </p:sp>
      <p:sp>
        <p:nvSpPr>
          <p:cNvPr id="6" name="Slide Number Placeholder 5">
            <a:extLst>
              <a:ext uri="{FF2B5EF4-FFF2-40B4-BE49-F238E27FC236}">
                <a16:creationId xmlns:a16="http://schemas.microsoft.com/office/drawing/2014/main" id="{8C30B409-9F00-13CF-0284-A2EC28E01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F6484-7315-4B7B-8FCC-918FC3CBA28D}" type="slidenum">
              <a:rPr lang="en-US" smtClean="0"/>
              <a:t>‹#›</a:t>
            </a:fld>
            <a:endParaRPr lang="en-US"/>
          </a:p>
        </p:txBody>
      </p:sp>
    </p:spTree>
    <p:extLst>
      <p:ext uri="{BB962C8B-B14F-4D97-AF65-F5344CB8AC3E}">
        <p14:creationId xmlns:p14="http://schemas.microsoft.com/office/powerpoint/2010/main" val="9522572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www.helperbird.com/products/chrome/"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public3.pagefreezer.com/browse/HHS.gov/02-01-2025T05:49/https:/www.hhs.gov/about/news/2024/05/01/hhs-finalizes-rule-strengthening-protections-against-disability-discriminatio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ites.ed.gov/idea/" TargetMode="External"/><Relationship Id="rId5" Type="http://schemas.openxmlformats.org/officeDocument/2006/relationships/hyperlink" Target="https://www.ada.gov/resources/2024-03-08-web-rule/" TargetMode="External"/><Relationship Id="rId4" Type="http://schemas.openxmlformats.org/officeDocument/2006/relationships/hyperlink" Target="https://www.section508.gov/manage/laws-and-policies/#:~:text=Section%20508%20of%20the%20Rehabilitation%20Act%20of%201973&amp;text=Under%20Section%20508%2C%20agencies%20must,for%20web%20content%20and%20I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visor.mo.gov/main/OneSection.aspx?section=161.935&amp;bid=7938&amp;h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at.mo.gov/ict-laws-standard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hyperlink" Target="https://www.dol.gov/sites/dolgov/files/general/Plain-Language-Quick-Reference-Guid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3.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53.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hyperlink" Target="https://at.mo.gov/ict-plain-languag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53.png"/><Relationship Id="rId9"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t.mo.gov/it-access/web-accessibility-awareness-course-toolki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mailto:lainie.strange@oa.mo.gov"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dhds.cdc.gov/SP?LocationId=29&amp;CategoryId=DISEST&amp;ShowFootnotes=true&amp;showMode=&amp;IndicatorIds=STATTYPE,AGEIND,SEXIND,RACEIND,VETIND&amp;pnl0=Chart,false,YR7,CAT1,BO1,,,,AGEADJPREV&amp;pnl1=Chart,false,YR7,DISSTAT,,,,,PREV&amp;pnl2=Chart,false,YR7,DISSTAT,,,,,AGEADJPREV&amp;pnl3=Chart,false,YR7,DISSTAT,,,,,AGEADJPREV&amp;pnl4=Chart,false,YR7,DISSTAT,,,,,AGEADJPREV&amp;t=172202303610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hds.cdc.gov/SP?LocationId=29&amp;CategoryId=DISEST&amp;ShowFootnotes=true&amp;showMode=&amp;IndicatorIds=STATTYPE,AGEIND,SEXIND,RACEIND,VETIND&amp;pnl0=Chart,false,YR7,CAT1,BO1,,,,AGEADJPREV&amp;pnl1=Chart,false,YR7,DISSTAT,,,,,PREV&amp;pnl2=Chart,false,YR7,DISSTAT,,,,,AGEADJPREV&amp;pnl3=Chart,false,YR7,DISSTAT,,,,,AGEADJPREV&amp;pnl4=Chart,false,YR7,DISSTAT,,,,,AGEADJPREV&amp;t=172202303610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93" y="2193609"/>
            <a:ext cx="8063344" cy="1828801"/>
          </a:xfrm>
        </p:spPr>
        <p:txBody>
          <a:bodyPr>
            <a:normAutofit fontScale="90000"/>
          </a:bodyPr>
          <a:lstStyle/>
          <a:p>
            <a:pPr algn="ctr"/>
            <a:r>
              <a:rPr lang="en-US" sz="5100" b="1" dirty="0"/>
              <a:t>Web Accessibility</a:t>
            </a:r>
            <a:br>
              <a:rPr lang="en-US" sz="5100" b="1" dirty="0"/>
            </a:br>
            <a:r>
              <a:rPr lang="en-US" sz="5100" b="1" dirty="0"/>
              <a:t>Awareness &amp; </a:t>
            </a:r>
            <a:br>
              <a:rPr lang="en-US" sz="5100" b="1" dirty="0"/>
            </a:br>
            <a:r>
              <a:rPr lang="en-US" sz="5100" b="1" dirty="0"/>
              <a:t>Word Document Accessibility</a:t>
            </a:r>
          </a:p>
        </p:txBody>
      </p:sp>
      <p:sp>
        <p:nvSpPr>
          <p:cNvPr id="3" name="TextBox 2">
            <a:extLst>
              <a:ext uri="{FF2B5EF4-FFF2-40B4-BE49-F238E27FC236}">
                <a16:creationId xmlns:a16="http://schemas.microsoft.com/office/drawing/2014/main" id="{C6C89BA8-AF81-9811-47F2-156DBF0B982D}"/>
              </a:ext>
            </a:extLst>
          </p:cNvPr>
          <p:cNvSpPr txBox="1"/>
          <p:nvPr/>
        </p:nvSpPr>
        <p:spPr>
          <a:xfrm>
            <a:off x="1039092" y="4803493"/>
            <a:ext cx="8063344" cy="830997"/>
          </a:xfrm>
          <a:prstGeom prst="rect">
            <a:avLst/>
          </a:prstGeom>
          <a:noFill/>
        </p:spPr>
        <p:txBody>
          <a:bodyPr wrap="square" rtlCol="0">
            <a:spAutoFit/>
          </a:bodyPr>
          <a:lstStyle/>
          <a:p>
            <a:pPr algn="ctr"/>
            <a:r>
              <a:rPr lang="en-US" sz="2400" dirty="0"/>
              <a:t>Lainie Strange</a:t>
            </a:r>
          </a:p>
          <a:p>
            <a:pPr algn="ctr"/>
            <a:r>
              <a:rPr lang="en-US" sz="2400" dirty="0"/>
              <a:t>OA-ITSD, Web Accessibility Specialist</a:t>
            </a:r>
          </a:p>
        </p:txBody>
      </p:sp>
    </p:spTree>
    <p:extLst>
      <p:ext uri="{BB962C8B-B14F-4D97-AF65-F5344CB8AC3E}">
        <p14:creationId xmlns:p14="http://schemas.microsoft.com/office/powerpoint/2010/main" val="4039046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532" y="1761067"/>
            <a:ext cx="9112898" cy="1828813"/>
          </a:xfrm>
        </p:spPr>
        <p:txBody>
          <a:bodyPr/>
          <a:lstStyle/>
          <a:p>
            <a:r>
              <a:rPr lang="en-US" dirty="0">
                <a:effectLst/>
              </a:rPr>
              <a:t>Assistive Technology &amp; Examples</a:t>
            </a:r>
          </a:p>
        </p:txBody>
      </p:sp>
    </p:spTree>
    <p:extLst>
      <p:ext uri="{BB962C8B-B14F-4D97-AF65-F5344CB8AC3E}">
        <p14:creationId xmlns:p14="http://schemas.microsoft.com/office/powerpoint/2010/main" val="193407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Assistive Technology?</a:t>
            </a:r>
          </a:p>
        </p:txBody>
      </p:sp>
      <p:sp>
        <p:nvSpPr>
          <p:cNvPr id="2" name="Content Placeholder 1"/>
          <p:cNvSpPr>
            <a:spLocks noGrp="1"/>
          </p:cNvSpPr>
          <p:nvPr>
            <p:ph idx="1"/>
          </p:nvPr>
        </p:nvSpPr>
        <p:spPr>
          <a:xfrm>
            <a:off x="1066800" y="3297382"/>
            <a:ext cx="8395856" cy="3714946"/>
          </a:xfrm>
        </p:spPr>
        <p:txBody>
          <a:bodyPr>
            <a:normAutofit/>
          </a:bodyPr>
          <a:lstStyle/>
          <a:p>
            <a:pPr marL="36900" indent="0" algn="r">
              <a:buNone/>
            </a:pPr>
            <a:r>
              <a:rPr lang="en-US" sz="3200" dirty="0">
                <a:effectLst/>
              </a:rPr>
              <a:t>“</a:t>
            </a:r>
            <a:r>
              <a:rPr lang="en-US" sz="3200" b="1" dirty="0">
                <a:effectLst/>
              </a:rPr>
              <a:t>Assistive Technology </a:t>
            </a:r>
            <a:r>
              <a:rPr lang="en-US" sz="3200" dirty="0">
                <a:effectLst/>
              </a:rPr>
              <a:t>is any tool, device, or product that helps people with disabilities perform tasks that they might not be able to do without it.”</a:t>
            </a:r>
          </a:p>
        </p:txBody>
      </p:sp>
      <p:sp>
        <p:nvSpPr>
          <p:cNvPr id="5" name="TextBox 4">
            <a:extLst>
              <a:ext uri="{FF2B5EF4-FFF2-40B4-BE49-F238E27FC236}">
                <a16:creationId xmlns:a16="http://schemas.microsoft.com/office/drawing/2014/main" id="{F3032AC5-756B-E96D-1565-7E5CE548E438}"/>
              </a:ext>
            </a:extLst>
          </p:cNvPr>
          <p:cNvSpPr txBox="1"/>
          <p:nvPr/>
        </p:nvSpPr>
        <p:spPr>
          <a:xfrm>
            <a:off x="943138" y="1795464"/>
            <a:ext cx="8727335" cy="830997"/>
          </a:xfrm>
          <a:prstGeom prst="rect">
            <a:avLst/>
          </a:prstGeom>
          <a:noFill/>
        </p:spPr>
        <p:txBody>
          <a:bodyPr wrap="square">
            <a:spAutoFit/>
          </a:bodyPr>
          <a:lstStyle/>
          <a:p>
            <a:pPr marL="36900" indent="0">
              <a:buNone/>
            </a:pPr>
            <a:r>
              <a:rPr lang="en-US" sz="2400" dirty="0">
                <a:effectLst/>
                <a:latin typeface="+mj-lt"/>
              </a:rPr>
              <a:t>It’s common for those with disabilities </a:t>
            </a:r>
            <a:br>
              <a:rPr lang="en-US" sz="2400" dirty="0">
                <a:effectLst/>
                <a:latin typeface="+mj-lt"/>
              </a:rPr>
            </a:br>
            <a:r>
              <a:rPr lang="en-US" sz="2400" dirty="0">
                <a:effectLst/>
                <a:latin typeface="+mj-lt"/>
              </a:rPr>
              <a:t>to use </a:t>
            </a:r>
            <a:r>
              <a:rPr lang="en-US" sz="2400" b="1" dirty="0">
                <a:effectLst/>
                <a:latin typeface="+mj-lt"/>
              </a:rPr>
              <a:t>assistive technology</a:t>
            </a:r>
          </a:p>
        </p:txBody>
      </p:sp>
    </p:spTree>
    <p:extLst>
      <p:ext uri="{BB962C8B-B14F-4D97-AF65-F5344CB8AC3E}">
        <p14:creationId xmlns:p14="http://schemas.microsoft.com/office/powerpoint/2010/main" val="214140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Visual: Blind</a:t>
            </a:r>
          </a:p>
        </p:txBody>
      </p:sp>
      <p:sp>
        <p:nvSpPr>
          <p:cNvPr id="2" name="Content Placeholder 1"/>
          <p:cNvSpPr>
            <a:spLocks noGrp="1"/>
          </p:cNvSpPr>
          <p:nvPr>
            <p:ph idx="1"/>
          </p:nvPr>
        </p:nvSpPr>
        <p:spPr>
          <a:xfrm>
            <a:off x="943138" y="1423588"/>
            <a:ext cx="8082843" cy="2438334"/>
          </a:xfrm>
        </p:spPr>
        <p:txBody>
          <a:bodyPr>
            <a:normAutofit/>
          </a:bodyPr>
          <a:lstStyle/>
          <a:p>
            <a:pPr marL="36900" indent="0" algn="ctr">
              <a:buNone/>
            </a:pPr>
            <a:r>
              <a:rPr lang="en-US" sz="2800" b="1" dirty="0">
                <a:effectLst/>
              </a:rPr>
              <a:t>Screen Readers (Narration Software)</a:t>
            </a:r>
          </a:p>
          <a:p>
            <a:pPr marL="379800"/>
            <a:r>
              <a:rPr lang="en-US" sz="2200" dirty="0">
                <a:effectLst/>
              </a:rPr>
              <a:t>Screen readers are used to navigate a website by reading </a:t>
            </a:r>
            <a:br>
              <a:rPr lang="en-US" sz="2200" dirty="0">
                <a:effectLst/>
              </a:rPr>
            </a:br>
            <a:r>
              <a:rPr lang="en-US" sz="2200" dirty="0">
                <a:effectLst/>
              </a:rPr>
              <a:t>out loud what is on the screen to the user.</a:t>
            </a:r>
          </a:p>
          <a:p>
            <a:pPr marL="379800"/>
            <a:r>
              <a:rPr lang="en-US" sz="2200" dirty="0"/>
              <a:t>Used in combination with a keyboard or braille display, but not a mouse.</a:t>
            </a:r>
            <a:endParaRPr lang="en-US" sz="2200" dirty="0">
              <a:effectLst/>
            </a:endParaRPr>
          </a:p>
          <a:p>
            <a:endParaRPr lang="en-US" b="1" dirty="0">
              <a:effectLst/>
            </a:endParaRPr>
          </a:p>
        </p:txBody>
      </p:sp>
      <p:pic>
        <p:nvPicPr>
          <p:cNvPr id="9" name="Picture 8" descr="NVDA">
            <a:extLst>
              <a:ext uri="{FF2B5EF4-FFF2-40B4-BE49-F238E27FC236}">
                <a16:creationId xmlns:a16="http://schemas.microsoft.com/office/drawing/2014/main" id="{DFA605D5-41DA-B8F2-F3E1-C8B2C0023062}"/>
              </a:ext>
            </a:extLst>
          </p:cNvPr>
          <p:cNvPicPr>
            <a:picLocks noChangeAspect="1"/>
          </p:cNvPicPr>
          <p:nvPr/>
        </p:nvPicPr>
        <p:blipFill>
          <a:blip r:embed="rId3"/>
          <a:stretch>
            <a:fillRect/>
          </a:stretch>
        </p:blipFill>
        <p:spPr>
          <a:xfrm>
            <a:off x="615877" y="3861922"/>
            <a:ext cx="1737511" cy="1691787"/>
          </a:xfrm>
          <a:prstGeom prst="rect">
            <a:avLst/>
          </a:prstGeom>
        </p:spPr>
      </p:pic>
      <p:grpSp>
        <p:nvGrpSpPr>
          <p:cNvPr id="4" name="Group 3">
            <a:extLst>
              <a:ext uri="{FF2B5EF4-FFF2-40B4-BE49-F238E27FC236}">
                <a16:creationId xmlns:a16="http://schemas.microsoft.com/office/drawing/2014/main" id="{EE82D786-2DA3-D9E7-B303-872BD3BCD125}"/>
              </a:ext>
              <a:ext uri="{C183D7F6-B498-43B3-948B-1728B52AA6E4}">
                <adec:decorative xmlns:adec="http://schemas.microsoft.com/office/drawing/2017/decorative" val="1"/>
              </a:ext>
            </a:extLst>
          </p:cNvPr>
          <p:cNvGrpSpPr/>
          <p:nvPr/>
        </p:nvGrpSpPr>
        <p:grpSpPr>
          <a:xfrm>
            <a:off x="2645017" y="4340478"/>
            <a:ext cx="1840735" cy="2073146"/>
            <a:chOff x="2645017" y="4340478"/>
            <a:chExt cx="1840735" cy="2073146"/>
          </a:xfrm>
        </p:grpSpPr>
        <p:pic>
          <p:nvPicPr>
            <p:cNvPr id="4098" name="Picture 2" descr="Voiceover">
              <a:extLst>
                <a:ext uri="{FF2B5EF4-FFF2-40B4-BE49-F238E27FC236}">
                  <a16:creationId xmlns:a16="http://schemas.microsoft.com/office/drawing/2014/main" id="{153D888B-B591-5BBB-6DD4-777D1E72F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549" y="4814421"/>
              <a:ext cx="1599203" cy="1599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FCACC6-2536-485A-DC9A-D52F3356A5DC}"/>
                </a:ext>
              </a:extLst>
            </p:cNvPr>
            <p:cNvSpPr txBox="1"/>
            <p:nvPr/>
          </p:nvSpPr>
          <p:spPr>
            <a:xfrm>
              <a:off x="2645017" y="4340478"/>
              <a:ext cx="1737511" cy="400110"/>
            </a:xfrm>
            <a:prstGeom prst="rect">
              <a:avLst/>
            </a:prstGeom>
            <a:noFill/>
          </p:spPr>
          <p:txBody>
            <a:bodyPr wrap="square">
              <a:spAutoFit/>
            </a:bodyPr>
            <a:lstStyle/>
            <a:p>
              <a:pPr marL="379800"/>
              <a:r>
                <a:rPr lang="en-US" sz="2000" dirty="0"/>
                <a:t>Voiceover</a:t>
              </a:r>
            </a:p>
          </p:txBody>
        </p:sp>
      </p:grpSp>
      <p:pic>
        <p:nvPicPr>
          <p:cNvPr id="7" name="Picture 6" descr="Narrator"/>
          <p:cNvPicPr/>
          <p:nvPr/>
        </p:nvPicPr>
        <p:blipFill>
          <a:blip r:embed="rId5"/>
          <a:stretch>
            <a:fillRect/>
          </a:stretch>
        </p:blipFill>
        <p:spPr>
          <a:xfrm>
            <a:off x="5209232" y="3588327"/>
            <a:ext cx="1737511" cy="2012813"/>
          </a:xfrm>
          <a:prstGeom prst="rect">
            <a:avLst/>
          </a:prstGeom>
        </p:spPr>
      </p:pic>
      <p:pic>
        <p:nvPicPr>
          <p:cNvPr id="5" name="Picture 4" descr="JAWS"/>
          <p:cNvPicPr/>
          <p:nvPr/>
        </p:nvPicPr>
        <p:blipFill rotWithShape="1">
          <a:blip r:embed="rId6">
            <a:extLst>
              <a:ext uri="{28A0092B-C50C-407E-A947-70E740481C1C}">
                <a14:useLocalDpi xmlns:a14="http://schemas.microsoft.com/office/drawing/2010/main" val="0"/>
              </a:ext>
            </a:extLst>
          </a:blip>
          <a:srcRect t="10752" b="19871"/>
          <a:stretch/>
        </p:blipFill>
        <p:spPr bwMode="auto">
          <a:xfrm>
            <a:off x="7238373" y="4180910"/>
            <a:ext cx="2005092" cy="1433112"/>
          </a:xfrm>
          <a:prstGeom prst="rect">
            <a:avLst/>
          </a:prstGeom>
          <a:noFill/>
          <a:ln>
            <a:noFill/>
          </a:ln>
        </p:spPr>
      </p:pic>
    </p:spTree>
    <p:extLst>
      <p:ext uri="{BB962C8B-B14F-4D97-AF65-F5344CB8AC3E}">
        <p14:creationId xmlns:p14="http://schemas.microsoft.com/office/powerpoint/2010/main" val="371153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Visual: Low Vision</a:t>
            </a:r>
          </a:p>
        </p:txBody>
      </p:sp>
      <p:sp>
        <p:nvSpPr>
          <p:cNvPr id="2" name="Content Placeholder 1"/>
          <p:cNvSpPr>
            <a:spLocks noGrp="1"/>
          </p:cNvSpPr>
          <p:nvPr>
            <p:ph idx="1"/>
          </p:nvPr>
        </p:nvSpPr>
        <p:spPr>
          <a:xfrm>
            <a:off x="913795" y="1496292"/>
            <a:ext cx="8170778" cy="1614730"/>
          </a:xfrm>
        </p:spPr>
        <p:txBody>
          <a:bodyPr>
            <a:normAutofit/>
          </a:bodyPr>
          <a:lstStyle/>
          <a:p>
            <a:pPr marL="36900" indent="0">
              <a:buNone/>
            </a:pPr>
            <a:r>
              <a:rPr lang="en-US" sz="2800" b="1" dirty="0">
                <a:effectLst/>
              </a:rPr>
              <a:t>Screen Magnification</a:t>
            </a:r>
          </a:p>
          <a:p>
            <a:pPr marL="36900" indent="0">
              <a:buNone/>
            </a:pPr>
            <a:r>
              <a:rPr lang="en-US" sz="2400" dirty="0">
                <a:effectLst/>
              </a:rPr>
              <a:t>Magnification programs </a:t>
            </a:r>
            <a:r>
              <a:rPr lang="en-US" sz="2400" b="0" i="0" dirty="0">
                <a:solidFill>
                  <a:srgbClr val="0F2A4D"/>
                </a:solidFill>
                <a:effectLst/>
                <a:latin typeface="inter" panose="02000503000000020004" pitchFamily="2" charset="0"/>
              </a:rPr>
              <a:t>help the user enlarge everything that is found on the screen.</a:t>
            </a:r>
            <a:endParaRPr lang="en-US" sz="2400" dirty="0">
              <a:effectLst/>
            </a:endParaRPr>
          </a:p>
        </p:txBody>
      </p:sp>
      <p:pic>
        <p:nvPicPr>
          <p:cNvPr id="9" name="Picture 8" descr="Zoometext"/>
          <p:cNvPicPr/>
          <p:nvPr/>
        </p:nvPicPr>
        <p:blipFill rotWithShape="1">
          <a:blip r:embed="rId3"/>
          <a:srcRect l="5158" r="5064" b="23591"/>
          <a:stretch/>
        </p:blipFill>
        <p:spPr>
          <a:xfrm>
            <a:off x="1378691" y="3156697"/>
            <a:ext cx="2701638" cy="1025290"/>
          </a:xfrm>
          <a:prstGeom prst="rect">
            <a:avLst/>
          </a:prstGeom>
        </p:spPr>
      </p:pic>
      <p:grpSp>
        <p:nvGrpSpPr>
          <p:cNvPr id="5" name="Group 4">
            <a:extLst>
              <a:ext uri="{FF2B5EF4-FFF2-40B4-BE49-F238E27FC236}">
                <a16:creationId xmlns:a16="http://schemas.microsoft.com/office/drawing/2014/main" id="{9477F9DE-9537-1084-6700-158C4311AEE0}"/>
              </a:ext>
              <a:ext uri="{C183D7F6-B498-43B3-948B-1728B52AA6E4}">
                <adec:decorative xmlns:adec="http://schemas.microsoft.com/office/drawing/2017/decorative" val="1"/>
              </a:ext>
            </a:extLst>
          </p:cNvPr>
          <p:cNvGrpSpPr/>
          <p:nvPr/>
        </p:nvGrpSpPr>
        <p:grpSpPr>
          <a:xfrm>
            <a:off x="1607806" y="4490871"/>
            <a:ext cx="2243407" cy="1851717"/>
            <a:chOff x="5435525" y="2690558"/>
            <a:chExt cx="2243407" cy="1851717"/>
          </a:xfrm>
        </p:grpSpPr>
        <p:pic>
          <p:nvPicPr>
            <p:cNvPr id="23" name="Picture 22" descr="Apple Zoom">
              <a:extLst>
                <a:ext uri="{FF2B5EF4-FFF2-40B4-BE49-F238E27FC236}">
                  <a16:creationId xmlns:a16="http://schemas.microsoft.com/office/drawing/2014/main" id="{BB0DFB20-9A81-5929-FD5C-FFCA22564BBC}"/>
                </a:ext>
              </a:extLst>
            </p:cNvPr>
            <p:cNvPicPr>
              <a:picLocks noChangeAspect="1"/>
            </p:cNvPicPr>
            <p:nvPr/>
          </p:nvPicPr>
          <p:blipFill>
            <a:blip r:embed="rId4"/>
            <a:stretch>
              <a:fillRect/>
            </a:stretch>
          </p:blipFill>
          <p:spPr>
            <a:xfrm>
              <a:off x="5435525" y="3018768"/>
              <a:ext cx="2243407" cy="1523507"/>
            </a:xfrm>
            <a:prstGeom prst="rect">
              <a:avLst/>
            </a:prstGeom>
          </p:spPr>
        </p:pic>
        <p:sp>
          <p:nvSpPr>
            <p:cNvPr id="4" name="Rectangle 3">
              <a:extLst>
                <a:ext uri="{FF2B5EF4-FFF2-40B4-BE49-F238E27FC236}">
                  <a16:creationId xmlns:a16="http://schemas.microsoft.com/office/drawing/2014/main" id="{ADB749A2-59C8-9BD7-6D66-7A3818395C64}"/>
                </a:ext>
                <a:ext uri="{C183D7F6-B498-43B3-948B-1728B52AA6E4}">
                  <adec:decorative xmlns:adec="http://schemas.microsoft.com/office/drawing/2017/decorative" val="1"/>
                </a:ext>
              </a:extLst>
            </p:cNvPr>
            <p:cNvSpPr/>
            <p:nvPr/>
          </p:nvSpPr>
          <p:spPr>
            <a:xfrm>
              <a:off x="5798046" y="2690558"/>
              <a:ext cx="1518364" cy="367216"/>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Apple Zoom</a:t>
              </a:r>
              <a:endParaRPr lang="en-US" dirty="0">
                <a:latin typeface="+mj-lt"/>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33075DCC-EA03-AC1C-2919-888FEEF8A2A4}"/>
              </a:ext>
              <a:ext uri="{C183D7F6-B498-43B3-948B-1728B52AA6E4}">
                <adec:decorative xmlns:adec="http://schemas.microsoft.com/office/drawing/2017/decorative" val="1"/>
              </a:ext>
            </a:extLst>
          </p:cNvPr>
          <p:cNvGrpSpPr/>
          <p:nvPr/>
        </p:nvGrpSpPr>
        <p:grpSpPr>
          <a:xfrm>
            <a:off x="5247335" y="3027887"/>
            <a:ext cx="2605317" cy="1438183"/>
            <a:chOff x="1336116" y="4456947"/>
            <a:chExt cx="2605317" cy="1438183"/>
          </a:xfrm>
        </p:grpSpPr>
        <p:pic>
          <p:nvPicPr>
            <p:cNvPr id="19" name="Picture 18" descr="Windows Magnifier">
              <a:extLst>
                <a:ext uri="{FF2B5EF4-FFF2-40B4-BE49-F238E27FC236}">
                  <a16:creationId xmlns:a16="http://schemas.microsoft.com/office/drawing/2014/main" id="{81CCD8A6-E91B-E9AF-747D-570871FBC0C7}"/>
                </a:ext>
              </a:extLst>
            </p:cNvPr>
            <p:cNvPicPr>
              <a:picLocks noChangeAspect="1"/>
            </p:cNvPicPr>
            <p:nvPr/>
          </p:nvPicPr>
          <p:blipFill rotWithShape="1">
            <a:blip r:embed="rId5"/>
            <a:srcRect b="19609"/>
            <a:stretch/>
          </p:blipFill>
          <p:spPr>
            <a:xfrm>
              <a:off x="1336116" y="4869839"/>
              <a:ext cx="2605317" cy="1025291"/>
            </a:xfrm>
            <a:prstGeom prst="rect">
              <a:avLst/>
            </a:prstGeom>
          </p:spPr>
        </p:pic>
        <p:sp>
          <p:nvSpPr>
            <p:cNvPr id="6" name="Rectangle 5">
              <a:extLst>
                <a:ext uri="{FF2B5EF4-FFF2-40B4-BE49-F238E27FC236}">
                  <a16:creationId xmlns:a16="http://schemas.microsoft.com/office/drawing/2014/main" id="{9A91590E-4494-633B-B352-0A8FEAD93EC8}"/>
                </a:ext>
                <a:ext uri="{C183D7F6-B498-43B3-948B-1728B52AA6E4}">
                  <adec:decorative xmlns:adec="http://schemas.microsoft.com/office/drawing/2017/decorative" val="1"/>
                </a:ext>
              </a:extLst>
            </p:cNvPr>
            <p:cNvSpPr/>
            <p:nvPr/>
          </p:nvSpPr>
          <p:spPr>
            <a:xfrm>
              <a:off x="1495897" y="4456947"/>
              <a:ext cx="2285754" cy="367216"/>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Windows Magnifier</a:t>
              </a:r>
              <a:endParaRPr lang="en-US" dirty="0">
                <a:latin typeface="+mj-lt"/>
                <a:ea typeface="Calibri" panose="020F050202020403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518C799B-4FCC-9C4B-7868-CEF0F2BC6D9C}"/>
              </a:ext>
              <a:ext uri="{C183D7F6-B498-43B3-948B-1728B52AA6E4}">
                <adec:decorative xmlns:adec="http://schemas.microsoft.com/office/drawing/2017/decorative" val="1"/>
              </a:ext>
            </a:extLst>
          </p:cNvPr>
          <p:cNvGrpSpPr/>
          <p:nvPr/>
        </p:nvGrpSpPr>
        <p:grpSpPr>
          <a:xfrm>
            <a:off x="5247335" y="4583718"/>
            <a:ext cx="2463110" cy="1920537"/>
            <a:chOff x="6464628" y="4915700"/>
            <a:chExt cx="2463110" cy="1920537"/>
          </a:xfrm>
        </p:grpSpPr>
        <p:pic>
          <p:nvPicPr>
            <p:cNvPr id="21" name="Picture 20" descr="Zoomtext and Jaws Fusion">
              <a:extLst>
                <a:ext uri="{FF2B5EF4-FFF2-40B4-BE49-F238E27FC236}">
                  <a16:creationId xmlns:a16="http://schemas.microsoft.com/office/drawing/2014/main" id="{A998FADD-D169-3660-EE70-7F2B096902F1}"/>
                </a:ext>
              </a:extLst>
            </p:cNvPr>
            <p:cNvPicPr>
              <a:picLocks noChangeAspect="1"/>
            </p:cNvPicPr>
            <p:nvPr/>
          </p:nvPicPr>
          <p:blipFill>
            <a:blip r:embed="rId6"/>
            <a:stretch>
              <a:fillRect/>
            </a:stretch>
          </p:blipFill>
          <p:spPr>
            <a:xfrm>
              <a:off x="6557228" y="5197369"/>
              <a:ext cx="2243407" cy="1638868"/>
            </a:xfrm>
            <a:prstGeom prst="rect">
              <a:avLst/>
            </a:prstGeom>
          </p:spPr>
        </p:pic>
        <p:sp>
          <p:nvSpPr>
            <p:cNvPr id="8" name="Rectangle 7">
              <a:extLst>
                <a:ext uri="{FF2B5EF4-FFF2-40B4-BE49-F238E27FC236}">
                  <a16:creationId xmlns:a16="http://schemas.microsoft.com/office/drawing/2014/main" id="{2DFAA83B-B988-F12B-856C-7D2725B7522B}"/>
                </a:ext>
                <a:ext uri="{C183D7F6-B498-43B3-948B-1728B52AA6E4}">
                  <adec:decorative xmlns:adec="http://schemas.microsoft.com/office/drawing/2017/decorative" val="1"/>
                </a:ext>
              </a:extLst>
            </p:cNvPr>
            <p:cNvSpPr/>
            <p:nvPr/>
          </p:nvSpPr>
          <p:spPr>
            <a:xfrm>
              <a:off x="6464628" y="4915700"/>
              <a:ext cx="2463110" cy="367216"/>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ZoomText and JAWS</a:t>
              </a:r>
              <a:endParaRPr lang="en-US" dirty="0">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57038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Deaf &amp; Hard of Hearing</a:t>
            </a:r>
          </a:p>
        </p:txBody>
      </p:sp>
      <p:sp>
        <p:nvSpPr>
          <p:cNvPr id="2" name="Content Placeholder 1"/>
          <p:cNvSpPr>
            <a:spLocks noGrp="1"/>
          </p:cNvSpPr>
          <p:nvPr>
            <p:ph idx="1"/>
          </p:nvPr>
        </p:nvSpPr>
        <p:spPr>
          <a:xfrm>
            <a:off x="943138" y="1662545"/>
            <a:ext cx="8477954" cy="1662577"/>
          </a:xfrm>
        </p:spPr>
        <p:txBody>
          <a:bodyPr>
            <a:normAutofit/>
          </a:bodyPr>
          <a:lstStyle/>
          <a:p>
            <a:pPr marL="36900" indent="0">
              <a:buNone/>
            </a:pPr>
            <a:r>
              <a:rPr lang="en-US" sz="2800" dirty="0"/>
              <a:t>C</a:t>
            </a:r>
            <a:r>
              <a:rPr lang="en-US" sz="2800" dirty="0">
                <a:effectLst/>
              </a:rPr>
              <a:t>losed captioning of videos and text transcripts of audio-only content allow users to read information that would otherwise be inaccessible.</a:t>
            </a:r>
            <a:endParaRPr lang="en-US" dirty="0">
              <a:effectLst/>
            </a:endParaRPr>
          </a:p>
        </p:txBody>
      </p:sp>
      <p:pic>
        <p:nvPicPr>
          <p:cNvPr id="8" name="Picture 7" descr="An example video using Closed Captioning">
            <a:extLst>
              <a:ext uri="{FF2B5EF4-FFF2-40B4-BE49-F238E27FC236}">
                <a16:creationId xmlns:a16="http://schemas.microsoft.com/office/drawing/2014/main" id="{11B866B6-065D-C82F-CDB4-F14DEA0DA678}"/>
              </a:ext>
            </a:extLst>
          </p:cNvPr>
          <p:cNvPicPr>
            <a:picLocks noChangeAspect="1"/>
          </p:cNvPicPr>
          <p:nvPr/>
        </p:nvPicPr>
        <p:blipFill>
          <a:blip r:embed="rId3"/>
          <a:stretch>
            <a:fillRect/>
          </a:stretch>
        </p:blipFill>
        <p:spPr>
          <a:xfrm>
            <a:off x="512874" y="3532878"/>
            <a:ext cx="4845254" cy="2715522"/>
          </a:xfrm>
          <a:prstGeom prst="rect">
            <a:avLst/>
          </a:prstGeom>
          <a:ln>
            <a:noFill/>
          </a:ln>
          <a:effectLst>
            <a:outerShdw blurRad="292100" dist="139700" dir="2700000" algn="tl" rotWithShape="0">
              <a:srgbClr val="333333">
                <a:alpha val="65000"/>
              </a:srgbClr>
            </a:outerShdw>
          </a:effectLst>
        </p:spPr>
      </p:pic>
      <p:pic>
        <p:nvPicPr>
          <p:cNvPr id="9" name="Picture 8" descr="Screenshot of a podcast link including a text transcript">
            <a:extLst>
              <a:ext uri="{FF2B5EF4-FFF2-40B4-BE49-F238E27FC236}">
                <a16:creationId xmlns:a16="http://schemas.microsoft.com/office/drawing/2014/main" id="{B1F0B160-4D06-12A6-3763-9D08A28FFAB2}"/>
              </a:ext>
            </a:extLst>
          </p:cNvPr>
          <p:cNvPicPr>
            <a:picLocks noChangeAspect="1"/>
          </p:cNvPicPr>
          <p:nvPr/>
        </p:nvPicPr>
        <p:blipFill>
          <a:blip r:embed="rId4"/>
          <a:stretch>
            <a:fillRect/>
          </a:stretch>
        </p:blipFill>
        <p:spPr>
          <a:xfrm>
            <a:off x="5561682" y="4650578"/>
            <a:ext cx="5197290" cy="1089754"/>
          </a:xfrm>
          <a:prstGeom prst="rect">
            <a:avLst/>
          </a:prstGeom>
        </p:spPr>
      </p:pic>
    </p:spTree>
    <p:extLst>
      <p:ext uri="{BB962C8B-B14F-4D97-AF65-F5344CB8AC3E}">
        <p14:creationId xmlns:p14="http://schemas.microsoft.com/office/powerpoint/2010/main" val="370753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ffectLst/>
              </a:rPr>
              <a:t>Motor &amp; Physical Disabilities</a:t>
            </a:r>
          </a:p>
        </p:txBody>
      </p:sp>
      <p:sp>
        <p:nvSpPr>
          <p:cNvPr id="9" name="Content Placeholder 1"/>
          <p:cNvSpPr txBox="1">
            <a:spLocks/>
          </p:cNvSpPr>
          <p:nvPr/>
        </p:nvSpPr>
        <p:spPr>
          <a:xfrm>
            <a:off x="1218394" y="1500808"/>
            <a:ext cx="7551293" cy="1185865"/>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5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5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None/>
            </a:pPr>
            <a:r>
              <a:rPr lang="en-US" dirty="0">
                <a:effectLst/>
              </a:rPr>
              <a:t>Motor or physical disabilities are weakness</a:t>
            </a:r>
            <a:br>
              <a:rPr lang="en-US" dirty="0">
                <a:effectLst/>
              </a:rPr>
            </a:br>
            <a:r>
              <a:rPr lang="en-US" dirty="0">
                <a:effectLst/>
              </a:rPr>
              <a:t> and limitations of muscular control </a:t>
            </a:r>
          </a:p>
        </p:txBody>
      </p:sp>
      <p:sp>
        <p:nvSpPr>
          <p:cNvPr id="10" name="TextBox 9">
            <a:extLst>
              <a:ext uri="{C183D7F6-B498-43B3-948B-1728B52AA6E4}">
                <adec:decorative xmlns:adec="http://schemas.microsoft.com/office/drawing/2017/decorative" val="1"/>
              </a:ext>
            </a:extLst>
          </p:cNvPr>
          <p:cNvSpPr txBox="1"/>
          <p:nvPr/>
        </p:nvSpPr>
        <p:spPr>
          <a:xfrm>
            <a:off x="1060756" y="2853398"/>
            <a:ext cx="2552815" cy="369332"/>
          </a:xfrm>
          <a:prstGeom prst="rect">
            <a:avLst/>
          </a:prstGeom>
          <a:noFill/>
        </p:spPr>
        <p:txBody>
          <a:bodyPr wrap="none" rtlCol="0">
            <a:spAutoFit/>
          </a:bodyPr>
          <a:lstStyle/>
          <a:p>
            <a:r>
              <a:rPr lang="en-US" b="1" dirty="0"/>
              <a:t>Eye Gaze Technology</a:t>
            </a:r>
            <a:endParaRPr lang="en-US" dirty="0"/>
          </a:p>
        </p:txBody>
      </p:sp>
      <p:pic>
        <p:nvPicPr>
          <p:cNvPr id="6" name="Content Placeholder 5" descr="The camera from the eye gaze software picks up what the eye is focusing on, interacting with elements on the screen."/>
          <p:cNvPicPr>
            <a:picLocks noGrp="1"/>
          </p:cNvPicPr>
          <p:nvPr>
            <p:ph idx="1"/>
          </p:nvPr>
        </p:nvPicPr>
        <p:blipFill>
          <a:blip r:embed="rId3" cstate="print"/>
          <a:stretch>
            <a:fillRect/>
          </a:stretch>
        </p:blipFill>
        <p:spPr>
          <a:xfrm>
            <a:off x="1367412" y="3139980"/>
            <a:ext cx="1737224" cy="1599202"/>
          </a:xfrm>
          <a:prstGeom prst="rect">
            <a:avLst/>
          </a:prstGeom>
        </p:spPr>
      </p:pic>
      <p:grpSp>
        <p:nvGrpSpPr>
          <p:cNvPr id="2" name="Group 1">
            <a:extLst>
              <a:ext uri="{FF2B5EF4-FFF2-40B4-BE49-F238E27FC236}">
                <a16:creationId xmlns:a16="http://schemas.microsoft.com/office/drawing/2014/main" id="{F21B13FA-491D-CA3B-F8DD-A295A9B1DBE5}"/>
              </a:ext>
              <a:ext uri="{C183D7F6-B498-43B3-948B-1728B52AA6E4}">
                <adec:decorative xmlns:adec="http://schemas.microsoft.com/office/drawing/2017/decorative" val="1"/>
              </a:ext>
            </a:extLst>
          </p:cNvPr>
          <p:cNvGrpSpPr/>
          <p:nvPr/>
        </p:nvGrpSpPr>
        <p:grpSpPr>
          <a:xfrm>
            <a:off x="1083906" y="4748828"/>
            <a:ext cx="2262168" cy="2078502"/>
            <a:chOff x="2871937" y="3375297"/>
            <a:chExt cx="1886242" cy="1754020"/>
          </a:xfrm>
        </p:grpSpPr>
        <p:pic>
          <p:nvPicPr>
            <p:cNvPr id="7" name="Picture 6" descr="HeadMouse Nano"/>
            <p:cNvPicPr/>
            <p:nvPr/>
          </p:nvPicPr>
          <p:blipFill>
            <a:blip r:embed="rId4">
              <a:extLst>
                <a:ext uri="{28A0092B-C50C-407E-A947-70E740481C1C}">
                  <a14:useLocalDpi xmlns:a14="http://schemas.microsoft.com/office/drawing/2010/main" val="0"/>
                </a:ext>
              </a:extLst>
            </a:blip>
            <a:srcRect/>
            <a:stretch>
              <a:fillRect/>
            </a:stretch>
          </p:blipFill>
          <p:spPr bwMode="auto">
            <a:xfrm>
              <a:off x="2871937" y="3683413"/>
              <a:ext cx="1886242" cy="1445904"/>
            </a:xfrm>
            <a:prstGeom prst="rect">
              <a:avLst/>
            </a:prstGeom>
            <a:noFill/>
            <a:ln>
              <a:noFill/>
            </a:ln>
          </p:spPr>
        </p:pic>
        <p:sp>
          <p:nvSpPr>
            <p:cNvPr id="13" name="Rectangle 12">
              <a:extLst>
                <a:ext uri="{C183D7F6-B498-43B3-948B-1728B52AA6E4}">
                  <adec:decorative xmlns:adec="http://schemas.microsoft.com/office/drawing/2017/decorative" val="1"/>
                </a:ext>
              </a:extLst>
            </p:cNvPr>
            <p:cNvSpPr/>
            <p:nvPr/>
          </p:nvSpPr>
          <p:spPr>
            <a:xfrm>
              <a:off x="3171344" y="3375297"/>
              <a:ext cx="1287429" cy="309889"/>
            </a:xfrm>
            <a:prstGeom prst="rect">
              <a:avLst/>
            </a:prstGeom>
          </p:spPr>
          <p:txBody>
            <a:bodyPr wrap="none">
              <a:spAutoFit/>
            </a:bodyPr>
            <a:lstStyle/>
            <a:p>
              <a:pPr algn="ctr">
                <a:lnSpc>
                  <a:spcPct val="107000"/>
                </a:lnSpc>
                <a:spcAft>
                  <a:spcPts val="800"/>
                </a:spcAft>
              </a:pPr>
              <a:r>
                <a:rPr lang="en-US" b="1" dirty="0">
                  <a:latin typeface="+mj-lt"/>
                  <a:ea typeface="Calibri" panose="020F0502020204030204" pitchFamily="34" charset="0"/>
                  <a:cs typeface="Times New Roman" panose="02020603050405020304" pitchFamily="18" charset="0"/>
                </a:rPr>
                <a:t>Head Mouse</a:t>
              </a:r>
              <a:endParaRPr lang="en-US" dirty="0">
                <a:latin typeface="+mj-lt"/>
              </a:endParaRPr>
            </a:p>
          </p:txBody>
        </p:sp>
      </p:grpSp>
      <p:grpSp>
        <p:nvGrpSpPr>
          <p:cNvPr id="4" name="Group 3">
            <a:extLst>
              <a:ext uri="{FF2B5EF4-FFF2-40B4-BE49-F238E27FC236}">
                <a16:creationId xmlns:a16="http://schemas.microsoft.com/office/drawing/2014/main" id="{388B6380-5D47-81A8-0A68-99CEAEDFF594}"/>
              </a:ext>
              <a:ext uri="{C183D7F6-B498-43B3-948B-1728B52AA6E4}">
                <adec:decorative xmlns:adec="http://schemas.microsoft.com/office/drawing/2017/decorative" val="1"/>
              </a:ext>
            </a:extLst>
          </p:cNvPr>
          <p:cNvGrpSpPr/>
          <p:nvPr/>
        </p:nvGrpSpPr>
        <p:grpSpPr>
          <a:xfrm>
            <a:off x="4362998" y="2818391"/>
            <a:ext cx="2178048" cy="1819804"/>
            <a:chOff x="5175874" y="4584761"/>
            <a:chExt cx="2178048" cy="1819804"/>
          </a:xfrm>
        </p:grpSpPr>
        <p:pic>
          <p:nvPicPr>
            <p:cNvPr id="8" name="Picture 7" descr="A man using his computer with a mouth stick and motion switch."/>
            <p:cNvPicPr/>
            <p:nvPr/>
          </p:nvPicPr>
          <p:blipFill rotWithShape="1">
            <a:blip r:embed="rId5" cstate="print"/>
            <a:srcRect l="12210" t="3102"/>
            <a:stretch/>
          </p:blipFill>
          <p:spPr>
            <a:xfrm>
              <a:off x="5175874" y="5062537"/>
              <a:ext cx="2178048" cy="1342028"/>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5227882" y="4584761"/>
              <a:ext cx="2034531" cy="367665"/>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Mouth Movement</a:t>
              </a:r>
              <a:endParaRPr lang="en-US" dirty="0">
                <a:latin typeface="+mj-lt"/>
                <a:ea typeface="Calibri" panose="020F0502020204030204" pitchFamily="34"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C78C4FE7-1225-877A-EE82-A181E9ADA30E}"/>
              </a:ext>
              <a:ext uri="{C183D7F6-B498-43B3-948B-1728B52AA6E4}">
                <adec:decorative xmlns:adec="http://schemas.microsoft.com/office/drawing/2017/decorative" val="1"/>
              </a:ext>
            </a:extLst>
          </p:cNvPr>
          <p:cNvGrpSpPr/>
          <p:nvPr/>
        </p:nvGrpSpPr>
        <p:grpSpPr>
          <a:xfrm>
            <a:off x="4508901" y="4731356"/>
            <a:ext cx="1886242" cy="2014161"/>
            <a:chOff x="7502349" y="2463246"/>
            <a:chExt cx="2178049" cy="2343392"/>
          </a:xfrm>
        </p:grpSpPr>
        <p:pic>
          <p:nvPicPr>
            <p:cNvPr id="9218" name="Picture 2" descr="Jelly Bean Twist Switch"/>
            <p:cNvPicPr>
              <a:picLocks noChangeAspect="1" noChangeArrowheads="1"/>
            </p:cNvPicPr>
            <p:nvPr/>
          </p:nvPicPr>
          <p:blipFill rotWithShape="1">
            <a:blip r:embed="rId6">
              <a:extLst>
                <a:ext uri="{28A0092B-C50C-407E-A947-70E740481C1C}">
                  <a14:useLocalDpi xmlns:a14="http://schemas.microsoft.com/office/drawing/2010/main" val="0"/>
                </a:ext>
              </a:extLst>
            </a:blip>
            <a:srcRect l="19424" t="19723" b="10458"/>
            <a:stretch/>
          </p:blipFill>
          <p:spPr bwMode="auto">
            <a:xfrm>
              <a:off x="7502349" y="2919378"/>
              <a:ext cx="2178049" cy="188726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C183D7F6-B498-43B3-948B-1728B52AA6E4}">
                  <adec:decorative xmlns:adec="http://schemas.microsoft.com/office/drawing/2017/decorative" val="1"/>
                </a:ext>
              </a:extLst>
            </p:cNvPr>
            <p:cNvSpPr/>
            <p:nvPr/>
          </p:nvSpPr>
          <p:spPr>
            <a:xfrm>
              <a:off x="8141570" y="2463246"/>
              <a:ext cx="899605" cy="367665"/>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Switch</a:t>
              </a:r>
              <a:endParaRPr lang="en-US" dirty="0">
                <a:latin typeface="+mj-lt"/>
              </a:endParaRPr>
            </a:p>
          </p:txBody>
        </p:sp>
      </p:grpSp>
      <p:grpSp>
        <p:nvGrpSpPr>
          <p:cNvPr id="16" name="Group 15">
            <a:extLst>
              <a:ext uri="{FF2B5EF4-FFF2-40B4-BE49-F238E27FC236}">
                <a16:creationId xmlns:a16="http://schemas.microsoft.com/office/drawing/2014/main" id="{61F77470-B38A-DA10-6AB8-0BDACC661AAD}"/>
              </a:ext>
              <a:ext uri="{C183D7F6-B498-43B3-948B-1728B52AA6E4}">
                <adec:decorative xmlns:adec="http://schemas.microsoft.com/office/drawing/2017/decorative" val="1"/>
              </a:ext>
            </a:extLst>
          </p:cNvPr>
          <p:cNvGrpSpPr/>
          <p:nvPr/>
        </p:nvGrpSpPr>
        <p:grpSpPr>
          <a:xfrm>
            <a:off x="7232664" y="2838851"/>
            <a:ext cx="2329557" cy="1755999"/>
            <a:chOff x="7232664" y="2838851"/>
            <a:chExt cx="2329557" cy="1755999"/>
          </a:xfrm>
        </p:grpSpPr>
        <p:pic>
          <p:nvPicPr>
            <p:cNvPr id="14" name="Picture 13" descr="Dragon Professional">
              <a:extLst>
                <a:ext uri="{FF2B5EF4-FFF2-40B4-BE49-F238E27FC236}">
                  <a16:creationId xmlns:a16="http://schemas.microsoft.com/office/drawing/2014/main" id="{662F3730-65D9-2AE2-8623-8E4BACB951BD}"/>
                </a:ext>
              </a:extLst>
            </p:cNvPr>
            <p:cNvPicPr>
              <a:picLocks noChangeAspect="1"/>
            </p:cNvPicPr>
            <p:nvPr/>
          </p:nvPicPr>
          <p:blipFill>
            <a:blip r:embed="rId7"/>
            <a:stretch>
              <a:fillRect/>
            </a:stretch>
          </p:blipFill>
          <p:spPr>
            <a:xfrm>
              <a:off x="7232664" y="3252822"/>
              <a:ext cx="2329557" cy="1342028"/>
            </a:xfrm>
            <a:prstGeom prst="rect">
              <a:avLst/>
            </a:prstGeom>
          </p:spPr>
        </p:pic>
        <p:sp>
          <p:nvSpPr>
            <p:cNvPr id="15" name="Rectangle 14">
              <a:extLst>
                <a:ext uri="{FF2B5EF4-FFF2-40B4-BE49-F238E27FC236}">
                  <a16:creationId xmlns:a16="http://schemas.microsoft.com/office/drawing/2014/main" id="{81C1430F-837D-478A-2B3C-23983B07C131}"/>
                </a:ext>
                <a:ext uri="{C183D7F6-B498-43B3-948B-1728B52AA6E4}">
                  <adec:decorative xmlns:adec="http://schemas.microsoft.com/office/drawing/2017/decorative" val="1"/>
                </a:ext>
              </a:extLst>
            </p:cNvPr>
            <p:cNvSpPr/>
            <p:nvPr/>
          </p:nvSpPr>
          <p:spPr>
            <a:xfrm>
              <a:off x="7492931" y="2838851"/>
              <a:ext cx="1809021" cy="367216"/>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Speech to Text</a:t>
              </a:r>
              <a:endParaRPr lang="en-US" dirty="0">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6175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3138" y="609600"/>
            <a:ext cx="8119356" cy="845127"/>
          </a:xfrm>
        </p:spPr>
        <p:txBody>
          <a:bodyPr/>
          <a:lstStyle/>
          <a:p>
            <a:r>
              <a:rPr lang="en-US" dirty="0"/>
              <a:t>Cognitive &amp; Learning </a:t>
            </a:r>
          </a:p>
        </p:txBody>
      </p:sp>
      <p:sp>
        <p:nvSpPr>
          <p:cNvPr id="2" name="Content Placeholder 1"/>
          <p:cNvSpPr>
            <a:spLocks noGrp="1"/>
          </p:cNvSpPr>
          <p:nvPr>
            <p:ph idx="1"/>
          </p:nvPr>
        </p:nvSpPr>
        <p:spPr>
          <a:xfrm>
            <a:off x="748145" y="1454727"/>
            <a:ext cx="8924176" cy="5403273"/>
          </a:xfrm>
        </p:spPr>
        <p:txBody>
          <a:bodyPr>
            <a:normAutofit/>
          </a:bodyPr>
          <a:lstStyle/>
          <a:p>
            <a:pPr marL="36900" indent="0">
              <a:buNone/>
            </a:pPr>
            <a:r>
              <a:rPr lang="en-US" sz="2000" dirty="0">
                <a:effectLst/>
              </a:rPr>
              <a:t>Impacts how people process information</a:t>
            </a:r>
          </a:p>
          <a:p>
            <a:pPr marL="36900" lvl="0" indent="0">
              <a:buNone/>
            </a:pPr>
            <a:r>
              <a:rPr lang="en-US" sz="2100" b="1" dirty="0">
                <a:effectLst/>
              </a:rPr>
              <a:t>Users will:</a:t>
            </a:r>
          </a:p>
          <a:p>
            <a:pPr lvl="0"/>
            <a:r>
              <a:rPr lang="en-US" sz="2100" dirty="0">
                <a:effectLst/>
              </a:rPr>
              <a:t>Navigate web content using different strategies</a:t>
            </a:r>
          </a:p>
          <a:p>
            <a:r>
              <a:rPr lang="en-US" sz="2100" dirty="0">
                <a:effectLst/>
              </a:rPr>
              <a:t>Access information using speech-to text, screen readers, captions or other formats</a:t>
            </a:r>
          </a:p>
          <a:p>
            <a:pPr lvl="0"/>
            <a:r>
              <a:rPr lang="en-US" sz="2100" dirty="0">
                <a:effectLst/>
              </a:rPr>
              <a:t>Change the presentation of the content according to needs and preferences</a:t>
            </a:r>
          </a:p>
          <a:p>
            <a:pPr marL="36900" lvl="0" indent="0">
              <a:buNone/>
            </a:pPr>
            <a:r>
              <a:rPr lang="en-US" sz="2100" b="1" dirty="0">
                <a:effectLst/>
              </a:rPr>
              <a:t>Content creators can:</a:t>
            </a:r>
          </a:p>
          <a:p>
            <a:pPr lvl="0"/>
            <a:r>
              <a:rPr lang="en-US" sz="2100" dirty="0">
                <a:effectLst/>
              </a:rPr>
              <a:t>Use plain language at 6</a:t>
            </a:r>
            <a:r>
              <a:rPr lang="en-US" sz="2100" baseline="30000" dirty="0">
                <a:effectLst/>
              </a:rPr>
              <a:t>th</a:t>
            </a:r>
            <a:r>
              <a:rPr lang="en-US" sz="2100" dirty="0">
                <a:effectLst/>
              </a:rPr>
              <a:t>-8</a:t>
            </a:r>
            <a:r>
              <a:rPr lang="en-US" sz="2100" baseline="30000" dirty="0">
                <a:effectLst/>
              </a:rPr>
              <a:t>th</a:t>
            </a:r>
            <a:r>
              <a:rPr lang="en-US" sz="2100" dirty="0">
                <a:effectLst/>
              </a:rPr>
              <a:t> grade reading level</a:t>
            </a:r>
          </a:p>
          <a:p>
            <a:pPr lvl="0"/>
            <a:r>
              <a:rPr lang="en-US" sz="2100" dirty="0">
                <a:effectLst/>
              </a:rPr>
              <a:t>Include white space between major thoughts or important points</a:t>
            </a:r>
          </a:p>
          <a:p>
            <a:pPr lvl="0"/>
            <a:r>
              <a:rPr lang="en-US" sz="2100" dirty="0">
                <a:effectLst/>
              </a:rPr>
              <a:t>Use bulleted </a:t>
            </a:r>
            <a:r>
              <a:rPr lang="en-US" sz="2100" dirty="0"/>
              <a:t>or numbered </a:t>
            </a:r>
            <a:r>
              <a:rPr lang="en-US" sz="2100" dirty="0">
                <a:effectLst/>
              </a:rPr>
              <a:t>lists to simplify content</a:t>
            </a:r>
          </a:p>
        </p:txBody>
      </p:sp>
    </p:spTree>
    <p:extLst>
      <p:ext uri="{BB962C8B-B14F-4D97-AF65-F5344CB8AC3E}">
        <p14:creationId xmlns:p14="http://schemas.microsoft.com/office/powerpoint/2010/main" val="229901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Cognitive &amp; Learning Tool Examples</a:t>
            </a:r>
          </a:p>
        </p:txBody>
      </p:sp>
      <p:sp>
        <p:nvSpPr>
          <p:cNvPr id="5" name="Content Placeholder 4">
            <a:extLst>
              <a:ext uri="{FF2B5EF4-FFF2-40B4-BE49-F238E27FC236}">
                <a16:creationId xmlns:a16="http://schemas.microsoft.com/office/drawing/2014/main" id="{E8E147B2-CCB9-5D91-F1A3-A2794C65C9A2}"/>
              </a:ext>
            </a:extLst>
          </p:cNvPr>
          <p:cNvSpPr>
            <a:spLocks noGrp="1"/>
          </p:cNvSpPr>
          <p:nvPr>
            <p:ph idx="1"/>
          </p:nvPr>
        </p:nvSpPr>
        <p:spPr>
          <a:xfrm>
            <a:off x="831378" y="1539986"/>
            <a:ext cx="8082843" cy="479905"/>
          </a:xfrm>
        </p:spPr>
        <p:txBody>
          <a:bodyPr>
            <a:normAutofit/>
          </a:bodyPr>
          <a:lstStyle/>
          <a:p>
            <a:pPr marL="0" indent="0">
              <a:buNone/>
            </a:pPr>
            <a:r>
              <a:rPr lang="en-US" dirty="0"/>
              <a:t>Chrome Reading Mode located under Chrome Settings – More Tools</a:t>
            </a:r>
          </a:p>
        </p:txBody>
      </p:sp>
      <p:grpSp>
        <p:nvGrpSpPr>
          <p:cNvPr id="19" name="Group 18" descr="Screenshot of Chrome accessibility reading mode that removes distractions">
            <a:extLst>
              <a:ext uri="{FF2B5EF4-FFF2-40B4-BE49-F238E27FC236}">
                <a16:creationId xmlns:a16="http://schemas.microsoft.com/office/drawing/2014/main" id="{5F37976E-E164-4CDB-F141-B07170F7C497}"/>
              </a:ext>
            </a:extLst>
          </p:cNvPr>
          <p:cNvGrpSpPr/>
          <p:nvPr/>
        </p:nvGrpSpPr>
        <p:grpSpPr>
          <a:xfrm>
            <a:off x="943138" y="2145998"/>
            <a:ext cx="4683773" cy="2566004"/>
            <a:chOff x="6798588" y="321711"/>
            <a:chExt cx="5032239" cy="2756911"/>
          </a:xfrm>
        </p:grpSpPr>
        <p:pic>
          <p:nvPicPr>
            <p:cNvPr id="13" name="Picture 12">
              <a:extLst>
                <a:ext uri="{FF2B5EF4-FFF2-40B4-BE49-F238E27FC236}">
                  <a16:creationId xmlns:a16="http://schemas.microsoft.com/office/drawing/2014/main" id="{813D6E61-5C96-D6E4-3295-44015941D6C3}"/>
                </a:ext>
              </a:extLst>
            </p:cNvPr>
            <p:cNvPicPr>
              <a:picLocks noChangeAspect="1"/>
            </p:cNvPicPr>
            <p:nvPr/>
          </p:nvPicPr>
          <p:blipFill rotWithShape="1">
            <a:blip r:embed="rId3"/>
            <a:srcRect l="1" t="-8542" r="-2243" b="-5097"/>
            <a:stretch/>
          </p:blipFill>
          <p:spPr>
            <a:xfrm>
              <a:off x="7103776" y="609601"/>
              <a:ext cx="4727051" cy="2469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hrome accessibility reading mode">
              <a:extLst>
                <a:ext uri="{FF2B5EF4-FFF2-40B4-BE49-F238E27FC236}">
                  <a16:creationId xmlns:a16="http://schemas.microsoft.com/office/drawing/2014/main" id="{5ECED58E-2068-9BEA-AFD5-2B189F766D1A}"/>
                </a:ext>
              </a:extLst>
            </p:cNvPr>
            <p:cNvPicPr>
              <a:picLocks noChangeAspect="1"/>
            </p:cNvPicPr>
            <p:nvPr/>
          </p:nvPicPr>
          <p:blipFill rotWithShape="1">
            <a:blip r:embed="rId4"/>
            <a:srcRect b="1384"/>
            <a:stretch/>
          </p:blipFill>
          <p:spPr>
            <a:xfrm>
              <a:off x="6798588" y="321711"/>
              <a:ext cx="2468759" cy="633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 name="TextBox 8">
            <a:extLst>
              <a:ext uri="{FF2B5EF4-FFF2-40B4-BE49-F238E27FC236}">
                <a16:creationId xmlns:a16="http://schemas.microsoft.com/office/drawing/2014/main" id="{95D87200-7977-B1B8-7DBE-47E368230F4C}"/>
              </a:ext>
            </a:extLst>
          </p:cNvPr>
          <p:cNvSpPr txBox="1"/>
          <p:nvPr/>
        </p:nvSpPr>
        <p:spPr>
          <a:xfrm>
            <a:off x="5731377" y="3059668"/>
            <a:ext cx="4516704" cy="369332"/>
          </a:xfrm>
          <a:prstGeom prst="rect">
            <a:avLst/>
          </a:prstGeom>
          <a:noFill/>
        </p:spPr>
        <p:txBody>
          <a:bodyPr wrap="square">
            <a:spAutoFit/>
          </a:bodyPr>
          <a:lstStyle/>
          <a:p>
            <a:r>
              <a:rPr lang="en-US" dirty="0" err="1">
                <a:hlinkClick r:id="rId5"/>
              </a:rPr>
              <a:t>Helperbird</a:t>
            </a:r>
            <a:r>
              <a:rPr lang="en-US" dirty="0"/>
              <a:t> Browser Extension</a:t>
            </a:r>
          </a:p>
        </p:txBody>
      </p:sp>
      <p:grpSp>
        <p:nvGrpSpPr>
          <p:cNvPr id="20" name="Group 19" descr="Screenshot of Helperbird ">
            <a:extLst>
              <a:ext uri="{FF2B5EF4-FFF2-40B4-BE49-F238E27FC236}">
                <a16:creationId xmlns:a16="http://schemas.microsoft.com/office/drawing/2014/main" id="{42DAAE39-859E-131D-7795-5340FE93D7DD}"/>
              </a:ext>
            </a:extLst>
          </p:cNvPr>
          <p:cNvGrpSpPr/>
          <p:nvPr/>
        </p:nvGrpSpPr>
        <p:grpSpPr>
          <a:xfrm>
            <a:off x="5870502" y="3549469"/>
            <a:ext cx="4727413" cy="3026136"/>
            <a:chOff x="6798588" y="3337782"/>
            <a:chExt cx="5032240" cy="3221263"/>
          </a:xfrm>
        </p:grpSpPr>
        <p:pic>
          <p:nvPicPr>
            <p:cNvPr id="18" name="Picture 17">
              <a:extLst>
                <a:ext uri="{FF2B5EF4-FFF2-40B4-BE49-F238E27FC236}">
                  <a16:creationId xmlns:a16="http://schemas.microsoft.com/office/drawing/2014/main" id="{053FD72E-4800-6654-12B8-F9CFFA3F3B6F}"/>
                </a:ext>
              </a:extLst>
            </p:cNvPr>
            <p:cNvPicPr>
              <a:picLocks noChangeAspect="1"/>
            </p:cNvPicPr>
            <p:nvPr/>
          </p:nvPicPr>
          <p:blipFill>
            <a:blip r:embed="rId6"/>
            <a:stretch>
              <a:fillRect/>
            </a:stretch>
          </p:blipFill>
          <p:spPr>
            <a:xfrm>
              <a:off x="7103778" y="3380156"/>
              <a:ext cx="4727050" cy="3178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CA6E49D4-32DF-E32D-E0A5-15A09D8A61B0}"/>
                </a:ext>
              </a:extLst>
            </p:cNvPr>
            <p:cNvPicPr>
              <a:picLocks noChangeAspect="1"/>
            </p:cNvPicPr>
            <p:nvPr/>
          </p:nvPicPr>
          <p:blipFill>
            <a:blip r:embed="rId7"/>
            <a:stretch>
              <a:fillRect/>
            </a:stretch>
          </p:blipFill>
          <p:spPr>
            <a:xfrm>
              <a:off x="6798588" y="3337782"/>
              <a:ext cx="998307" cy="838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52322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532" y="1761067"/>
            <a:ext cx="9120814" cy="1828813"/>
          </a:xfrm>
        </p:spPr>
        <p:txBody>
          <a:bodyPr>
            <a:normAutofit/>
          </a:bodyPr>
          <a:lstStyle/>
          <a:p>
            <a:r>
              <a:rPr lang="en-US" dirty="0">
                <a:effectLst/>
              </a:rPr>
              <a:t>Accessibility Law, Standards and the POUR Concept</a:t>
            </a:r>
          </a:p>
        </p:txBody>
      </p:sp>
    </p:spTree>
    <p:extLst>
      <p:ext uri="{BB962C8B-B14F-4D97-AF65-F5344CB8AC3E}">
        <p14:creationId xmlns:p14="http://schemas.microsoft.com/office/powerpoint/2010/main" val="247085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Federal Laws</a:t>
            </a:r>
          </a:p>
        </p:txBody>
      </p:sp>
      <p:sp>
        <p:nvSpPr>
          <p:cNvPr id="2" name="Content Placeholder 1"/>
          <p:cNvSpPr>
            <a:spLocks noGrp="1"/>
          </p:cNvSpPr>
          <p:nvPr>
            <p:ph idx="1"/>
          </p:nvPr>
        </p:nvSpPr>
        <p:spPr>
          <a:xfrm>
            <a:off x="913795" y="1732449"/>
            <a:ext cx="8590424" cy="4948269"/>
          </a:xfrm>
        </p:spPr>
        <p:txBody>
          <a:bodyPr>
            <a:normAutofit/>
          </a:bodyPr>
          <a:lstStyle/>
          <a:p>
            <a:r>
              <a:rPr lang="en-US" sz="2800" dirty="0">
                <a:effectLst/>
              </a:rPr>
              <a:t>Rehabilitation Act of 1973</a:t>
            </a:r>
          </a:p>
          <a:p>
            <a:pPr lvl="1"/>
            <a:r>
              <a:rPr lang="en-US" sz="2400" dirty="0">
                <a:effectLst/>
                <a:hlinkClick r:id="rId3"/>
              </a:rPr>
              <a:t>Section 504</a:t>
            </a:r>
            <a:br>
              <a:rPr lang="en-US" sz="2400" dirty="0"/>
            </a:br>
            <a:r>
              <a:rPr lang="en-US" sz="2400" dirty="0">
                <a:effectLst/>
              </a:rPr>
              <a:t>Federally funded govt. agencies and projects, postsecondary institutions (2024 Update)</a:t>
            </a:r>
          </a:p>
          <a:p>
            <a:pPr lvl="1"/>
            <a:r>
              <a:rPr lang="en-US" sz="2400" dirty="0">
                <a:effectLst/>
                <a:hlinkClick r:id="rId4"/>
              </a:rPr>
              <a:t>Section 508</a:t>
            </a:r>
            <a:br>
              <a:rPr lang="en-US" sz="2400" dirty="0"/>
            </a:br>
            <a:r>
              <a:rPr lang="en-US" sz="2400" dirty="0">
                <a:effectLst/>
              </a:rPr>
              <a:t>Federal government</a:t>
            </a:r>
          </a:p>
          <a:p>
            <a:r>
              <a:rPr lang="en-US" sz="2800" dirty="0">
                <a:effectLst/>
              </a:rPr>
              <a:t>Americans with Disabilities Act</a:t>
            </a:r>
          </a:p>
          <a:p>
            <a:pPr lvl="1"/>
            <a:r>
              <a:rPr lang="en-US" sz="2400" dirty="0">
                <a:effectLst/>
                <a:hlinkClick r:id="rId5"/>
              </a:rPr>
              <a:t>Title II</a:t>
            </a:r>
            <a:r>
              <a:rPr lang="en-US" sz="2400" dirty="0">
                <a:effectLst/>
              </a:rPr>
              <a:t> </a:t>
            </a:r>
            <a:br>
              <a:rPr lang="en-US" sz="2400" dirty="0">
                <a:effectLst/>
              </a:rPr>
            </a:br>
            <a:r>
              <a:rPr lang="en-US" sz="2400" dirty="0">
                <a:effectLst/>
              </a:rPr>
              <a:t>State and Local Government (2024 Update) </a:t>
            </a:r>
          </a:p>
          <a:p>
            <a:r>
              <a:rPr lang="en-US" sz="2800" dirty="0">
                <a:effectLst/>
                <a:hlinkClick r:id="rId6"/>
              </a:rPr>
              <a:t>Individuals with Disabilities Education Act (IDEA)</a:t>
            </a:r>
            <a:endParaRPr lang="en-US" sz="2800" dirty="0">
              <a:effectLst/>
            </a:endParaRPr>
          </a:p>
          <a:p>
            <a:pPr marL="0" indent="0">
              <a:buNone/>
            </a:pPr>
            <a:endParaRPr lang="en-US" dirty="0"/>
          </a:p>
        </p:txBody>
      </p:sp>
    </p:spTree>
    <p:extLst>
      <p:ext uri="{BB962C8B-B14F-4D97-AF65-F5344CB8AC3E}">
        <p14:creationId xmlns:p14="http://schemas.microsoft.com/office/powerpoint/2010/main" val="265733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2" name="Content Placeholder 1"/>
          <p:cNvSpPr>
            <a:spLocks noGrp="1"/>
          </p:cNvSpPr>
          <p:nvPr>
            <p:ph idx="1"/>
          </p:nvPr>
        </p:nvSpPr>
        <p:spPr>
          <a:xfrm>
            <a:off x="913795" y="1881809"/>
            <a:ext cx="9214053" cy="3909391"/>
          </a:xfrm>
        </p:spPr>
        <p:txBody>
          <a:bodyPr>
            <a:normAutofit/>
          </a:bodyPr>
          <a:lstStyle/>
          <a:p>
            <a:r>
              <a:rPr lang="en-US" sz="2700" dirty="0">
                <a:effectLst/>
              </a:rPr>
              <a:t>Module 1: What is Web Accessibility and Who Is It For?</a:t>
            </a:r>
          </a:p>
          <a:p>
            <a:r>
              <a:rPr lang="en-US" sz="2700" dirty="0">
                <a:effectLst/>
              </a:rPr>
              <a:t>Module 2: Assistive Technology &amp; Examples</a:t>
            </a:r>
          </a:p>
          <a:p>
            <a:r>
              <a:rPr lang="en-US" sz="2700" dirty="0">
                <a:effectLst/>
              </a:rPr>
              <a:t>Module 3: Accessibility Law, Standards and the POUR Concept</a:t>
            </a:r>
          </a:p>
          <a:p>
            <a:r>
              <a:rPr lang="en-US" sz="2700" dirty="0">
                <a:effectLst/>
              </a:rPr>
              <a:t>Module 4: Document Accessibility Features</a:t>
            </a:r>
          </a:p>
          <a:p>
            <a:r>
              <a:rPr lang="en-US" sz="2700" dirty="0">
                <a:effectLst/>
              </a:rPr>
              <a:t>Module 5: Summary, Next Steps &amp; Being an Accessibility Champion</a:t>
            </a:r>
          </a:p>
        </p:txBody>
      </p:sp>
    </p:spTree>
    <p:extLst>
      <p:ext uri="{BB962C8B-B14F-4D97-AF65-F5344CB8AC3E}">
        <p14:creationId xmlns:p14="http://schemas.microsoft.com/office/powerpoint/2010/main" val="1453843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Missouri State Law</a:t>
            </a:r>
          </a:p>
        </p:txBody>
      </p:sp>
      <p:sp>
        <p:nvSpPr>
          <p:cNvPr id="2" name="Content Placeholder 1"/>
          <p:cNvSpPr>
            <a:spLocks noGrp="1"/>
          </p:cNvSpPr>
          <p:nvPr>
            <p:ph idx="1"/>
          </p:nvPr>
        </p:nvSpPr>
        <p:spPr>
          <a:xfrm>
            <a:off x="913794" y="1795465"/>
            <a:ext cx="8479588" cy="4885254"/>
          </a:xfrm>
        </p:spPr>
        <p:txBody>
          <a:bodyPr>
            <a:normAutofit fontScale="92500" lnSpcReduction="10000"/>
          </a:bodyPr>
          <a:lstStyle/>
          <a:p>
            <a:r>
              <a:rPr lang="en-US" sz="2800" dirty="0">
                <a:effectLst/>
                <a:hlinkClick r:id="rId3"/>
              </a:rPr>
              <a:t>Missouri State Statute</a:t>
            </a:r>
            <a:r>
              <a:rPr lang="en-US" sz="2800" dirty="0">
                <a:effectLst/>
              </a:rPr>
              <a:t> –  effective 1999</a:t>
            </a:r>
          </a:p>
          <a:p>
            <a:r>
              <a:rPr lang="en-US" sz="2800" dirty="0">
                <a:effectLst/>
                <a:hlinkClick r:id="rId4"/>
              </a:rPr>
              <a:t>Missouri State Standard</a:t>
            </a:r>
            <a:r>
              <a:rPr lang="en-US" sz="2800" dirty="0">
                <a:effectLst/>
              </a:rPr>
              <a:t> – effective 2003</a:t>
            </a:r>
          </a:p>
          <a:p>
            <a:pPr lvl="1"/>
            <a:r>
              <a:rPr lang="en-US" sz="2600" dirty="0">
                <a:effectLst/>
              </a:rPr>
              <a:t>Agency public sites</a:t>
            </a:r>
            <a:br>
              <a:rPr lang="en-US" sz="2600" dirty="0">
                <a:effectLst/>
              </a:rPr>
            </a:br>
            <a:r>
              <a:rPr lang="en-US" sz="2000" dirty="0">
                <a:effectLst/>
              </a:rPr>
              <a:t>Accessing information about a local state park</a:t>
            </a:r>
          </a:p>
          <a:p>
            <a:pPr lvl="1"/>
            <a:r>
              <a:rPr lang="en-US" sz="2600" dirty="0">
                <a:effectLst/>
              </a:rPr>
              <a:t>Web applications (interactive websites)</a:t>
            </a:r>
            <a:br>
              <a:rPr lang="en-US" sz="2600" dirty="0">
                <a:effectLst/>
              </a:rPr>
            </a:br>
            <a:r>
              <a:rPr lang="en-US" sz="2000" dirty="0">
                <a:effectLst/>
              </a:rPr>
              <a:t>Applying for a job on https://jobs.mo.gov</a:t>
            </a:r>
          </a:p>
          <a:p>
            <a:pPr lvl="1"/>
            <a:r>
              <a:rPr lang="en-US" sz="2600" dirty="0"/>
              <a:t>Contracted sites/licensed web software</a:t>
            </a:r>
            <a:br>
              <a:rPr lang="en-US" sz="2600" dirty="0"/>
            </a:br>
            <a:r>
              <a:rPr lang="en-US" sz="2200" dirty="0"/>
              <a:t>Contracted site like mocareers.mo.gov</a:t>
            </a:r>
            <a:br>
              <a:rPr lang="en-US" sz="2200" dirty="0"/>
            </a:br>
            <a:r>
              <a:rPr lang="en-US" sz="2200" dirty="0"/>
              <a:t>Licensed web software like Wufoo form creator</a:t>
            </a:r>
          </a:p>
          <a:p>
            <a:pPr lvl="1"/>
            <a:r>
              <a:rPr lang="en-US" sz="2600" dirty="0"/>
              <a:t>I</a:t>
            </a:r>
            <a:r>
              <a:rPr lang="en-US" sz="2600" dirty="0">
                <a:effectLst/>
              </a:rPr>
              <a:t>ntranet sites</a:t>
            </a:r>
            <a:br>
              <a:rPr lang="en-US" sz="2600" dirty="0">
                <a:effectLst/>
              </a:rPr>
            </a:br>
            <a:r>
              <a:rPr lang="en-US" sz="2200" dirty="0">
                <a:effectLst/>
              </a:rPr>
              <a:t>Accessing personnel policies on your agenc</a:t>
            </a:r>
            <a:r>
              <a:rPr lang="en-US" sz="2200" dirty="0"/>
              <a:t>y’s intranet</a:t>
            </a:r>
            <a:endParaRPr lang="en-US" sz="2200" dirty="0">
              <a:effectLst/>
            </a:endParaRPr>
          </a:p>
          <a:p>
            <a:pPr lvl="1"/>
            <a:r>
              <a:rPr lang="en-US" sz="2600" dirty="0">
                <a:effectLst/>
              </a:rPr>
              <a:t>Social </a:t>
            </a:r>
            <a:r>
              <a:rPr lang="en-US" sz="2600" dirty="0"/>
              <a:t>media content </a:t>
            </a:r>
            <a:br>
              <a:rPr lang="en-US" sz="2600" dirty="0"/>
            </a:br>
            <a:r>
              <a:rPr lang="en-US" sz="2000" dirty="0"/>
              <a:t>Facebook post with image</a:t>
            </a:r>
            <a:endParaRPr lang="en-US" sz="2000" dirty="0">
              <a:effectLst/>
            </a:endParaRPr>
          </a:p>
          <a:p>
            <a:endParaRPr lang="en-US" sz="2000" dirty="0"/>
          </a:p>
        </p:txBody>
      </p:sp>
      <p:pic>
        <p:nvPicPr>
          <p:cNvPr id="6" name="Picture 5" descr="Screenshot of ICT Accessibility Website">
            <a:extLst>
              <a:ext uri="{FF2B5EF4-FFF2-40B4-BE49-F238E27FC236}">
                <a16:creationId xmlns:a16="http://schemas.microsoft.com/office/drawing/2014/main" id="{85C01FDB-55F1-E9FC-C2A4-9F41427E9FD1}"/>
              </a:ext>
            </a:extLst>
          </p:cNvPr>
          <p:cNvPicPr>
            <a:picLocks noChangeAspect="1"/>
          </p:cNvPicPr>
          <p:nvPr/>
        </p:nvPicPr>
        <p:blipFill>
          <a:blip r:embed="rId5"/>
          <a:stretch>
            <a:fillRect/>
          </a:stretch>
        </p:blipFill>
        <p:spPr>
          <a:xfrm>
            <a:off x="8354291" y="2946100"/>
            <a:ext cx="3671455" cy="1891963"/>
          </a:xfrm>
          <a:prstGeom prst="rect">
            <a:avLst/>
          </a:prstGeom>
        </p:spPr>
      </p:pic>
    </p:spTree>
    <p:extLst>
      <p:ext uri="{BB962C8B-B14F-4D97-AF65-F5344CB8AC3E}">
        <p14:creationId xmlns:p14="http://schemas.microsoft.com/office/powerpoint/2010/main" val="3208278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How is Web Accessibility Measured?</a:t>
            </a:r>
          </a:p>
        </p:txBody>
      </p:sp>
      <p:sp>
        <p:nvSpPr>
          <p:cNvPr id="2" name="Content Placeholder 1"/>
          <p:cNvSpPr>
            <a:spLocks noGrp="1"/>
          </p:cNvSpPr>
          <p:nvPr>
            <p:ph idx="1"/>
          </p:nvPr>
        </p:nvSpPr>
        <p:spPr>
          <a:xfrm>
            <a:off x="913794" y="1579419"/>
            <a:ext cx="9269297" cy="3519054"/>
          </a:xfrm>
        </p:spPr>
        <p:txBody>
          <a:bodyPr>
            <a:normAutofit/>
          </a:bodyPr>
          <a:lstStyle/>
          <a:p>
            <a:pPr marL="0" indent="0">
              <a:buNone/>
            </a:pPr>
            <a:r>
              <a:rPr lang="en-US" sz="2200" b="1" dirty="0">
                <a:effectLst/>
              </a:rPr>
              <a:t>Web Content Accessibility Guidelines (WCAG)</a:t>
            </a:r>
          </a:p>
          <a:p>
            <a:pPr lvl="1"/>
            <a:r>
              <a:rPr lang="en-US" sz="2200" dirty="0">
                <a:effectLst/>
              </a:rPr>
              <a:t>International standard developed by the World Wide Web Consortium (W3C) </a:t>
            </a:r>
          </a:p>
          <a:p>
            <a:pPr lvl="1"/>
            <a:r>
              <a:rPr lang="en-US" sz="2200" dirty="0">
                <a:effectLst/>
              </a:rPr>
              <a:t>Each guideline includes a list of testable success criteria to help create accessible content.</a:t>
            </a:r>
          </a:p>
          <a:p>
            <a:pPr marL="57150" indent="0">
              <a:buNone/>
            </a:pPr>
            <a:r>
              <a:rPr lang="en-US" sz="2200" b="1" dirty="0"/>
              <a:t>Missouri Standard</a:t>
            </a:r>
          </a:p>
          <a:p>
            <a:pPr lvl="1"/>
            <a:r>
              <a:rPr lang="en-US" sz="2200" dirty="0">
                <a:effectLst/>
              </a:rPr>
              <a:t>WCAG Version 2.1 effective September 2024</a:t>
            </a:r>
          </a:p>
          <a:p>
            <a:pPr lvl="1"/>
            <a:r>
              <a:rPr lang="en-US" sz="2200" dirty="0">
                <a:effectLst/>
              </a:rPr>
              <a:t>WCAG Version 2.2 effective October 2025</a:t>
            </a:r>
          </a:p>
          <a:p>
            <a:pPr marL="57150" indent="0">
              <a:buNone/>
            </a:pPr>
            <a:endParaRPr lang="en-US" sz="2600" dirty="0"/>
          </a:p>
        </p:txBody>
      </p:sp>
      <p:pic>
        <p:nvPicPr>
          <p:cNvPr id="5" name="Picture 4" descr="Screenshot of WCAG Quick Reference Site"/>
          <p:cNvPicPr/>
          <p:nvPr/>
        </p:nvPicPr>
        <p:blipFill rotWithShape="1">
          <a:blip r:embed="rId3"/>
          <a:srcRect b="31312"/>
          <a:stretch/>
        </p:blipFill>
        <p:spPr>
          <a:xfrm>
            <a:off x="886690" y="5278581"/>
            <a:ext cx="4060763" cy="1288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ample of WCAG Guidelines 1.1.1 Non-text content (Level A)">
            <a:extLst>
              <a:ext uri="{FF2B5EF4-FFF2-40B4-BE49-F238E27FC236}">
                <a16:creationId xmlns:a16="http://schemas.microsoft.com/office/drawing/2014/main" id="{804EC3A1-B68F-2D94-3624-6EB5CBC32103}"/>
              </a:ext>
            </a:extLst>
          </p:cNvPr>
          <p:cNvPicPr>
            <a:picLocks noChangeAspect="1"/>
          </p:cNvPicPr>
          <p:nvPr/>
        </p:nvPicPr>
        <p:blipFill>
          <a:blip r:embed="rId4"/>
          <a:stretch>
            <a:fillRect/>
          </a:stretch>
        </p:blipFill>
        <p:spPr>
          <a:xfrm>
            <a:off x="5583993" y="5278581"/>
            <a:ext cx="3575853" cy="1405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6823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3138" y="609600"/>
            <a:ext cx="8119356" cy="758026"/>
          </a:xfrm>
        </p:spPr>
        <p:txBody>
          <a:bodyPr>
            <a:normAutofit/>
          </a:bodyPr>
          <a:lstStyle/>
          <a:p>
            <a:r>
              <a:rPr lang="en-US" dirty="0">
                <a:effectLst/>
              </a:rPr>
              <a:t>Accessibility Principles</a:t>
            </a:r>
            <a:endParaRPr lang="en-US" dirty="0"/>
          </a:p>
        </p:txBody>
      </p:sp>
      <p:sp>
        <p:nvSpPr>
          <p:cNvPr id="2" name="Content Placeholder 2">
            <a:extLst>
              <a:ext uri="{FF2B5EF4-FFF2-40B4-BE49-F238E27FC236}">
                <a16:creationId xmlns:a16="http://schemas.microsoft.com/office/drawing/2014/main" id="{D51D387B-BAAA-53DE-47DA-D5D8A32170F5}"/>
              </a:ext>
            </a:extLst>
          </p:cNvPr>
          <p:cNvSpPr txBox="1">
            <a:spLocks/>
          </p:cNvSpPr>
          <p:nvPr/>
        </p:nvSpPr>
        <p:spPr>
          <a:xfrm>
            <a:off x="558800"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900" b="1" dirty="0">
                <a:solidFill>
                  <a:srgbClr val="0070C0"/>
                </a:solidFill>
                <a:latin typeface="Consolas" panose="020B0609020204030204" pitchFamily="49" charset="0"/>
                <a:cs typeface="Consolas" panose="020B0609020204030204" pitchFamily="49" charset="0"/>
              </a:rPr>
              <a:t>P</a:t>
            </a:r>
            <a:endParaRPr lang="en-US" sz="23900" dirty="0">
              <a:solidFill>
                <a:srgbClr val="0070C0"/>
              </a:solidFill>
              <a:latin typeface="Consolas" panose="020B0609020204030204" pitchFamily="49" charset="0"/>
              <a:cs typeface="Consolas" panose="020B0609020204030204" pitchFamily="49" charset="0"/>
            </a:endParaRPr>
          </a:p>
        </p:txBody>
      </p:sp>
      <p:sp>
        <p:nvSpPr>
          <p:cNvPr id="5" name="Rectangle 4">
            <a:extLst>
              <a:ext uri="{FF2B5EF4-FFF2-40B4-BE49-F238E27FC236}">
                <a16:creationId xmlns:a16="http://schemas.microsoft.com/office/drawing/2014/main" id="{90C78D86-63D1-6E27-C3CC-802016F75525}"/>
              </a:ext>
              <a:ext uri="{C183D7F6-B498-43B3-948B-1728B52AA6E4}">
                <adec:decorative xmlns:adec="http://schemas.microsoft.com/office/drawing/2017/decorative" val="1"/>
              </a:ext>
            </a:extLst>
          </p:cNvPr>
          <p:cNvSpPr/>
          <p:nvPr/>
        </p:nvSpPr>
        <p:spPr>
          <a:xfrm>
            <a:off x="643466" y="3505257"/>
            <a:ext cx="2375307"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BAB0A2D-261F-181F-36A8-BDE39BE35529}"/>
              </a:ext>
            </a:extLst>
          </p:cNvPr>
          <p:cNvSpPr>
            <a:spLocks noGrp="1"/>
          </p:cNvSpPr>
          <p:nvPr>
            <p:ph idx="1"/>
          </p:nvPr>
        </p:nvSpPr>
        <p:spPr>
          <a:xfrm>
            <a:off x="736603" y="3616563"/>
            <a:ext cx="2377440" cy="465667"/>
          </a:xfrm>
        </p:spPr>
        <p:txBody>
          <a:bodyPr anchor="ctr">
            <a:normAutofit/>
          </a:bodyPr>
          <a:lstStyle/>
          <a:p>
            <a:pPr marL="0" indent="0">
              <a:buNone/>
            </a:pPr>
            <a:r>
              <a:rPr lang="en-US" sz="2400" b="1" dirty="0">
                <a:latin typeface="+mj-lt"/>
                <a:cs typeface="Consolas" panose="020B0609020204030204" pitchFamily="49" charset="0"/>
              </a:rPr>
              <a:t>P</a:t>
            </a:r>
            <a:r>
              <a:rPr lang="en-US" sz="2000" b="1" dirty="0">
                <a:latin typeface="+mj-lt"/>
                <a:cs typeface="Consolas" panose="020B0609020204030204" pitchFamily="49" charset="0"/>
              </a:rPr>
              <a:t>erceivable</a:t>
            </a:r>
            <a:endParaRPr lang="en-US" sz="2000" dirty="0">
              <a:latin typeface="+mj-lt"/>
              <a:cs typeface="Consolas" panose="020B0609020204030204" pitchFamily="49" charset="0"/>
            </a:endParaRPr>
          </a:p>
        </p:txBody>
      </p:sp>
      <p:sp>
        <p:nvSpPr>
          <p:cNvPr id="8" name="Content Placeholder 2">
            <a:extLst>
              <a:ext uri="{FF2B5EF4-FFF2-40B4-BE49-F238E27FC236}">
                <a16:creationId xmlns:a16="http://schemas.microsoft.com/office/drawing/2014/main" id="{1883DFBE-0AE8-FC71-F698-83056D954345}"/>
              </a:ext>
            </a:extLst>
          </p:cNvPr>
          <p:cNvSpPr txBox="1">
            <a:spLocks/>
          </p:cNvSpPr>
          <p:nvPr/>
        </p:nvSpPr>
        <p:spPr>
          <a:xfrm>
            <a:off x="736603" y="4128624"/>
            <a:ext cx="2275651" cy="1450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t>Users can identify content by way of sight, sound, and/or touch, regardless of device or operating system.</a:t>
            </a:r>
          </a:p>
        </p:txBody>
      </p:sp>
      <p:sp>
        <p:nvSpPr>
          <p:cNvPr id="9" name="Content Placeholder 2">
            <a:extLst>
              <a:ext uri="{FF2B5EF4-FFF2-40B4-BE49-F238E27FC236}">
                <a16:creationId xmlns:a16="http://schemas.microsoft.com/office/drawing/2014/main" id="{E8E6530C-1120-9CD9-9B7C-289690FADFD7}"/>
              </a:ext>
            </a:extLst>
          </p:cNvPr>
          <p:cNvSpPr txBox="1">
            <a:spLocks/>
          </p:cNvSpPr>
          <p:nvPr/>
        </p:nvSpPr>
        <p:spPr>
          <a:xfrm>
            <a:off x="3174930"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O</a:t>
            </a:r>
            <a:endParaRPr lang="en-US" sz="23900" dirty="0">
              <a:solidFill>
                <a:srgbClr val="0070C0"/>
              </a:solidFill>
              <a:latin typeface="Consolas" panose="020B0609020204030204" pitchFamily="49" charset="0"/>
              <a:cs typeface="Consolas" panose="020B0609020204030204" pitchFamily="49" charset="0"/>
            </a:endParaRPr>
          </a:p>
        </p:txBody>
      </p:sp>
      <p:sp>
        <p:nvSpPr>
          <p:cNvPr id="10" name="Rectangle 9">
            <a:extLst>
              <a:ext uri="{FF2B5EF4-FFF2-40B4-BE49-F238E27FC236}">
                <a16:creationId xmlns:a16="http://schemas.microsoft.com/office/drawing/2014/main" id="{CFA34B1B-756C-240D-974C-43410811E1E4}"/>
              </a:ext>
              <a:ext uri="{C183D7F6-B498-43B3-948B-1728B52AA6E4}">
                <adec:decorative xmlns:adec="http://schemas.microsoft.com/office/drawing/2017/decorative" val="1"/>
              </a:ext>
            </a:extLst>
          </p:cNvPr>
          <p:cNvSpPr/>
          <p:nvPr/>
        </p:nvSpPr>
        <p:spPr>
          <a:xfrm>
            <a:off x="3169288" y="3505257"/>
            <a:ext cx="2375307"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534856E3-0F05-CE30-18FA-CEAA35BB5F6E}"/>
              </a:ext>
            </a:extLst>
          </p:cNvPr>
          <p:cNvSpPr txBox="1">
            <a:spLocks/>
          </p:cNvSpPr>
          <p:nvPr/>
        </p:nvSpPr>
        <p:spPr>
          <a:xfrm>
            <a:off x="3268066" y="3616563"/>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O</a:t>
            </a:r>
            <a:r>
              <a:rPr lang="en-US" sz="2000" b="1" dirty="0">
                <a:latin typeface="+mj-lt"/>
                <a:cs typeface="Consolas" panose="020B0609020204030204" pitchFamily="49" charset="0"/>
              </a:rPr>
              <a:t>perable</a:t>
            </a:r>
            <a:endParaRPr lang="en-US" sz="2000" dirty="0">
              <a:latin typeface="+mj-lt"/>
              <a:cs typeface="Consolas" panose="020B0609020204030204" pitchFamily="49" charset="0"/>
            </a:endParaRPr>
          </a:p>
        </p:txBody>
      </p:sp>
      <p:sp>
        <p:nvSpPr>
          <p:cNvPr id="12" name="Content Placeholder 2">
            <a:extLst>
              <a:ext uri="{FF2B5EF4-FFF2-40B4-BE49-F238E27FC236}">
                <a16:creationId xmlns:a16="http://schemas.microsoft.com/office/drawing/2014/main" id="{9438F819-516C-6D11-6EC8-A934C9E7DF53}"/>
              </a:ext>
            </a:extLst>
          </p:cNvPr>
          <p:cNvSpPr txBox="1">
            <a:spLocks/>
          </p:cNvSpPr>
          <p:nvPr/>
        </p:nvSpPr>
        <p:spPr>
          <a:xfrm>
            <a:off x="3268066" y="4128624"/>
            <a:ext cx="2218011" cy="1796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t>A website should work correctly whether visitors are using a mouse, a keyboard, voice commands, or other device.</a:t>
            </a:r>
            <a:endParaRPr lang="en-US" sz="1600" dirty="0">
              <a:cs typeface="Consolas" panose="020B0609020204030204" pitchFamily="49" charset="0"/>
            </a:endParaRPr>
          </a:p>
        </p:txBody>
      </p:sp>
      <p:sp>
        <p:nvSpPr>
          <p:cNvPr id="13" name="Content Placeholder 2">
            <a:extLst>
              <a:ext uri="{FF2B5EF4-FFF2-40B4-BE49-F238E27FC236}">
                <a16:creationId xmlns:a16="http://schemas.microsoft.com/office/drawing/2014/main" id="{06DDDFEC-DCDE-089F-7366-0F11C3D84AB7}"/>
              </a:ext>
            </a:extLst>
          </p:cNvPr>
          <p:cNvSpPr txBox="1">
            <a:spLocks/>
          </p:cNvSpPr>
          <p:nvPr/>
        </p:nvSpPr>
        <p:spPr>
          <a:xfrm>
            <a:off x="5623701"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U</a:t>
            </a:r>
            <a:endParaRPr lang="en-US" sz="23900" dirty="0">
              <a:solidFill>
                <a:srgbClr val="0070C0"/>
              </a:solidFill>
              <a:latin typeface="Consolas" panose="020B0609020204030204" pitchFamily="49" charset="0"/>
              <a:cs typeface="Consolas" panose="020B0609020204030204" pitchFamily="49" charset="0"/>
            </a:endParaRPr>
          </a:p>
        </p:txBody>
      </p:sp>
      <p:sp>
        <p:nvSpPr>
          <p:cNvPr id="14" name="Rectangle 13">
            <a:extLst>
              <a:ext uri="{FF2B5EF4-FFF2-40B4-BE49-F238E27FC236}">
                <a16:creationId xmlns:a16="http://schemas.microsoft.com/office/drawing/2014/main" id="{0EA8F316-B2EB-9F23-4AEE-97F532359FA1}"/>
              </a:ext>
              <a:ext uri="{C183D7F6-B498-43B3-948B-1728B52AA6E4}">
                <adec:decorative xmlns:adec="http://schemas.microsoft.com/office/drawing/2017/decorative" val="1"/>
              </a:ext>
            </a:extLst>
          </p:cNvPr>
          <p:cNvSpPr/>
          <p:nvPr/>
        </p:nvSpPr>
        <p:spPr>
          <a:xfrm>
            <a:off x="5671674" y="3505257"/>
            <a:ext cx="2377440" cy="3609527"/>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C95217C-7308-2B5F-F75E-6B9B80B417CE}"/>
              </a:ext>
            </a:extLst>
          </p:cNvPr>
          <p:cNvSpPr txBox="1">
            <a:spLocks/>
          </p:cNvSpPr>
          <p:nvPr/>
        </p:nvSpPr>
        <p:spPr>
          <a:xfrm>
            <a:off x="5764810" y="3629089"/>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U</a:t>
            </a:r>
            <a:r>
              <a:rPr lang="en-US" sz="2000" b="1" dirty="0">
                <a:latin typeface="+mj-lt"/>
                <a:cs typeface="Consolas" panose="020B0609020204030204" pitchFamily="49" charset="0"/>
              </a:rPr>
              <a:t>nderstandable</a:t>
            </a:r>
            <a:endParaRPr lang="en-US" sz="2000" dirty="0">
              <a:latin typeface="+mj-lt"/>
              <a:cs typeface="Consolas" panose="020B0609020204030204" pitchFamily="49" charset="0"/>
            </a:endParaRPr>
          </a:p>
        </p:txBody>
      </p:sp>
      <p:sp>
        <p:nvSpPr>
          <p:cNvPr id="16" name="Content Placeholder 2">
            <a:extLst>
              <a:ext uri="{FF2B5EF4-FFF2-40B4-BE49-F238E27FC236}">
                <a16:creationId xmlns:a16="http://schemas.microsoft.com/office/drawing/2014/main" id="{FEEB701D-47C1-DB1C-C882-174C89AB8573}"/>
              </a:ext>
            </a:extLst>
          </p:cNvPr>
          <p:cNvSpPr txBox="1">
            <a:spLocks/>
          </p:cNvSpPr>
          <p:nvPr/>
        </p:nvSpPr>
        <p:spPr>
          <a:xfrm>
            <a:off x="5764810" y="4128624"/>
            <a:ext cx="2228556" cy="210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560" dirty="0"/>
              <a:t>Navigation and design should be predictable and consistent, content is written clearly and simply and tasks are easy to complete.</a:t>
            </a:r>
          </a:p>
        </p:txBody>
      </p:sp>
      <p:sp>
        <p:nvSpPr>
          <p:cNvPr id="17" name="Content Placeholder 2">
            <a:extLst>
              <a:ext uri="{FF2B5EF4-FFF2-40B4-BE49-F238E27FC236}">
                <a16:creationId xmlns:a16="http://schemas.microsoft.com/office/drawing/2014/main" id="{8430290D-A0BF-B566-35BF-539D3855FEAB}"/>
              </a:ext>
            </a:extLst>
          </p:cNvPr>
          <p:cNvSpPr txBox="1">
            <a:spLocks/>
          </p:cNvSpPr>
          <p:nvPr/>
        </p:nvSpPr>
        <p:spPr>
          <a:xfrm>
            <a:off x="8110346"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R</a:t>
            </a:r>
            <a:endParaRPr lang="en-US" sz="23900" dirty="0">
              <a:solidFill>
                <a:srgbClr val="0070C0"/>
              </a:solidFill>
              <a:latin typeface="Consolas" panose="020B0609020204030204" pitchFamily="49" charset="0"/>
              <a:cs typeface="Consolas" panose="020B0609020204030204" pitchFamily="49" charset="0"/>
            </a:endParaRPr>
          </a:p>
        </p:txBody>
      </p:sp>
      <p:sp>
        <p:nvSpPr>
          <p:cNvPr id="18" name="Rectangle 17">
            <a:extLst>
              <a:ext uri="{FF2B5EF4-FFF2-40B4-BE49-F238E27FC236}">
                <a16:creationId xmlns:a16="http://schemas.microsoft.com/office/drawing/2014/main" id="{7311AF58-1427-1D27-8FFE-B62F64D9DAA3}"/>
              </a:ext>
              <a:ext uri="{C183D7F6-B498-43B3-948B-1728B52AA6E4}">
                <adec:decorative xmlns:adec="http://schemas.microsoft.com/office/drawing/2017/decorative" val="1"/>
              </a:ext>
            </a:extLst>
          </p:cNvPr>
          <p:cNvSpPr/>
          <p:nvPr/>
        </p:nvSpPr>
        <p:spPr>
          <a:xfrm>
            <a:off x="8186550" y="3505257"/>
            <a:ext cx="2377440" cy="3609527"/>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22E3ABBB-623A-81DB-7589-C899FF2A3110}"/>
              </a:ext>
            </a:extLst>
          </p:cNvPr>
          <p:cNvSpPr txBox="1">
            <a:spLocks/>
          </p:cNvSpPr>
          <p:nvPr/>
        </p:nvSpPr>
        <p:spPr>
          <a:xfrm>
            <a:off x="8279687" y="3629089"/>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R</a:t>
            </a:r>
            <a:r>
              <a:rPr lang="en-US" sz="2000" b="1" dirty="0">
                <a:latin typeface="+mj-lt"/>
                <a:cs typeface="Consolas" panose="020B0609020204030204" pitchFamily="49" charset="0"/>
              </a:rPr>
              <a:t>obust</a:t>
            </a:r>
            <a:endParaRPr lang="en-US" sz="2000" dirty="0">
              <a:latin typeface="+mj-lt"/>
              <a:cs typeface="Consolas" panose="020B0609020204030204" pitchFamily="49" charset="0"/>
            </a:endParaRPr>
          </a:p>
        </p:txBody>
      </p:sp>
      <p:sp>
        <p:nvSpPr>
          <p:cNvPr id="20" name="Content Placeholder 2">
            <a:extLst>
              <a:ext uri="{FF2B5EF4-FFF2-40B4-BE49-F238E27FC236}">
                <a16:creationId xmlns:a16="http://schemas.microsoft.com/office/drawing/2014/main" id="{FD64DAE0-C2F7-0750-B87B-D5FB42DBCB79}"/>
              </a:ext>
            </a:extLst>
          </p:cNvPr>
          <p:cNvSpPr txBox="1">
            <a:spLocks/>
          </p:cNvSpPr>
          <p:nvPr/>
        </p:nvSpPr>
        <p:spPr>
          <a:xfrm>
            <a:off x="8279687" y="4128624"/>
            <a:ext cx="2141968" cy="1960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t>When content is well-designed/well-planned, it doesn’t matter what technology a citizen uses to access it.</a:t>
            </a:r>
          </a:p>
        </p:txBody>
      </p:sp>
      <p:pic>
        <p:nvPicPr>
          <p:cNvPr id="22" name="Picture 21">
            <a:extLst>
              <a:ext uri="{FF2B5EF4-FFF2-40B4-BE49-F238E27FC236}">
                <a16:creationId xmlns:a16="http://schemas.microsoft.com/office/drawing/2014/main" id="{5E976CF4-F942-8660-9042-635445251774}"/>
              </a:ext>
              <a:ext uri="{C183D7F6-B498-43B3-948B-1728B52AA6E4}">
                <adec:decorative xmlns:adec="http://schemas.microsoft.com/office/drawing/2017/decorative" val="1"/>
              </a:ext>
            </a:extLst>
          </p:cNvPr>
          <p:cNvPicPr>
            <a:picLocks noChangeAspect="1"/>
          </p:cNvPicPr>
          <p:nvPr/>
        </p:nvPicPr>
        <p:blipFill rotWithShape="1">
          <a:blip r:embed="rId3"/>
          <a:srcRect l="77" t="5157" r="75164" b="36887"/>
          <a:stretch/>
        </p:blipFill>
        <p:spPr>
          <a:xfrm>
            <a:off x="1355572" y="6113797"/>
            <a:ext cx="915524" cy="768096"/>
          </a:xfrm>
          <a:prstGeom prst="rect">
            <a:avLst/>
          </a:prstGeom>
        </p:spPr>
      </p:pic>
      <p:pic>
        <p:nvPicPr>
          <p:cNvPr id="23" name="Picture 22">
            <a:extLst>
              <a:ext uri="{FF2B5EF4-FFF2-40B4-BE49-F238E27FC236}">
                <a16:creationId xmlns:a16="http://schemas.microsoft.com/office/drawing/2014/main" id="{B8F8710A-4214-EA4B-C936-B63C1305A96B}"/>
              </a:ext>
              <a:ext uri="{C183D7F6-B498-43B3-948B-1728B52AA6E4}">
                <adec:decorative xmlns:adec="http://schemas.microsoft.com/office/drawing/2017/decorative" val="1"/>
              </a:ext>
            </a:extLst>
          </p:cNvPr>
          <p:cNvPicPr>
            <a:picLocks noChangeAspect="1"/>
          </p:cNvPicPr>
          <p:nvPr/>
        </p:nvPicPr>
        <p:blipFill rotWithShape="1">
          <a:blip r:embed="rId3"/>
          <a:srcRect l="24561" t="14409" r="50325" b="42448"/>
          <a:stretch/>
        </p:blipFill>
        <p:spPr>
          <a:xfrm>
            <a:off x="3718165" y="6113798"/>
            <a:ext cx="1249357" cy="769254"/>
          </a:xfrm>
          <a:prstGeom prst="rect">
            <a:avLst/>
          </a:prstGeom>
        </p:spPr>
      </p:pic>
      <p:pic>
        <p:nvPicPr>
          <p:cNvPr id="24" name="Picture 23">
            <a:extLst>
              <a:ext uri="{FF2B5EF4-FFF2-40B4-BE49-F238E27FC236}">
                <a16:creationId xmlns:a16="http://schemas.microsoft.com/office/drawing/2014/main" id="{ACE9D240-A8A4-65E3-5358-6856E3F95B9F}"/>
              </a:ext>
              <a:ext uri="{C183D7F6-B498-43B3-948B-1728B52AA6E4}">
                <adec:decorative xmlns:adec="http://schemas.microsoft.com/office/drawing/2017/decorative" val="1"/>
              </a:ext>
            </a:extLst>
          </p:cNvPr>
          <p:cNvPicPr>
            <a:picLocks noChangeAspect="1"/>
          </p:cNvPicPr>
          <p:nvPr/>
        </p:nvPicPr>
        <p:blipFill rotWithShape="1">
          <a:blip r:embed="rId4"/>
          <a:srcRect l="50511" t="11459" r="25078" b="41611"/>
          <a:stretch/>
        </p:blipFill>
        <p:spPr>
          <a:xfrm>
            <a:off x="6303975" y="6125026"/>
            <a:ext cx="1100121" cy="758026"/>
          </a:xfrm>
          <a:prstGeom prst="rect">
            <a:avLst/>
          </a:prstGeom>
        </p:spPr>
      </p:pic>
      <p:pic>
        <p:nvPicPr>
          <p:cNvPr id="25" name="Picture 24">
            <a:extLst>
              <a:ext uri="{FF2B5EF4-FFF2-40B4-BE49-F238E27FC236}">
                <a16:creationId xmlns:a16="http://schemas.microsoft.com/office/drawing/2014/main" id="{2672B553-443B-4FF0-1642-FDE7C0862B13}"/>
              </a:ext>
              <a:ext uri="{C183D7F6-B498-43B3-948B-1728B52AA6E4}">
                <adec:decorative xmlns:adec="http://schemas.microsoft.com/office/drawing/2017/decorative" val="1"/>
              </a:ext>
            </a:extLst>
          </p:cNvPr>
          <p:cNvPicPr>
            <a:picLocks noChangeAspect="1"/>
          </p:cNvPicPr>
          <p:nvPr/>
        </p:nvPicPr>
        <p:blipFill rotWithShape="1">
          <a:blip r:embed="rId4"/>
          <a:srcRect l="75589" t="12858" b="42066"/>
          <a:stretch/>
        </p:blipFill>
        <p:spPr>
          <a:xfrm>
            <a:off x="8772223" y="6147665"/>
            <a:ext cx="1113911" cy="737238"/>
          </a:xfrm>
          <a:prstGeom prst="rect">
            <a:avLst/>
          </a:prstGeom>
        </p:spPr>
      </p:pic>
    </p:spTree>
    <p:extLst>
      <p:ext uri="{BB962C8B-B14F-4D97-AF65-F5344CB8AC3E}">
        <p14:creationId xmlns:p14="http://schemas.microsoft.com/office/powerpoint/2010/main" val="318675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3138" y="609600"/>
            <a:ext cx="8119356" cy="758026"/>
          </a:xfrm>
        </p:spPr>
        <p:txBody>
          <a:bodyPr>
            <a:normAutofit/>
          </a:bodyPr>
          <a:lstStyle/>
          <a:p>
            <a:r>
              <a:rPr lang="en-US" dirty="0">
                <a:effectLst/>
              </a:rPr>
              <a:t>Examples of Applying POUR</a:t>
            </a:r>
            <a:endParaRPr lang="en-US" dirty="0"/>
          </a:p>
        </p:txBody>
      </p:sp>
      <p:sp>
        <p:nvSpPr>
          <p:cNvPr id="2" name="Content Placeholder 2">
            <a:extLst>
              <a:ext uri="{FF2B5EF4-FFF2-40B4-BE49-F238E27FC236}">
                <a16:creationId xmlns:a16="http://schemas.microsoft.com/office/drawing/2014/main" id="{D51D387B-BAAA-53DE-47DA-D5D8A32170F5}"/>
              </a:ext>
            </a:extLst>
          </p:cNvPr>
          <p:cNvSpPr txBox="1">
            <a:spLocks/>
          </p:cNvSpPr>
          <p:nvPr/>
        </p:nvSpPr>
        <p:spPr>
          <a:xfrm>
            <a:off x="558800"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900" b="1" dirty="0">
                <a:solidFill>
                  <a:srgbClr val="0070C0"/>
                </a:solidFill>
                <a:latin typeface="Consolas" panose="020B0609020204030204" pitchFamily="49" charset="0"/>
                <a:cs typeface="Consolas" panose="020B0609020204030204" pitchFamily="49" charset="0"/>
              </a:rPr>
              <a:t>P</a:t>
            </a:r>
            <a:endParaRPr lang="en-US" sz="23900" dirty="0">
              <a:solidFill>
                <a:srgbClr val="0070C0"/>
              </a:solidFill>
              <a:latin typeface="Consolas" panose="020B0609020204030204" pitchFamily="49" charset="0"/>
              <a:cs typeface="Consolas" panose="020B0609020204030204" pitchFamily="49" charset="0"/>
            </a:endParaRPr>
          </a:p>
        </p:txBody>
      </p:sp>
      <p:sp>
        <p:nvSpPr>
          <p:cNvPr id="5" name="Rectangle 4">
            <a:extLst>
              <a:ext uri="{FF2B5EF4-FFF2-40B4-BE49-F238E27FC236}">
                <a16:creationId xmlns:a16="http://schemas.microsoft.com/office/drawing/2014/main" id="{90C78D86-63D1-6E27-C3CC-802016F75525}"/>
              </a:ext>
              <a:ext uri="{C183D7F6-B498-43B3-948B-1728B52AA6E4}">
                <adec:decorative xmlns:adec="http://schemas.microsoft.com/office/drawing/2017/decorative" val="1"/>
              </a:ext>
            </a:extLst>
          </p:cNvPr>
          <p:cNvSpPr/>
          <p:nvPr/>
        </p:nvSpPr>
        <p:spPr>
          <a:xfrm>
            <a:off x="643466" y="3505257"/>
            <a:ext cx="2375307"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BAB0A2D-261F-181F-36A8-BDE39BE35529}"/>
              </a:ext>
            </a:extLst>
          </p:cNvPr>
          <p:cNvSpPr>
            <a:spLocks noGrp="1"/>
          </p:cNvSpPr>
          <p:nvPr>
            <p:ph idx="1"/>
          </p:nvPr>
        </p:nvSpPr>
        <p:spPr>
          <a:xfrm>
            <a:off x="736603" y="3616563"/>
            <a:ext cx="2377440" cy="465667"/>
          </a:xfrm>
        </p:spPr>
        <p:txBody>
          <a:bodyPr anchor="ctr">
            <a:normAutofit/>
          </a:bodyPr>
          <a:lstStyle/>
          <a:p>
            <a:pPr marL="0" indent="0">
              <a:buNone/>
            </a:pPr>
            <a:r>
              <a:rPr lang="en-US" sz="2400" b="1" dirty="0">
                <a:latin typeface="+mj-lt"/>
                <a:cs typeface="Consolas" panose="020B0609020204030204" pitchFamily="49" charset="0"/>
              </a:rPr>
              <a:t>P</a:t>
            </a:r>
            <a:r>
              <a:rPr lang="en-US" sz="2000" b="1" dirty="0">
                <a:latin typeface="+mj-lt"/>
                <a:cs typeface="Consolas" panose="020B0609020204030204" pitchFamily="49" charset="0"/>
              </a:rPr>
              <a:t>erceivable</a:t>
            </a:r>
            <a:endParaRPr lang="en-US" sz="2000" dirty="0">
              <a:latin typeface="+mj-lt"/>
              <a:cs typeface="Consolas" panose="020B0609020204030204" pitchFamily="49" charset="0"/>
            </a:endParaRPr>
          </a:p>
        </p:txBody>
      </p:sp>
      <p:sp>
        <p:nvSpPr>
          <p:cNvPr id="8" name="Content Placeholder 2">
            <a:extLst>
              <a:ext uri="{FF2B5EF4-FFF2-40B4-BE49-F238E27FC236}">
                <a16:creationId xmlns:a16="http://schemas.microsoft.com/office/drawing/2014/main" id="{1883DFBE-0AE8-FC71-F698-83056D954345}"/>
              </a:ext>
            </a:extLst>
          </p:cNvPr>
          <p:cNvSpPr txBox="1">
            <a:spLocks/>
          </p:cNvSpPr>
          <p:nvPr/>
        </p:nvSpPr>
        <p:spPr>
          <a:xfrm>
            <a:off x="736603" y="4128624"/>
            <a:ext cx="2275651" cy="1450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Review and apply accurate and descriptive alternative text for images (visually impairments)</a:t>
            </a:r>
          </a:p>
        </p:txBody>
      </p:sp>
      <p:grpSp>
        <p:nvGrpSpPr>
          <p:cNvPr id="49" name="Group 48" descr="Screenshot of alt text for two images of a handicapped accessible van, using the context of how it's being used to determine alt text. ">
            <a:extLst>
              <a:ext uri="{FF2B5EF4-FFF2-40B4-BE49-F238E27FC236}">
                <a16:creationId xmlns:a16="http://schemas.microsoft.com/office/drawing/2014/main" id="{80149D7C-949D-2F04-9F58-B4EE23FDA20D}"/>
              </a:ext>
            </a:extLst>
          </p:cNvPr>
          <p:cNvGrpSpPr/>
          <p:nvPr/>
        </p:nvGrpSpPr>
        <p:grpSpPr>
          <a:xfrm>
            <a:off x="730084" y="5413031"/>
            <a:ext cx="2157112" cy="1267169"/>
            <a:chOff x="730084" y="5413031"/>
            <a:chExt cx="2157112" cy="1267169"/>
          </a:xfrm>
        </p:grpSpPr>
        <p:pic>
          <p:nvPicPr>
            <p:cNvPr id="40" name="Picture 39">
              <a:extLst>
                <a:ext uri="{FF2B5EF4-FFF2-40B4-BE49-F238E27FC236}">
                  <a16:creationId xmlns:a16="http://schemas.microsoft.com/office/drawing/2014/main" id="{80A7F993-7C22-5D35-9275-8A52B916A11D}"/>
                </a:ext>
              </a:extLst>
            </p:cNvPr>
            <p:cNvPicPr>
              <a:picLocks noChangeAspect="1"/>
            </p:cNvPicPr>
            <p:nvPr/>
          </p:nvPicPr>
          <p:blipFill rotWithShape="1">
            <a:blip r:embed="rId3"/>
            <a:srcRect l="3863" t="7162"/>
            <a:stretch/>
          </p:blipFill>
          <p:spPr>
            <a:xfrm>
              <a:off x="730084" y="5413031"/>
              <a:ext cx="2157112" cy="1174960"/>
            </a:xfrm>
            <a:prstGeom prst="rect">
              <a:avLst/>
            </a:prstGeom>
            <a:ln>
              <a:solidFill>
                <a:schemeClr val="bg1">
                  <a:lumMod val="50000"/>
                </a:schemeClr>
              </a:solidFill>
            </a:ln>
          </p:spPr>
        </p:pic>
        <p:pic>
          <p:nvPicPr>
            <p:cNvPr id="42" name="Picture 41">
              <a:extLst>
                <a:ext uri="{FF2B5EF4-FFF2-40B4-BE49-F238E27FC236}">
                  <a16:creationId xmlns:a16="http://schemas.microsoft.com/office/drawing/2014/main" id="{E4394DF0-C7C0-A929-A9F2-905A22EF7852}"/>
                </a:ext>
              </a:extLst>
            </p:cNvPr>
            <p:cNvPicPr>
              <a:picLocks noChangeAspect="1"/>
            </p:cNvPicPr>
            <p:nvPr/>
          </p:nvPicPr>
          <p:blipFill rotWithShape="1">
            <a:blip r:embed="rId4"/>
            <a:srcRect l="774" t="6000" r="12213" b="7763"/>
            <a:stretch/>
          </p:blipFill>
          <p:spPr>
            <a:xfrm>
              <a:off x="814807" y="6202056"/>
              <a:ext cx="603047" cy="478144"/>
            </a:xfrm>
            <a:prstGeom prst="rect">
              <a:avLst/>
            </a:prstGeom>
            <a:ln>
              <a:solidFill>
                <a:schemeClr val="bg1">
                  <a:lumMod val="50000"/>
                </a:schemeClr>
              </a:solidFill>
            </a:ln>
          </p:spPr>
        </p:pic>
        <p:pic>
          <p:nvPicPr>
            <p:cNvPr id="44" name="Picture 43">
              <a:extLst>
                <a:ext uri="{FF2B5EF4-FFF2-40B4-BE49-F238E27FC236}">
                  <a16:creationId xmlns:a16="http://schemas.microsoft.com/office/drawing/2014/main" id="{9C619D59-E699-453C-735A-EDB0D903DBED}"/>
                </a:ext>
              </a:extLst>
            </p:cNvPr>
            <p:cNvPicPr>
              <a:picLocks noChangeAspect="1"/>
            </p:cNvPicPr>
            <p:nvPr/>
          </p:nvPicPr>
          <p:blipFill>
            <a:blip r:embed="rId5"/>
            <a:stretch>
              <a:fillRect/>
            </a:stretch>
          </p:blipFill>
          <p:spPr>
            <a:xfrm>
              <a:off x="1542367" y="6276037"/>
              <a:ext cx="671572" cy="380359"/>
            </a:xfrm>
            <a:prstGeom prst="rect">
              <a:avLst/>
            </a:prstGeom>
            <a:ln>
              <a:solidFill>
                <a:schemeClr val="bg1">
                  <a:lumMod val="50000"/>
                </a:schemeClr>
              </a:solidFill>
            </a:ln>
          </p:spPr>
        </p:pic>
      </p:grpSp>
      <p:sp>
        <p:nvSpPr>
          <p:cNvPr id="9" name="Content Placeholder 2">
            <a:extLst>
              <a:ext uri="{FF2B5EF4-FFF2-40B4-BE49-F238E27FC236}">
                <a16:creationId xmlns:a16="http://schemas.microsoft.com/office/drawing/2014/main" id="{E8E6530C-1120-9CD9-9B7C-289690FADFD7}"/>
              </a:ext>
            </a:extLst>
          </p:cNvPr>
          <p:cNvSpPr txBox="1">
            <a:spLocks/>
          </p:cNvSpPr>
          <p:nvPr/>
        </p:nvSpPr>
        <p:spPr>
          <a:xfrm>
            <a:off x="3174930"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O</a:t>
            </a:r>
            <a:endParaRPr lang="en-US" sz="23900" dirty="0">
              <a:solidFill>
                <a:srgbClr val="0070C0"/>
              </a:solidFill>
              <a:latin typeface="Consolas" panose="020B0609020204030204" pitchFamily="49" charset="0"/>
              <a:cs typeface="Consolas" panose="020B0609020204030204" pitchFamily="49" charset="0"/>
            </a:endParaRPr>
          </a:p>
        </p:txBody>
      </p:sp>
      <p:sp>
        <p:nvSpPr>
          <p:cNvPr id="10" name="Rectangle 9">
            <a:extLst>
              <a:ext uri="{FF2B5EF4-FFF2-40B4-BE49-F238E27FC236}">
                <a16:creationId xmlns:a16="http://schemas.microsoft.com/office/drawing/2014/main" id="{CFA34B1B-756C-240D-974C-43410811E1E4}"/>
              </a:ext>
              <a:ext uri="{C183D7F6-B498-43B3-948B-1728B52AA6E4}">
                <adec:decorative xmlns:adec="http://schemas.microsoft.com/office/drawing/2017/decorative" val="1"/>
              </a:ext>
            </a:extLst>
          </p:cNvPr>
          <p:cNvSpPr/>
          <p:nvPr/>
        </p:nvSpPr>
        <p:spPr>
          <a:xfrm>
            <a:off x="3169288" y="3505257"/>
            <a:ext cx="2375307"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534856E3-0F05-CE30-18FA-CEAA35BB5F6E}"/>
              </a:ext>
            </a:extLst>
          </p:cNvPr>
          <p:cNvSpPr txBox="1">
            <a:spLocks/>
          </p:cNvSpPr>
          <p:nvPr/>
        </p:nvSpPr>
        <p:spPr>
          <a:xfrm>
            <a:off x="3268066" y="3616563"/>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O</a:t>
            </a:r>
            <a:r>
              <a:rPr lang="en-US" sz="2000" b="1" dirty="0">
                <a:latin typeface="+mj-lt"/>
                <a:cs typeface="Consolas" panose="020B0609020204030204" pitchFamily="49" charset="0"/>
              </a:rPr>
              <a:t>perable</a:t>
            </a:r>
            <a:endParaRPr lang="en-US" sz="2000" dirty="0">
              <a:latin typeface="+mj-lt"/>
              <a:cs typeface="Consolas" panose="020B0609020204030204" pitchFamily="49" charset="0"/>
            </a:endParaRPr>
          </a:p>
        </p:txBody>
      </p:sp>
      <p:sp>
        <p:nvSpPr>
          <p:cNvPr id="12" name="Content Placeholder 2">
            <a:extLst>
              <a:ext uri="{FF2B5EF4-FFF2-40B4-BE49-F238E27FC236}">
                <a16:creationId xmlns:a16="http://schemas.microsoft.com/office/drawing/2014/main" id="{9438F819-516C-6D11-6EC8-A934C9E7DF53}"/>
              </a:ext>
            </a:extLst>
          </p:cNvPr>
          <p:cNvSpPr txBox="1">
            <a:spLocks/>
          </p:cNvSpPr>
          <p:nvPr/>
        </p:nvSpPr>
        <p:spPr>
          <a:xfrm>
            <a:off x="3268066" y="4128624"/>
            <a:ext cx="2218011" cy="1796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ea typeface="+mn-lt"/>
                <a:cs typeface="+mn-lt"/>
              </a:rPr>
              <a:t>People can fully operate your website or application using keyboard alone.(visual or motor impairments)</a:t>
            </a:r>
          </a:p>
        </p:txBody>
      </p:sp>
      <p:pic>
        <p:nvPicPr>
          <p:cNvPr id="32" name="Picture 31" descr="Screenshot of MO Assistive Technology form showing keyboard focus on a form field.">
            <a:extLst>
              <a:ext uri="{FF2B5EF4-FFF2-40B4-BE49-F238E27FC236}">
                <a16:creationId xmlns:a16="http://schemas.microsoft.com/office/drawing/2014/main" id="{EDE6B9F5-93F6-A1E7-F2EB-42E57D596F46}"/>
              </a:ext>
            </a:extLst>
          </p:cNvPr>
          <p:cNvPicPr>
            <a:picLocks noChangeAspect="1"/>
          </p:cNvPicPr>
          <p:nvPr/>
        </p:nvPicPr>
        <p:blipFill>
          <a:blip r:embed="rId6"/>
          <a:stretch>
            <a:fillRect/>
          </a:stretch>
        </p:blipFill>
        <p:spPr>
          <a:xfrm>
            <a:off x="3408152" y="5436744"/>
            <a:ext cx="1912786" cy="1386960"/>
          </a:xfrm>
          <a:prstGeom prst="rect">
            <a:avLst/>
          </a:prstGeom>
          <a:ln>
            <a:solidFill>
              <a:schemeClr val="bg1">
                <a:lumMod val="50000"/>
              </a:schemeClr>
            </a:solidFill>
          </a:ln>
        </p:spPr>
      </p:pic>
      <p:sp>
        <p:nvSpPr>
          <p:cNvPr id="13" name="Content Placeholder 2">
            <a:extLst>
              <a:ext uri="{FF2B5EF4-FFF2-40B4-BE49-F238E27FC236}">
                <a16:creationId xmlns:a16="http://schemas.microsoft.com/office/drawing/2014/main" id="{06DDDFEC-DCDE-089F-7366-0F11C3D84AB7}"/>
              </a:ext>
            </a:extLst>
          </p:cNvPr>
          <p:cNvSpPr txBox="1">
            <a:spLocks/>
          </p:cNvSpPr>
          <p:nvPr/>
        </p:nvSpPr>
        <p:spPr>
          <a:xfrm>
            <a:off x="5623701"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U</a:t>
            </a:r>
            <a:endParaRPr lang="en-US" sz="23900" dirty="0">
              <a:solidFill>
                <a:srgbClr val="0070C0"/>
              </a:solidFill>
              <a:latin typeface="Consolas" panose="020B0609020204030204" pitchFamily="49" charset="0"/>
              <a:cs typeface="Consolas" panose="020B0609020204030204" pitchFamily="49" charset="0"/>
            </a:endParaRPr>
          </a:p>
        </p:txBody>
      </p:sp>
      <p:sp>
        <p:nvSpPr>
          <p:cNvPr id="14" name="Rectangle 13">
            <a:extLst>
              <a:ext uri="{FF2B5EF4-FFF2-40B4-BE49-F238E27FC236}">
                <a16:creationId xmlns:a16="http://schemas.microsoft.com/office/drawing/2014/main" id="{0EA8F316-B2EB-9F23-4AEE-97F532359FA1}"/>
              </a:ext>
              <a:ext uri="{C183D7F6-B498-43B3-948B-1728B52AA6E4}">
                <adec:decorative xmlns:adec="http://schemas.microsoft.com/office/drawing/2017/decorative" val="1"/>
              </a:ext>
            </a:extLst>
          </p:cNvPr>
          <p:cNvSpPr/>
          <p:nvPr/>
        </p:nvSpPr>
        <p:spPr>
          <a:xfrm>
            <a:off x="5671674" y="3505258"/>
            <a:ext cx="2377440"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C95217C-7308-2B5F-F75E-6B9B80B417CE}"/>
              </a:ext>
            </a:extLst>
          </p:cNvPr>
          <p:cNvSpPr txBox="1">
            <a:spLocks/>
          </p:cNvSpPr>
          <p:nvPr/>
        </p:nvSpPr>
        <p:spPr>
          <a:xfrm>
            <a:off x="5764810" y="3629089"/>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U</a:t>
            </a:r>
            <a:r>
              <a:rPr lang="en-US" sz="2000" b="1" dirty="0">
                <a:latin typeface="+mj-lt"/>
                <a:cs typeface="Consolas" panose="020B0609020204030204" pitchFamily="49" charset="0"/>
              </a:rPr>
              <a:t>nderstandable</a:t>
            </a:r>
            <a:endParaRPr lang="en-US" sz="2000" dirty="0">
              <a:latin typeface="+mj-lt"/>
              <a:cs typeface="Consolas" panose="020B0609020204030204" pitchFamily="49" charset="0"/>
            </a:endParaRPr>
          </a:p>
        </p:txBody>
      </p:sp>
      <p:sp>
        <p:nvSpPr>
          <p:cNvPr id="16" name="Content Placeholder 2">
            <a:extLst>
              <a:ext uri="{FF2B5EF4-FFF2-40B4-BE49-F238E27FC236}">
                <a16:creationId xmlns:a16="http://schemas.microsoft.com/office/drawing/2014/main" id="{FEEB701D-47C1-DB1C-C882-174C89AB8573}"/>
              </a:ext>
            </a:extLst>
          </p:cNvPr>
          <p:cNvSpPr txBox="1">
            <a:spLocks/>
          </p:cNvSpPr>
          <p:nvPr/>
        </p:nvSpPr>
        <p:spPr>
          <a:xfrm>
            <a:off x="5764810" y="4128624"/>
            <a:ext cx="2228556" cy="2729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t>Review your content for clear and simple language using guides like the </a:t>
            </a:r>
            <a:r>
              <a:rPr lang="en-US" sz="1600" dirty="0">
                <a:hlinkClick r:id="rId7"/>
              </a:rPr>
              <a:t>Plain Language Quick Reference Guide.</a:t>
            </a:r>
            <a:endParaRPr lang="en-US" sz="1600" dirty="0"/>
          </a:p>
        </p:txBody>
      </p:sp>
      <p:pic>
        <p:nvPicPr>
          <p:cNvPr id="34" name="Picture 33" descr="Screenshot of the Plain Language Checklist">
            <a:extLst>
              <a:ext uri="{FF2B5EF4-FFF2-40B4-BE49-F238E27FC236}">
                <a16:creationId xmlns:a16="http://schemas.microsoft.com/office/drawing/2014/main" id="{39AF8383-E074-C295-0929-71AAA12A9B26}"/>
              </a:ext>
            </a:extLst>
          </p:cNvPr>
          <p:cNvPicPr>
            <a:picLocks noChangeAspect="1"/>
          </p:cNvPicPr>
          <p:nvPr/>
        </p:nvPicPr>
        <p:blipFill>
          <a:blip r:embed="rId8"/>
          <a:stretch>
            <a:fillRect/>
          </a:stretch>
        </p:blipFill>
        <p:spPr>
          <a:xfrm>
            <a:off x="5833563" y="6001860"/>
            <a:ext cx="2043224" cy="673027"/>
          </a:xfrm>
          <a:prstGeom prst="rect">
            <a:avLst/>
          </a:prstGeom>
          <a:ln>
            <a:solidFill>
              <a:schemeClr val="bg1">
                <a:lumMod val="50000"/>
              </a:schemeClr>
            </a:solidFill>
          </a:ln>
        </p:spPr>
      </p:pic>
      <p:sp>
        <p:nvSpPr>
          <p:cNvPr id="17" name="Content Placeholder 2">
            <a:extLst>
              <a:ext uri="{FF2B5EF4-FFF2-40B4-BE49-F238E27FC236}">
                <a16:creationId xmlns:a16="http://schemas.microsoft.com/office/drawing/2014/main" id="{8430290D-A0BF-B566-35BF-539D3855FEAB}"/>
              </a:ext>
            </a:extLst>
          </p:cNvPr>
          <p:cNvSpPr txBox="1">
            <a:spLocks/>
          </p:cNvSpPr>
          <p:nvPr/>
        </p:nvSpPr>
        <p:spPr>
          <a:xfrm>
            <a:off x="8110346"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R</a:t>
            </a:r>
            <a:endParaRPr lang="en-US" sz="23900" dirty="0">
              <a:solidFill>
                <a:srgbClr val="0070C0"/>
              </a:solidFill>
              <a:latin typeface="Consolas" panose="020B0609020204030204" pitchFamily="49" charset="0"/>
              <a:cs typeface="Consolas" panose="020B0609020204030204" pitchFamily="49" charset="0"/>
            </a:endParaRPr>
          </a:p>
        </p:txBody>
      </p:sp>
      <p:sp>
        <p:nvSpPr>
          <p:cNvPr id="18" name="Rectangle 17">
            <a:extLst>
              <a:ext uri="{FF2B5EF4-FFF2-40B4-BE49-F238E27FC236}">
                <a16:creationId xmlns:a16="http://schemas.microsoft.com/office/drawing/2014/main" id="{7311AF58-1427-1D27-8FFE-B62F64D9DAA3}"/>
              </a:ext>
              <a:ext uri="{C183D7F6-B498-43B3-948B-1728B52AA6E4}">
                <adec:decorative xmlns:adec="http://schemas.microsoft.com/office/drawing/2017/decorative" val="1"/>
              </a:ext>
            </a:extLst>
          </p:cNvPr>
          <p:cNvSpPr/>
          <p:nvPr/>
        </p:nvSpPr>
        <p:spPr>
          <a:xfrm>
            <a:off x="8186550" y="3505258"/>
            <a:ext cx="2377440"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22E3ABBB-623A-81DB-7589-C899FF2A3110}"/>
              </a:ext>
            </a:extLst>
          </p:cNvPr>
          <p:cNvSpPr txBox="1">
            <a:spLocks/>
          </p:cNvSpPr>
          <p:nvPr/>
        </p:nvSpPr>
        <p:spPr>
          <a:xfrm>
            <a:off x="8279687" y="3629089"/>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R</a:t>
            </a:r>
            <a:r>
              <a:rPr lang="en-US" sz="2000" b="1" dirty="0">
                <a:latin typeface="+mj-lt"/>
                <a:cs typeface="Consolas" panose="020B0609020204030204" pitchFamily="49" charset="0"/>
              </a:rPr>
              <a:t>obust</a:t>
            </a:r>
            <a:endParaRPr lang="en-US" sz="2000" dirty="0">
              <a:latin typeface="+mj-lt"/>
              <a:cs typeface="Consolas" panose="020B0609020204030204" pitchFamily="49" charset="0"/>
            </a:endParaRPr>
          </a:p>
        </p:txBody>
      </p:sp>
      <p:sp>
        <p:nvSpPr>
          <p:cNvPr id="20" name="Content Placeholder 2">
            <a:extLst>
              <a:ext uri="{FF2B5EF4-FFF2-40B4-BE49-F238E27FC236}">
                <a16:creationId xmlns:a16="http://schemas.microsoft.com/office/drawing/2014/main" id="{FD64DAE0-C2F7-0750-B87B-D5FB42DBCB79}"/>
              </a:ext>
            </a:extLst>
          </p:cNvPr>
          <p:cNvSpPr txBox="1">
            <a:spLocks/>
          </p:cNvSpPr>
          <p:nvPr/>
        </p:nvSpPr>
        <p:spPr>
          <a:xfrm>
            <a:off x="8279687" y="4128624"/>
            <a:ext cx="2141968" cy="2898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0" i="0" dirty="0">
                <a:solidFill>
                  <a:srgbClr val="333333"/>
                </a:solidFill>
                <a:effectLst/>
                <a:latin typeface="Open Sans" panose="020B0606030504020204" pitchFamily="34" charset="0"/>
              </a:rPr>
              <a:t>Webpage content is automatically more accessible versus formatting as a document. </a:t>
            </a:r>
            <a:r>
              <a:rPr lang="en-US" sz="1600" dirty="0">
                <a:solidFill>
                  <a:srgbClr val="333333"/>
                </a:solidFill>
                <a:latin typeface="Open Sans" panose="020B0606030504020204" pitchFamily="34" charset="0"/>
              </a:rPr>
              <a:t>Ensure you have a need to offer content as a document/PDF.</a:t>
            </a:r>
            <a:endParaRPr lang="en-US" sz="1600" dirty="0"/>
          </a:p>
        </p:txBody>
      </p:sp>
      <p:pic>
        <p:nvPicPr>
          <p:cNvPr id="38" name="Picture 37">
            <a:extLst>
              <a:ext uri="{FF2B5EF4-FFF2-40B4-BE49-F238E27FC236}">
                <a16:creationId xmlns:a16="http://schemas.microsoft.com/office/drawing/2014/main" id="{65C8A5DB-5863-D4CF-9319-B5E64E22BEC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642959" y="6030822"/>
            <a:ext cx="1415441" cy="795685"/>
          </a:xfrm>
          <a:prstGeom prst="rect">
            <a:avLst/>
          </a:prstGeom>
          <a:ln>
            <a:solidFill>
              <a:schemeClr val="bg1">
                <a:lumMod val="50000"/>
              </a:schemeClr>
            </a:solidFill>
          </a:ln>
        </p:spPr>
      </p:pic>
    </p:spTree>
    <p:extLst>
      <p:ext uri="{BB962C8B-B14F-4D97-AF65-F5344CB8AC3E}">
        <p14:creationId xmlns:p14="http://schemas.microsoft.com/office/powerpoint/2010/main" val="324997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8657" y="1413277"/>
            <a:ext cx="11094097" cy="2015723"/>
          </a:xfrm>
        </p:spPr>
        <p:txBody>
          <a:bodyPr>
            <a:normAutofit/>
          </a:bodyPr>
          <a:lstStyle/>
          <a:p>
            <a:r>
              <a:rPr lang="en-US" dirty="0"/>
              <a:t>Document Accessibility Features</a:t>
            </a:r>
            <a:endParaRPr lang="en-US" dirty="0">
              <a:effectLst/>
            </a:endParaRPr>
          </a:p>
        </p:txBody>
      </p:sp>
    </p:spTree>
    <p:extLst>
      <p:ext uri="{BB962C8B-B14F-4D97-AF65-F5344CB8AC3E}">
        <p14:creationId xmlns:p14="http://schemas.microsoft.com/office/powerpoint/2010/main" val="3511467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Document Accessibility Features </a:t>
            </a:r>
          </a:p>
        </p:txBody>
      </p:sp>
      <p:sp>
        <p:nvSpPr>
          <p:cNvPr id="2" name="Content Placeholder 1"/>
          <p:cNvSpPr>
            <a:spLocks noGrp="1"/>
          </p:cNvSpPr>
          <p:nvPr>
            <p:ph idx="1"/>
          </p:nvPr>
        </p:nvSpPr>
        <p:spPr>
          <a:xfrm>
            <a:off x="913794" y="1801091"/>
            <a:ext cx="9283151" cy="4879627"/>
          </a:xfrm>
        </p:spPr>
        <p:txBody>
          <a:bodyPr>
            <a:normAutofit/>
          </a:bodyPr>
          <a:lstStyle/>
          <a:p>
            <a:pPr marL="514350" indent="-514350">
              <a:buFont typeface="+mj-lt"/>
              <a:buAutoNum type="arabicPeriod"/>
            </a:pPr>
            <a:r>
              <a:rPr lang="en-US" sz="3200" dirty="0"/>
              <a:t>Specific Color Contrast for Text and Images</a:t>
            </a:r>
          </a:p>
          <a:p>
            <a:pPr marL="514350" indent="-514350">
              <a:buFont typeface="+mj-lt"/>
              <a:buAutoNum type="arabicPeriod"/>
            </a:pPr>
            <a:r>
              <a:rPr lang="en-US" sz="3200" dirty="0"/>
              <a:t>Alternative Text for Images</a:t>
            </a:r>
          </a:p>
          <a:p>
            <a:pPr marL="514350" indent="-514350">
              <a:buFont typeface="+mj-lt"/>
              <a:buAutoNum type="arabicPeriod"/>
            </a:pPr>
            <a:r>
              <a:rPr lang="en-US" sz="3200" dirty="0"/>
              <a:t>Structured Headings</a:t>
            </a:r>
          </a:p>
          <a:p>
            <a:pPr marL="514350" indent="-514350">
              <a:buFont typeface="+mj-lt"/>
              <a:buAutoNum type="arabicPeriod"/>
            </a:pPr>
            <a:r>
              <a:rPr lang="en-US" sz="3200" dirty="0"/>
              <a:t>Structured Data Tables</a:t>
            </a:r>
          </a:p>
          <a:p>
            <a:pPr marL="514350" indent="-514350">
              <a:buFont typeface="+mj-lt"/>
              <a:buAutoNum type="arabicPeriod"/>
            </a:pPr>
            <a:r>
              <a:rPr lang="en-US" sz="3200" dirty="0"/>
              <a:t>Descriptive Hyperlinks</a:t>
            </a:r>
          </a:p>
          <a:p>
            <a:pPr marL="514350" indent="-514350">
              <a:buFont typeface="+mj-lt"/>
              <a:buAutoNum type="arabicPeriod"/>
            </a:pPr>
            <a:r>
              <a:rPr lang="en-US" sz="3200" dirty="0"/>
              <a:t>Descriptive Title within Document Properties</a:t>
            </a:r>
          </a:p>
          <a:p>
            <a:pPr marL="514350" indent="-514350">
              <a:buFont typeface="+mj-lt"/>
              <a:buAutoNum type="arabicPeriod"/>
            </a:pPr>
            <a:r>
              <a:rPr lang="en-US" sz="3200" dirty="0"/>
              <a:t>Other Accessibility Tips</a:t>
            </a:r>
          </a:p>
          <a:p>
            <a:pPr marL="57150" indent="0">
              <a:buNone/>
            </a:pPr>
            <a:endParaRPr lang="en-US" sz="2600" dirty="0"/>
          </a:p>
        </p:txBody>
      </p:sp>
    </p:spTree>
    <p:extLst>
      <p:ext uri="{BB962C8B-B14F-4D97-AF65-F5344CB8AC3E}">
        <p14:creationId xmlns:p14="http://schemas.microsoft.com/office/powerpoint/2010/main" val="649194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Text &amp; Color Contrast</a:t>
            </a:r>
          </a:p>
        </p:txBody>
      </p:sp>
      <p:sp>
        <p:nvSpPr>
          <p:cNvPr id="2" name="Content Placeholder 1"/>
          <p:cNvSpPr>
            <a:spLocks noGrp="1"/>
          </p:cNvSpPr>
          <p:nvPr>
            <p:ph idx="1"/>
          </p:nvPr>
        </p:nvSpPr>
        <p:spPr>
          <a:xfrm>
            <a:off x="913794" y="1634837"/>
            <a:ext cx="5285533" cy="5045882"/>
          </a:xfrm>
        </p:spPr>
        <p:txBody>
          <a:bodyPr>
            <a:normAutofit fontScale="92500" lnSpcReduction="20000"/>
          </a:bodyPr>
          <a:lstStyle/>
          <a:p>
            <a:pPr marL="0" indent="0">
              <a:buNone/>
            </a:pPr>
            <a:r>
              <a:rPr lang="en-US" sz="2600" dirty="0"/>
              <a:t>Color contrast is the ratio of the foreground text color and the background color </a:t>
            </a:r>
          </a:p>
          <a:p>
            <a:r>
              <a:rPr lang="en-US" sz="2600" dirty="0"/>
              <a:t>Minimum 4.5:1 ratio for regular sized text</a:t>
            </a:r>
          </a:p>
          <a:p>
            <a:r>
              <a:rPr lang="en-US" sz="2600" dirty="0"/>
              <a:t>Minimum 3:1 ratio for large sized text </a:t>
            </a:r>
            <a:br>
              <a:rPr lang="en-US" sz="2600" dirty="0"/>
            </a:br>
            <a:r>
              <a:rPr lang="en-US" sz="2600" dirty="0"/>
              <a:t>(18pt+ or 14pt+ bold)</a:t>
            </a:r>
          </a:p>
          <a:p>
            <a:r>
              <a:rPr lang="en-US" sz="2600" dirty="0"/>
              <a:t>Exception: Logos</a:t>
            </a:r>
          </a:p>
          <a:p>
            <a:endParaRPr lang="en-US" sz="2600" dirty="0"/>
          </a:p>
          <a:p>
            <a:pPr marL="0" indent="0">
              <a:buNone/>
            </a:pPr>
            <a:r>
              <a:rPr lang="en-US" sz="2600" b="1" dirty="0"/>
              <a:t>Users impacted: </a:t>
            </a:r>
            <a:r>
              <a:rPr lang="en-US" sz="2600" dirty="0"/>
              <a:t>Low vision, colorblindness, cognitive impairments</a:t>
            </a:r>
          </a:p>
          <a:p>
            <a:pPr marL="0" indent="0">
              <a:buNone/>
            </a:pPr>
            <a:br>
              <a:rPr lang="en-US" sz="2600" dirty="0"/>
            </a:br>
            <a:r>
              <a:rPr lang="en-US" sz="2600" dirty="0"/>
              <a:t>Free tools to test color contrast</a:t>
            </a:r>
          </a:p>
          <a:p>
            <a:pPr marL="57150" indent="0">
              <a:buNone/>
            </a:pPr>
            <a:endParaRPr lang="en-US" sz="2600" dirty="0"/>
          </a:p>
        </p:txBody>
      </p:sp>
      <p:pic>
        <p:nvPicPr>
          <p:cNvPr id="10" name="Picture 9" descr="Screnshot of using Colour contrast analyser to use the eyedropper tool to pick website color and test contrast. ">
            <a:extLst>
              <a:ext uri="{FF2B5EF4-FFF2-40B4-BE49-F238E27FC236}">
                <a16:creationId xmlns:a16="http://schemas.microsoft.com/office/drawing/2014/main" id="{79C3DC34-CD9F-3764-D78A-5B1FB780C4B7}"/>
              </a:ext>
            </a:extLst>
          </p:cNvPr>
          <p:cNvPicPr>
            <a:picLocks noChangeAspect="1"/>
          </p:cNvPicPr>
          <p:nvPr/>
        </p:nvPicPr>
        <p:blipFill>
          <a:blip r:embed="rId3"/>
          <a:stretch>
            <a:fillRect/>
          </a:stretch>
        </p:blipFill>
        <p:spPr>
          <a:xfrm>
            <a:off x="6409690" y="1787236"/>
            <a:ext cx="5285533" cy="4787670"/>
          </a:xfrm>
          <a:prstGeom prst="rect">
            <a:avLst/>
          </a:prstGeom>
        </p:spPr>
      </p:pic>
    </p:spTree>
    <p:extLst>
      <p:ext uri="{BB962C8B-B14F-4D97-AF65-F5344CB8AC3E}">
        <p14:creationId xmlns:p14="http://schemas.microsoft.com/office/powerpoint/2010/main" val="2858129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Non-Text Color Contrast</a:t>
            </a:r>
          </a:p>
        </p:txBody>
      </p:sp>
      <p:sp>
        <p:nvSpPr>
          <p:cNvPr id="2" name="Content Placeholder 1"/>
          <p:cNvSpPr>
            <a:spLocks noGrp="1"/>
          </p:cNvSpPr>
          <p:nvPr>
            <p:ph idx="1"/>
          </p:nvPr>
        </p:nvSpPr>
        <p:spPr>
          <a:xfrm>
            <a:off x="913794" y="1458410"/>
            <a:ext cx="5861079" cy="2573264"/>
          </a:xfrm>
        </p:spPr>
        <p:txBody>
          <a:bodyPr>
            <a:normAutofit/>
          </a:bodyPr>
          <a:lstStyle/>
          <a:p>
            <a:r>
              <a:rPr lang="en-US" sz="2400" dirty="0"/>
              <a:t>Non-text examples include:</a:t>
            </a:r>
          </a:p>
          <a:p>
            <a:pPr lvl="1"/>
            <a:r>
              <a:rPr lang="en-US" sz="2200" dirty="0"/>
              <a:t>Components like a form input field outline or a checkbox</a:t>
            </a:r>
          </a:p>
          <a:p>
            <a:pPr lvl="1"/>
            <a:r>
              <a:rPr lang="en-US" sz="2200" dirty="0"/>
              <a:t>Graphical object like a print icon button or bars in a bar chart</a:t>
            </a:r>
          </a:p>
          <a:p>
            <a:r>
              <a:rPr lang="en-US" sz="2400" dirty="0"/>
              <a:t>Minimum 3:1 Ratio</a:t>
            </a:r>
          </a:p>
          <a:p>
            <a:pPr marL="57150" indent="0">
              <a:buNone/>
            </a:pPr>
            <a:endParaRPr lang="en-US" sz="2600" dirty="0"/>
          </a:p>
        </p:txBody>
      </p:sp>
      <p:pic>
        <p:nvPicPr>
          <p:cNvPr id="7" name="Picture 6" descr="Bar chart with blue bars">
            <a:extLst>
              <a:ext uri="{FF2B5EF4-FFF2-40B4-BE49-F238E27FC236}">
                <a16:creationId xmlns:a16="http://schemas.microsoft.com/office/drawing/2014/main" id="{07CEBAEB-F685-35DB-A8B0-13B8A2B7C2E3}"/>
              </a:ext>
            </a:extLst>
          </p:cNvPr>
          <p:cNvPicPr>
            <a:picLocks noChangeAspect="1"/>
          </p:cNvPicPr>
          <p:nvPr/>
        </p:nvPicPr>
        <p:blipFill>
          <a:blip r:embed="rId3"/>
          <a:stretch>
            <a:fillRect/>
          </a:stretch>
        </p:blipFill>
        <p:spPr>
          <a:xfrm>
            <a:off x="587503" y="4484293"/>
            <a:ext cx="2822291" cy="2120645"/>
          </a:xfrm>
          <a:prstGeom prst="rect">
            <a:avLst/>
          </a:prstGeom>
        </p:spPr>
      </p:pic>
      <p:pic>
        <p:nvPicPr>
          <p:cNvPr id="9" name="Picture 8" descr="Email icon with teal background showing non-text contrast">
            <a:extLst>
              <a:ext uri="{FF2B5EF4-FFF2-40B4-BE49-F238E27FC236}">
                <a16:creationId xmlns:a16="http://schemas.microsoft.com/office/drawing/2014/main" id="{52B5C3D8-D077-BE48-57F6-A7DF61B74668}"/>
              </a:ext>
            </a:extLst>
          </p:cNvPr>
          <p:cNvPicPr>
            <a:picLocks noChangeAspect="1"/>
          </p:cNvPicPr>
          <p:nvPr/>
        </p:nvPicPr>
        <p:blipFill>
          <a:blip r:embed="rId4"/>
          <a:stretch>
            <a:fillRect/>
          </a:stretch>
        </p:blipFill>
        <p:spPr>
          <a:xfrm>
            <a:off x="5000356" y="4484293"/>
            <a:ext cx="834013" cy="834013"/>
          </a:xfrm>
          <a:prstGeom prst="rect">
            <a:avLst/>
          </a:prstGeom>
        </p:spPr>
      </p:pic>
      <p:pic>
        <p:nvPicPr>
          <p:cNvPr id="5" name="Picture 4" descr="Screenshot of non-text contrast">
            <a:extLst>
              <a:ext uri="{FF2B5EF4-FFF2-40B4-BE49-F238E27FC236}">
                <a16:creationId xmlns:a16="http://schemas.microsoft.com/office/drawing/2014/main" id="{3CE6C362-AB2E-7E8F-7EEA-7F0A7ECAE8EA}"/>
              </a:ext>
            </a:extLst>
          </p:cNvPr>
          <p:cNvPicPr>
            <a:picLocks noChangeAspect="1"/>
          </p:cNvPicPr>
          <p:nvPr/>
        </p:nvPicPr>
        <p:blipFill>
          <a:blip r:embed="rId5"/>
          <a:stretch>
            <a:fillRect/>
          </a:stretch>
        </p:blipFill>
        <p:spPr>
          <a:xfrm>
            <a:off x="3459888" y="5722086"/>
            <a:ext cx="3914951" cy="834012"/>
          </a:xfrm>
          <a:prstGeom prst="rect">
            <a:avLst/>
          </a:prstGeom>
        </p:spPr>
      </p:pic>
      <p:pic>
        <p:nvPicPr>
          <p:cNvPr id="10" name="Picture 9" descr="Screnshot of the webaim contrast checker and use of the color dorpper">
            <a:extLst>
              <a:ext uri="{FF2B5EF4-FFF2-40B4-BE49-F238E27FC236}">
                <a16:creationId xmlns:a16="http://schemas.microsoft.com/office/drawing/2014/main" id="{88F2E387-FE7E-54B7-99F7-D499D362686A}"/>
              </a:ext>
            </a:extLst>
          </p:cNvPr>
          <p:cNvPicPr>
            <a:picLocks noChangeAspect="1"/>
          </p:cNvPicPr>
          <p:nvPr/>
        </p:nvPicPr>
        <p:blipFill>
          <a:blip r:embed="rId6"/>
          <a:stretch>
            <a:fillRect/>
          </a:stretch>
        </p:blipFill>
        <p:spPr>
          <a:xfrm>
            <a:off x="7313829" y="1245538"/>
            <a:ext cx="4670637" cy="4476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8609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Heading Structure</a:t>
            </a:r>
          </a:p>
        </p:txBody>
      </p:sp>
      <p:sp>
        <p:nvSpPr>
          <p:cNvPr id="2" name="Content Placeholder 1"/>
          <p:cNvSpPr>
            <a:spLocks noGrp="1"/>
          </p:cNvSpPr>
          <p:nvPr>
            <p:ph idx="1"/>
          </p:nvPr>
        </p:nvSpPr>
        <p:spPr>
          <a:xfrm>
            <a:off x="913793" y="1801092"/>
            <a:ext cx="8825951" cy="2230582"/>
          </a:xfrm>
        </p:spPr>
        <p:txBody>
          <a:bodyPr>
            <a:normAutofit/>
          </a:bodyPr>
          <a:lstStyle/>
          <a:p>
            <a:r>
              <a:rPr lang="en-US" sz="2800" dirty="0"/>
              <a:t>Create a uniform heading structure through use of styles. This allows screen reader navigation.</a:t>
            </a:r>
          </a:p>
          <a:p>
            <a:r>
              <a:rPr lang="en-US" sz="2800" dirty="0"/>
              <a:t>This also gives the ability to quickly create a table of contents.</a:t>
            </a:r>
          </a:p>
          <a:p>
            <a:pPr marL="57150" indent="0">
              <a:buNone/>
            </a:pPr>
            <a:endParaRPr lang="en-US" sz="2600" dirty="0"/>
          </a:p>
        </p:txBody>
      </p:sp>
      <p:pic>
        <p:nvPicPr>
          <p:cNvPr id="8" name="Picture 7" descr="Screenshot of applying Heading 1 styling to the main document subject">
            <a:extLst>
              <a:ext uri="{FF2B5EF4-FFF2-40B4-BE49-F238E27FC236}">
                <a16:creationId xmlns:a16="http://schemas.microsoft.com/office/drawing/2014/main" id="{6912F885-BCD1-4AB6-EAC3-DA03A8726028}"/>
              </a:ext>
            </a:extLst>
          </p:cNvPr>
          <p:cNvPicPr>
            <a:picLocks noChangeAspect="1"/>
          </p:cNvPicPr>
          <p:nvPr/>
        </p:nvPicPr>
        <p:blipFill>
          <a:blip r:embed="rId3"/>
          <a:stretch>
            <a:fillRect/>
          </a:stretch>
        </p:blipFill>
        <p:spPr>
          <a:xfrm>
            <a:off x="1011704" y="4126347"/>
            <a:ext cx="4280508" cy="2034600"/>
          </a:xfrm>
          <a:prstGeom prst="rect">
            <a:avLst/>
          </a:prstGeom>
          <a:ln w="12700">
            <a:solidFill>
              <a:schemeClr val="tx1"/>
            </a:solidFill>
          </a:ln>
        </p:spPr>
      </p:pic>
      <p:pic>
        <p:nvPicPr>
          <p:cNvPr id="6" name="Picture 5" descr="Screenshot of inserting a table of contents in Word.">
            <a:extLst>
              <a:ext uri="{FF2B5EF4-FFF2-40B4-BE49-F238E27FC236}">
                <a16:creationId xmlns:a16="http://schemas.microsoft.com/office/drawing/2014/main" id="{75975879-7F45-58C7-1F74-BEA82B665ADE}"/>
              </a:ext>
            </a:extLst>
          </p:cNvPr>
          <p:cNvPicPr>
            <a:picLocks noChangeAspect="1"/>
          </p:cNvPicPr>
          <p:nvPr/>
        </p:nvPicPr>
        <p:blipFill>
          <a:blip r:embed="rId4"/>
          <a:stretch>
            <a:fillRect/>
          </a:stretch>
        </p:blipFill>
        <p:spPr>
          <a:xfrm>
            <a:off x="5767512" y="4112492"/>
            <a:ext cx="4405389" cy="2034600"/>
          </a:xfrm>
          <a:prstGeom prst="rect">
            <a:avLst/>
          </a:prstGeom>
          <a:ln w="12700">
            <a:solidFill>
              <a:schemeClr val="tx1"/>
            </a:solidFill>
          </a:ln>
        </p:spPr>
      </p:pic>
    </p:spTree>
    <p:extLst>
      <p:ext uri="{BB962C8B-B14F-4D97-AF65-F5344CB8AC3E}">
        <p14:creationId xmlns:p14="http://schemas.microsoft.com/office/powerpoint/2010/main" val="431246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Image Text Alternative</a:t>
            </a:r>
          </a:p>
        </p:txBody>
      </p:sp>
      <p:sp>
        <p:nvSpPr>
          <p:cNvPr id="2" name="Content Placeholder 1"/>
          <p:cNvSpPr>
            <a:spLocks noGrp="1"/>
          </p:cNvSpPr>
          <p:nvPr>
            <p:ph idx="1"/>
          </p:nvPr>
        </p:nvSpPr>
        <p:spPr>
          <a:xfrm>
            <a:off x="913793" y="1801092"/>
            <a:ext cx="5958012" cy="2576332"/>
          </a:xfrm>
        </p:spPr>
        <p:txBody>
          <a:bodyPr>
            <a:normAutofit fontScale="92500" lnSpcReduction="20000"/>
          </a:bodyPr>
          <a:lstStyle/>
          <a:p>
            <a:r>
              <a:rPr lang="en-US" sz="2500" dirty="0"/>
              <a:t>Text alternatives are used by people who do not see the image</a:t>
            </a:r>
          </a:p>
          <a:p>
            <a:r>
              <a:rPr lang="en-US" sz="2500" dirty="0"/>
              <a:t>Alternative text: Conveys the purpose of an image</a:t>
            </a:r>
          </a:p>
          <a:p>
            <a:pPr lvl="1"/>
            <a:r>
              <a:rPr lang="en-US" sz="2500" dirty="0"/>
              <a:t>Represents the image function</a:t>
            </a:r>
          </a:p>
          <a:p>
            <a:pPr lvl="1"/>
            <a:r>
              <a:rPr lang="en-US" sz="2500" dirty="0"/>
              <a:t>Provides an equivalent user experience</a:t>
            </a:r>
          </a:p>
          <a:p>
            <a:pPr marL="57150" indent="0">
              <a:buNone/>
            </a:pPr>
            <a:endParaRPr lang="en-US" sz="2600" dirty="0"/>
          </a:p>
        </p:txBody>
      </p:sp>
      <p:pic>
        <p:nvPicPr>
          <p:cNvPr id="14" name="Picture 13" descr="Screenshot of how to apply alt text to images">
            <a:extLst>
              <a:ext uri="{FF2B5EF4-FFF2-40B4-BE49-F238E27FC236}">
                <a16:creationId xmlns:a16="http://schemas.microsoft.com/office/drawing/2014/main" id="{0A702AFA-D5F6-F967-CF86-5F16C09AABB0}"/>
              </a:ext>
            </a:extLst>
          </p:cNvPr>
          <p:cNvPicPr>
            <a:picLocks noChangeAspect="1"/>
          </p:cNvPicPr>
          <p:nvPr/>
        </p:nvPicPr>
        <p:blipFill>
          <a:blip r:embed="rId3"/>
          <a:stretch>
            <a:fillRect/>
          </a:stretch>
        </p:blipFill>
        <p:spPr>
          <a:xfrm>
            <a:off x="913793" y="4472566"/>
            <a:ext cx="5452565" cy="1957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Email icon">
            <a:extLst>
              <a:ext uri="{FF2B5EF4-FFF2-40B4-BE49-F238E27FC236}">
                <a16:creationId xmlns:a16="http://schemas.microsoft.com/office/drawing/2014/main" id="{B3FD9F2E-FA8C-CDFB-FF86-2127695FBA06}"/>
              </a:ext>
            </a:extLst>
          </p:cNvPr>
          <p:cNvPicPr>
            <a:picLocks noChangeAspect="1"/>
          </p:cNvPicPr>
          <p:nvPr/>
        </p:nvPicPr>
        <p:blipFill>
          <a:blip r:embed="rId4"/>
          <a:stretch>
            <a:fillRect/>
          </a:stretch>
        </p:blipFill>
        <p:spPr>
          <a:xfrm>
            <a:off x="8222057" y="1801092"/>
            <a:ext cx="834013" cy="834013"/>
          </a:xfrm>
          <a:prstGeom prst="rect">
            <a:avLst/>
          </a:prstGeom>
        </p:spPr>
      </p:pic>
      <p:pic>
        <p:nvPicPr>
          <p:cNvPr id="6" name="Picture 5" descr="How to add a caption to a chart by choosing">
            <a:extLst>
              <a:ext uri="{FF2B5EF4-FFF2-40B4-BE49-F238E27FC236}">
                <a16:creationId xmlns:a16="http://schemas.microsoft.com/office/drawing/2014/main" id="{039CD65B-7F6F-ED27-E848-70120F9440E8}"/>
              </a:ext>
            </a:extLst>
          </p:cNvPr>
          <p:cNvPicPr>
            <a:picLocks noChangeAspect="1"/>
          </p:cNvPicPr>
          <p:nvPr/>
        </p:nvPicPr>
        <p:blipFill>
          <a:blip r:embed="rId5"/>
          <a:stretch>
            <a:fillRect/>
          </a:stretch>
        </p:blipFill>
        <p:spPr>
          <a:xfrm>
            <a:off x="6871805" y="3429000"/>
            <a:ext cx="3534519" cy="1742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219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531" y="1761067"/>
            <a:ext cx="11094097" cy="1828813"/>
          </a:xfrm>
        </p:spPr>
        <p:txBody>
          <a:bodyPr>
            <a:normAutofit/>
          </a:bodyPr>
          <a:lstStyle/>
          <a:p>
            <a:r>
              <a:rPr lang="en-US" dirty="0">
                <a:effectLst/>
              </a:rPr>
              <a:t>What is Web Accessibility </a:t>
            </a:r>
            <a:br>
              <a:rPr lang="en-US" dirty="0">
                <a:effectLst/>
              </a:rPr>
            </a:br>
            <a:r>
              <a:rPr lang="en-US" dirty="0">
                <a:effectLst/>
              </a:rPr>
              <a:t>and Who Is It For?</a:t>
            </a:r>
          </a:p>
        </p:txBody>
      </p:sp>
    </p:spTree>
    <p:extLst>
      <p:ext uri="{BB962C8B-B14F-4D97-AF65-F5344CB8AC3E}">
        <p14:creationId xmlns:p14="http://schemas.microsoft.com/office/powerpoint/2010/main" val="3051761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Label Images Correctly</a:t>
            </a:r>
          </a:p>
        </p:txBody>
      </p:sp>
      <p:sp>
        <p:nvSpPr>
          <p:cNvPr id="2" name="Content Placeholder 1"/>
          <p:cNvSpPr>
            <a:spLocks noGrp="1"/>
          </p:cNvSpPr>
          <p:nvPr>
            <p:ph idx="1"/>
          </p:nvPr>
        </p:nvSpPr>
        <p:spPr>
          <a:xfrm>
            <a:off x="913793" y="1801092"/>
            <a:ext cx="8825951" cy="2230582"/>
          </a:xfrm>
        </p:spPr>
        <p:txBody>
          <a:bodyPr>
            <a:normAutofit/>
          </a:bodyPr>
          <a:lstStyle/>
          <a:p>
            <a:r>
              <a:rPr lang="en-US" sz="2400" dirty="0"/>
              <a:t>Provide meaningful alternative text to understand the web page content.</a:t>
            </a:r>
          </a:p>
          <a:p>
            <a:pPr marL="57150" indent="0">
              <a:buNone/>
            </a:pPr>
            <a:endParaRPr lang="en-US" sz="2600" dirty="0"/>
          </a:p>
        </p:txBody>
      </p:sp>
      <p:pic>
        <p:nvPicPr>
          <p:cNvPr id="8" name="Picture 7">
            <a:extLst>
              <a:ext uri="{FF2B5EF4-FFF2-40B4-BE49-F238E27FC236}">
                <a16:creationId xmlns:a16="http://schemas.microsoft.com/office/drawing/2014/main" id="{7CF48FDD-F94F-7020-4197-23ACE938BA2B}"/>
              </a:ext>
              <a:ext uri="{C183D7F6-B498-43B3-948B-1728B52AA6E4}">
                <adec:decorative xmlns:adec="http://schemas.microsoft.com/office/drawing/2017/decorative" val="1"/>
              </a:ext>
            </a:extLst>
          </p:cNvPr>
          <p:cNvPicPr>
            <a:picLocks noChangeAspect="1"/>
          </p:cNvPicPr>
          <p:nvPr/>
        </p:nvPicPr>
        <p:blipFill rotWithShape="1">
          <a:blip r:embed="rId3"/>
          <a:srcRect r="-10285" b="2007"/>
          <a:stretch/>
        </p:blipFill>
        <p:spPr>
          <a:xfrm>
            <a:off x="487043" y="5266789"/>
            <a:ext cx="788453" cy="661426"/>
          </a:xfrm>
          <a:prstGeom prst="rect">
            <a:avLst/>
          </a:prstGeom>
        </p:spPr>
      </p:pic>
      <p:grpSp>
        <p:nvGrpSpPr>
          <p:cNvPr id="16" name="Group 15" descr="Example of bad alternative text on a series of images, with alt being &quot;image&quot;">
            <a:extLst>
              <a:ext uri="{FF2B5EF4-FFF2-40B4-BE49-F238E27FC236}">
                <a16:creationId xmlns:a16="http://schemas.microsoft.com/office/drawing/2014/main" id="{B3F6544E-D3D0-14FA-156A-9711C16604A4}"/>
              </a:ext>
            </a:extLst>
          </p:cNvPr>
          <p:cNvGrpSpPr/>
          <p:nvPr/>
        </p:nvGrpSpPr>
        <p:grpSpPr>
          <a:xfrm>
            <a:off x="634074" y="2831449"/>
            <a:ext cx="8838118" cy="1542907"/>
            <a:chOff x="634074" y="2831449"/>
            <a:chExt cx="8838118" cy="1542907"/>
          </a:xfrm>
        </p:grpSpPr>
        <p:pic>
          <p:nvPicPr>
            <p:cNvPr id="4" name="Picture 3" descr="Example of bad image alt text">
              <a:extLst>
                <a:ext uri="{FF2B5EF4-FFF2-40B4-BE49-F238E27FC236}">
                  <a16:creationId xmlns:a16="http://schemas.microsoft.com/office/drawing/2014/main" id="{312FBD42-8424-9E37-33A1-C95B09998557}"/>
                </a:ext>
              </a:extLst>
            </p:cNvPr>
            <p:cNvPicPr>
              <a:picLocks noChangeAspect="1"/>
            </p:cNvPicPr>
            <p:nvPr/>
          </p:nvPicPr>
          <p:blipFill rotWithShape="1">
            <a:blip r:embed="rId4"/>
            <a:srcRect t="71719" b="2412"/>
            <a:stretch/>
          </p:blipFill>
          <p:spPr>
            <a:xfrm>
              <a:off x="1275497" y="2831449"/>
              <a:ext cx="8196695" cy="1542907"/>
            </a:xfrm>
            <a:prstGeom prst="rect">
              <a:avLst/>
            </a:prstGeom>
          </p:spPr>
        </p:pic>
        <p:pic>
          <p:nvPicPr>
            <p:cNvPr id="10" name="Picture 9">
              <a:extLst>
                <a:ext uri="{FF2B5EF4-FFF2-40B4-BE49-F238E27FC236}">
                  <a16:creationId xmlns:a16="http://schemas.microsoft.com/office/drawing/2014/main" id="{7A31FEFF-F99C-9C86-1FC7-95D26BCDF52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4074" y="3210876"/>
              <a:ext cx="567892" cy="661426"/>
            </a:xfrm>
            <a:prstGeom prst="rect">
              <a:avLst/>
            </a:prstGeom>
          </p:spPr>
        </p:pic>
      </p:grpSp>
      <p:pic>
        <p:nvPicPr>
          <p:cNvPr id="15" name="Picture 14" descr="Example of good alternative text, using descriptive text">
            <a:extLst>
              <a:ext uri="{FF2B5EF4-FFF2-40B4-BE49-F238E27FC236}">
                <a16:creationId xmlns:a16="http://schemas.microsoft.com/office/drawing/2014/main" id="{117B0E78-C41A-DD6B-B18F-7C02A138D21B}"/>
              </a:ext>
            </a:extLst>
          </p:cNvPr>
          <p:cNvPicPr>
            <a:picLocks noChangeAspect="1"/>
          </p:cNvPicPr>
          <p:nvPr/>
        </p:nvPicPr>
        <p:blipFill>
          <a:blip r:embed="rId6"/>
          <a:stretch>
            <a:fillRect/>
          </a:stretch>
        </p:blipFill>
        <p:spPr>
          <a:xfrm>
            <a:off x="1201966" y="4623640"/>
            <a:ext cx="6142252" cy="1806097"/>
          </a:xfrm>
          <a:prstGeom prst="rect">
            <a:avLst/>
          </a:prstGeom>
        </p:spPr>
      </p:pic>
    </p:spTree>
    <p:extLst>
      <p:ext uri="{BB962C8B-B14F-4D97-AF65-F5344CB8AC3E}">
        <p14:creationId xmlns:p14="http://schemas.microsoft.com/office/powerpoint/2010/main" val="217796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Label Images Correctly </a:t>
            </a:r>
          </a:p>
        </p:txBody>
      </p:sp>
      <p:sp>
        <p:nvSpPr>
          <p:cNvPr id="2" name="Content Placeholder 1"/>
          <p:cNvSpPr>
            <a:spLocks noGrp="1"/>
          </p:cNvSpPr>
          <p:nvPr>
            <p:ph idx="1"/>
          </p:nvPr>
        </p:nvSpPr>
        <p:spPr>
          <a:xfrm>
            <a:off x="913793" y="1801092"/>
            <a:ext cx="8825951" cy="2230582"/>
          </a:xfrm>
        </p:spPr>
        <p:txBody>
          <a:bodyPr>
            <a:normAutofit fontScale="92500"/>
          </a:bodyPr>
          <a:lstStyle/>
          <a:p>
            <a:r>
              <a:rPr lang="en-US" sz="2400" dirty="0"/>
              <a:t>Decorative imagery which supports the webpage design, alt=“”</a:t>
            </a:r>
          </a:p>
          <a:p>
            <a:r>
              <a:rPr lang="en-US" sz="2400" dirty="0"/>
              <a:t>Using generic stock photos don’t automatically mean a decorative image</a:t>
            </a:r>
          </a:p>
          <a:p>
            <a:r>
              <a:rPr lang="en-US" sz="2400" dirty="0"/>
              <a:t>Review how the image is being used. Don’t indicate an image as decorative because you are unsure what it should include.</a:t>
            </a:r>
          </a:p>
          <a:p>
            <a:pPr marL="57150" indent="0">
              <a:buNone/>
            </a:pPr>
            <a:endParaRPr lang="en-US" sz="2600" dirty="0"/>
          </a:p>
        </p:txBody>
      </p:sp>
      <p:pic>
        <p:nvPicPr>
          <p:cNvPr id="13" name="Picture 12" descr="Example of icons to set to decorative alt text.">
            <a:extLst>
              <a:ext uri="{FF2B5EF4-FFF2-40B4-BE49-F238E27FC236}">
                <a16:creationId xmlns:a16="http://schemas.microsoft.com/office/drawing/2014/main" id="{829950DC-BD41-4AA9-6C86-F27B45087BB7}"/>
              </a:ext>
            </a:extLst>
          </p:cNvPr>
          <p:cNvPicPr>
            <a:picLocks noChangeAspect="1"/>
          </p:cNvPicPr>
          <p:nvPr/>
        </p:nvPicPr>
        <p:blipFill>
          <a:blip r:embed="rId3"/>
          <a:stretch>
            <a:fillRect/>
          </a:stretch>
        </p:blipFill>
        <p:spPr>
          <a:xfrm>
            <a:off x="1031453" y="4166538"/>
            <a:ext cx="4919786" cy="1845879"/>
          </a:xfrm>
          <a:prstGeom prst="rect">
            <a:avLst/>
          </a:prstGeom>
        </p:spPr>
      </p:pic>
      <p:pic>
        <p:nvPicPr>
          <p:cNvPr id="4" name="Picture 3" descr="Example of the use of stock photos where it would be appropriate to not set them to decorative images.">
            <a:extLst>
              <a:ext uri="{FF2B5EF4-FFF2-40B4-BE49-F238E27FC236}">
                <a16:creationId xmlns:a16="http://schemas.microsoft.com/office/drawing/2014/main" id="{8E6322A2-C6CB-3411-7195-0831C259BE9B}"/>
              </a:ext>
            </a:extLst>
          </p:cNvPr>
          <p:cNvPicPr>
            <a:picLocks noChangeAspect="1"/>
          </p:cNvPicPr>
          <p:nvPr/>
        </p:nvPicPr>
        <p:blipFill>
          <a:blip r:embed="rId4"/>
          <a:stretch>
            <a:fillRect/>
          </a:stretch>
        </p:blipFill>
        <p:spPr>
          <a:xfrm>
            <a:off x="6358369" y="4166538"/>
            <a:ext cx="3381375" cy="2064211"/>
          </a:xfrm>
          <a:prstGeom prst="rect">
            <a:avLst/>
          </a:prstGeom>
        </p:spPr>
      </p:pic>
    </p:spTree>
    <p:extLst>
      <p:ext uri="{BB962C8B-B14F-4D97-AF65-F5344CB8AC3E}">
        <p14:creationId xmlns:p14="http://schemas.microsoft.com/office/powerpoint/2010/main" val="1761044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Label Images Correctly  </a:t>
            </a:r>
          </a:p>
        </p:txBody>
      </p:sp>
      <p:sp>
        <p:nvSpPr>
          <p:cNvPr id="2" name="Content Placeholder 1"/>
          <p:cNvSpPr>
            <a:spLocks noGrp="1"/>
          </p:cNvSpPr>
          <p:nvPr>
            <p:ph idx="1"/>
          </p:nvPr>
        </p:nvSpPr>
        <p:spPr>
          <a:xfrm>
            <a:off x="913793" y="1801092"/>
            <a:ext cx="8825951" cy="2230582"/>
          </a:xfrm>
        </p:spPr>
        <p:txBody>
          <a:bodyPr>
            <a:normAutofit fontScale="92500" lnSpcReduction="20000"/>
          </a:bodyPr>
          <a:lstStyle/>
          <a:p>
            <a:r>
              <a:rPr lang="en-US" sz="2500" dirty="0"/>
              <a:t>Alternatives for complex images</a:t>
            </a:r>
          </a:p>
          <a:p>
            <a:pPr lvl="1"/>
            <a:r>
              <a:rPr lang="en-US" sz="2500" dirty="0"/>
              <a:t>Data table (adjacent or linked)</a:t>
            </a:r>
          </a:p>
          <a:p>
            <a:pPr lvl="1"/>
            <a:r>
              <a:rPr lang="en-US" sz="2500" dirty="0"/>
              <a:t>Bulleted or numbered lists</a:t>
            </a:r>
          </a:p>
          <a:p>
            <a:pPr marL="457200" lvl="1" indent="0">
              <a:buNone/>
            </a:pPr>
            <a:br>
              <a:rPr lang="en-US" sz="2500" dirty="0"/>
            </a:br>
            <a:r>
              <a:rPr lang="en-US" sz="2500" dirty="0"/>
              <a:t>Live PowerPoint presentations don’t require a data alternative for complex images, but the downloadable version does.</a:t>
            </a:r>
          </a:p>
          <a:p>
            <a:pPr marL="57150" indent="0">
              <a:buNone/>
            </a:pPr>
            <a:endParaRPr lang="en-US" sz="2600" dirty="0"/>
          </a:p>
        </p:txBody>
      </p:sp>
      <p:pic>
        <p:nvPicPr>
          <p:cNvPr id="4" name="Picture 3" descr="Screenshot of a complex image ">
            <a:extLst>
              <a:ext uri="{FF2B5EF4-FFF2-40B4-BE49-F238E27FC236}">
                <a16:creationId xmlns:a16="http://schemas.microsoft.com/office/drawing/2014/main" id="{8C7C3596-9DE5-DD6F-0751-98970D2DB3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356" b="15245"/>
          <a:stretch/>
        </p:blipFill>
        <p:spPr>
          <a:xfrm>
            <a:off x="533400" y="4318424"/>
            <a:ext cx="3968429" cy="2128045"/>
          </a:xfrm>
          <a:prstGeom prst="rect">
            <a:avLst/>
          </a:prstGeom>
        </p:spPr>
      </p:pic>
      <p:pic>
        <p:nvPicPr>
          <p:cNvPr id="7" name="Picture 6" descr="Example of a complex chart with a data table beneath">
            <a:extLst>
              <a:ext uri="{FF2B5EF4-FFF2-40B4-BE49-F238E27FC236}">
                <a16:creationId xmlns:a16="http://schemas.microsoft.com/office/drawing/2014/main" id="{C95BE305-5AB8-CFEF-AC0A-FD38F087D622}"/>
              </a:ext>
            </a:extLst>
          </p:cNvPr>
          <p:cNvPicPr/>
          <p:nvPr/>
        </p:nvPicPr>
        <p:blipFill rotWithShape="1">
          <a:blip r:embed="rId4"/>
          <a:srcRect t="3448" r="15989"/>
          <a:stretch/>
        </p:blipFill>
        <p:spPr>
          <a:xfrm>
            <a:off x="5008113" y="4374356"/>
            <a:ext cx="4100945" cy="2072114"/>
          </a:xfrm>
          <a:prstGeom prst="rect">
            <a:avLst/>
          </a:prstGeom>
        </p:spPr>
      </p:pic>
    </p:spTree>
    <p:extLst>
      <p:ext uri="{BB962C8B-B14F-4D97-AF65-F5344CB8AC3E}">
        <p14:creationId xmlns:p14="http://schemas.microsoft.com/office/powerpoint/2010/main" val="991545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Data Tables</a:t>
            </a:r>
          </a:p>
        </p:txBody>
      </p:sp>
      <p:sp>
        <p:nvSpPr>
          <p:cNvPr id="2" name="Content Placeholder 1"/>
          <p:cNvSpPr>
            <a:spLocks noGrp="1"/>
          </p:cNvSpPr>
          <p:nvPr>
            <p:ph idx="1"/>
          </p:nvPr>
        </p:nvSpPr>
        <p:spPr>
          <a:xfrm>
            <a:off x="913793" y="1620982"/>
            <a:ext cx="8825951" cy="2549236"/>
          </a:xfrm>
        </p:spPr>
        <p:txBody>
          <a:bodyPr>
            <a:normAutofit fontScale="62500" lnSpcReduction="20000"/>
          </a:bodyPr>
          <a:lstStyle/>
          <a:p>
            <a:r>
              <a:rPr lang="en-US" sz="3300" dirty="0"/>
              <a:t>Accessible data tables need a clear table structure and table headers to help guide a screen reader user. </a:t>
            </a:r>
          </a:p>
          <a:p>
            <a:r>
              <a:rPr lang="en-US" sz="3300" dirty="0"/>
              <a:t>To add headers to the first row, highlight the table, select Table Design &gt; Table Style on the ribbon, then choose the Header Row.</a:t>
            </a:r>
          </a:p>
          <a:p>
            <a:r>
              <a:rPr lang="en-US" sz="3300" dirty="0"/>
              <a:t>Avoid complex tables</a:t>
            </a:r>
          </a:p>
          <a:p>
            <a:r>
              <a:rPr lang="en-US" sz="3300" dirty="0"/>
              <a:t>Avoid merging or splitting cells</a:t>
            </a:r>
          </a:p>
          <a:p>
            <a:r>
              <a:rPr lang="en-US" sz="3300" dirty="0"/>
              <a:t>Avoid tables for layout purposes. </a:t>
            </a:r>
          </a:p>
          <a:p>
            <a:pPr marL="57150" indent="0">
              <a:buNone/>
            </a:pPr>
            <a:endParaRPr lang="en-US" sz="2600" dirty="0"/>
          </a:p>
        </p:txBody>
      </p:sp>
      <p:pic>
        <p:nvPicPr>
          <p:cNvPr id="6" name="Picture 5" descr="Example on how to check &quot;header row&quot; on a table in a document. ">
            <a:extLst>
              <a:ext uri="{FF2B5EF4-FFF2-40B4-BE49-F238E27FC236}">
                <a16:creationId xmlns:a16="http://schemas.microsoft.com/office/drawing/2014/main" id="{C5FF2275-653E-3307-25FB-15BB118015EC}"/>
              </a:ext>
            </a:extLst>
          </p:cNvPr>
          <p:cNvPicPr>
            <a:picLocks noChangeAspect="1"/>
          </p:cNvPicPr>
          <p:nvPr/>
        </p:nvPicPr>
        <p:blipFill rotWithShape="1">
          <a:blip r:embed="rId3"/>
          <a:srcRect/>
          <a:stretch/>
        </p:blipFill>
        <p:spPr>
          <a:xfrm>
            <a:off x="1031626" y="4374356"/>
            <a:ext cx="4732330" cy="1855484"/>
          </a:xfrm>
          <a:prstGeom prst="rect">
            <a:avLst/>
          </a:prstGeom>
        </p:spPr>
      </p:pic>
      <p:grpSp>
        <p:nvGrpSpPr>
          <p:cNvPr id="8" name="Group 7" descr="An example of a complex table with multiple nested headers.">
            <a:extLst>
              <a:ext uri="{FF2B5EF4-FFF2-40B4-BE49-F238E27FC236}">
                <a16:creationId xmlns:a16="http://schemas.microsoft.com/office/drawing/2014/main" id="{2988C783-4884-1073-8B69-50F31B325093}"/>
              </a:ext>
            </a:extLst>
          </p:cNvPr>
          <p:cNvGrpSpPr/>
          <p:nvPr/>
        </p:nvGrpSpPr>
        <p:grpSpPr>
          <a:xfrm>
            <a:off x="6766477" y="3078063"/>
            <a:ext cx="3833836" cy="1729890"/>
            <a:chOff x="429028" y="4516319"/>
            <a:chExt cx="3833836" cy="1729890"/>
          </a:xfrm>
        </p:grpSpPr>
        <p:pic>
          <p:nvPicPr>
            <p:cNvPr id="5" name="Picture 4">
              <a:extLst>
                <a:ext uri="{FF2B5EF4-FFF2-40B4-BE49-F238E27FC236}">
                  <a16:creationId xmlns:a16="http://schemas.microsoft.com/office/drawing/2014/main" id="{F61126F3-3CF4-2101-D57B-BA073A9E2EDB}"/>
                </a:ext>
              </a:extLst>
            </p:cNvPr>
            <p:cNvPicPr>
              <a:picLocks noChangeAspect="1"/>
            </p:cNvPicPr>
            <p:nvPr/>
          </p:nvPicPr>
          <p:blipFill rotWithShape="1">
            <a:blip r:embed="rId4"/>
            <a:srcRect l="2243"/>
            <a:stretch/>
          </p:blipFill>
          <p:spPr>
            <a:xfrm>
              <a:off x="1163782" y="4516319"/>
              <a:ext cx="3099082" cy="1729890"/>
            </a:xfrm>
            <a:prstGeom prst="rect">
              <a:avLst/>
            </a:prstGeom>
          </p:spPr>
        </p:pic>
        <p:pic>
          <p:nvPicPr>
            <p:cNvPr id="7" name="Picture 6">
              <a:extLst>
                <a:ext uri="{FF2B5EF4-FFF2-40B4-BE49-F238E27FC236}">
                  <a16:creationId xmlns:a16="http://schemas.microsoft.com/office/drawing/2014/main" id="{16A74CF6-3263-09BA-199E-7DF1D9DDCA4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29028" y="5050551"/>
              <a:ext cx="567892" cy="661426"/>
            </a:xfrm>
            <a:prstGeom prst="rect">
              <a:avLst/>
            </a:prstGeom>
          </p:spPr>
        </p:pic>
      </p:grpSp>
      <p:grpSp>
        <p:nvGrpSpPr>
          <p:cNvPr id="11" name="Group 10" descr="Screenshot of using the merge cell option on tables. Avoid doing this for accessibility reasons.">
            <a:extLst>
              <a:ext uri="{FF2B5EF4-FFF2-40B4-BE49-F238E27FC236}">
                <a16:creationId xmlns:a16="http://schemas.microsoft.com/office/drawing/2014/main" id="{BB21692D-54D5-80BA-F1B2-26DB5ED6F275}"/>
              </a:ext>
            </a:extLst>
          </p:cNvPr>
          <p:cNvGrpSpPr/>
          <p:nvPr/>
        </p:nvGrpSpPr>
        <p:grpSpPr>
          <a:xfrm>
            <a:off x="6852806" y="5031326"/>
            <a:ext cx="3747507" cy="1490151"/>
            <a:chOff x="6837132" y="3225938"/>
            <a:chExt cx="3747507" cy="1490151"/>
          </a:xfrm>
        </p:grpSpPr>
        <p:pic>
          <p:nvPicPr>
            <p:cNvPr id="9" name="Picture 8">
              <a:extLst>
                <a:ext uri="{FF2B5EF4-FFF2-40B4-BE49-F238E27FC236}">
                  <a16:creationId xmlns:a16="http://schemas.microsoft.com/office/drawing/2014/main" id="{C3A3A86E-B7FD-3BCE-4795-F647A3209F62}"/>
                </a:ext>
              </a:extLst>
            </p:cNvPr>
            <p:cNvPicPr>
              <a:picLocks noChangeAspect="1"/>
            </p:cNvPicPr>
            <p:nvPr/>
          </p:nvPicPr>
          <p:blipFill>
            <a:blip r:embed="rId6"/>
            <a:stretch>
              <a:fillRect/>
            </a:stretch>
          </p:blipFill>
          <p:spPr>
            <a:xfrm>
              <a:off x="7485557" y="3225938"/>
              <a:ext cx="3099082" cy="1490151"/>
            </a:xfrm>
            <a:prstGeom prst="rect">
              <a:avLst/>
            </a:prstGeom>
          </p:spPr>
        </p:pic>
        <p:pic>
          <p:nvPicPr>
            <p:cNvPr id="10" name="Picture 9">
              <a:extLst>
                <a:ext uri="{FF2B5EF4-FFF2-40B4-BE49-F238E27FC236}">
                  <a16:creationId xmlns:a16="http://schemas.microsoft.com/office/drawing/2014/main" id="{75F27D7A-0DCB-F252-91D8-4F90AC869DA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37132" y="3640300"/>
              <a:ext cx="567892" cy="661426"/>
            </a:xfrm>
            <a:prstGeom prst="rect">
              <a:avLst/>
            </a:prstGeom>
          </p:spPr>
        </p:pic>
      </p:grpSp>
    </p:spTree>
    <p:extLst>
      <p:ext uri="{BB962C8B-B14F-4D97-AF65-F5344CB8AC3E}">
        <p14:creationId xmlns:p14="http://schemas.microsoft.com/office/powerpoint/2010/main" val="1533421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Descriptive Hyperlinks</a:t>
            </a:r>
          </a:p>
        </p:txBody>
      </p:sp>
      <p:sp>
        <p:nvSpPr>
          <p:cNvPr id="2" name="Content Placeholder 1"/>
          <p:cNvSpPr>
            <a:spLocks noGrp="1"/>
          </p:cNvSpPr>
          <p:nvPr>
            <p:ph idx="1"/>
          </p:nvPr>
        </p:nvSpPr>
        <p:spPr>
          <a:xfrm>
            <a:off x="913793" y="1571574"/>
            <a:ext cx="8825951" cy="2285495"/>
          </a:xfrm>
        </p:spPr>
        <p:txBody>
          <a:bodyPr>
            <a:normAutofit/>
          </a:bodyPr>
          <a:lstStyle/>
          <a:p>
            <a:r>
              <a:rPr lang="en-US" sz="2400" dirty="0"/>
              <a:t>Link text should convey clear and accurate information about the destination</a:t>
            </a:r>
          </a:p>
          <a:p>
            <a:r>
              <a:rPr lang="en-US" sz="2400" dirty="0"/>
              <a:t>Avoid “click here”, “more information”, or long web addresses</a:t>
            </a:r>
          </a:p>
          <a:p>
            <a:r>
              <a:rPr lang="en-US" sz="2400" dirty="0"/>
              <a:t>Create unique links (</a:t>
            </a:r>
            <a:r>
              <a:rPr lang="en-US" sz="2400" u="sng" dirty="0">
                <a:solidFill>
                  <a:srgbClr val="0070C0"/>
                </a:solidFill>
              </a:rPr>
              <a:t>January 2024 Agenda</a:t>
            </a:r>
            <a:r>
              <a:rPr lang="en-US" sz="2400" dirty="0">
                <a:solidFill>
                  <a:srgbClr val="0070C0"/>
                </a:solidFill>
              </a:rPr>
              <a:t> </a:t>
            </a:r>
            <a:r>
              <a:rPr lang="en-US" sz="2400" dirty="0"/>
              <a:t>vs. </a:t>
            </a:r>
            <a:r>
              <a:rPr lang="en-US" sz="2400" u="sng" dirty="0">
                <a:solidFill>
                  <a:srgbClr val="0070C0"/>
                </a:solidFill>
              </a:rPr>
              <a:t>Agenda</a:t>
            </a:r>
            <a:r>
              <a:rPr lang="en-US" sz="2400" dirty="0"/>
              <a:t>)</a:t>
            </a:r>
          </a:p>
          <a:p>
            <a:pPr marL="57150" indent="0">
              <a:buNone/>
            </a:pPr>
            <a:endParaRPr lang="en-US" sz="2600" dirty="0"/>
          </a:p>
        </p:txBody>
      </p:sp>
      <p:grpSp>
        <p:nvGrpSpPr>
          <p:cNvPr id="19" name="Group 18" descr="Example of a bad &quot;click here&quot; link">
            <a:extLst>
              <a:ext uri="{FF2B5EF4-FFF2-40B4-BE49-F238E27FC236}">
                <a16:creationId xmlns:a16="http://schemas.microsoft.com/office/drawing/2014/main" id="{35AD3D8A-7029-FE84-629F-699306B78001}"/>
              </a:ext>
            </a:extLst>
          </p:cNvPr>
          <p:cNvGrpSpPr/>
          <p:nvPr/>
        </p:nvGrpSpPr>
        <p:grpSpPr>
          <a:xfrm>
            <a:off x="987772" y="3722677"/>
            <a:ext cx="4938518" cy="799995"/>
            <a:chOff x="987772" y="3722677"/>
            <a:chExt cx="4938518" cy="799995"/>
          </a:xfrm>
        </p:grpSpPr>
        <p:pic>
          <p:nvPicPr>
            <p:cNvPr id="10" name="Picture 9">
              <a:extLst>
                <a:ext uri="{FF2B5EF4-FFF2-40B4-BE49-F238E27FC236}">
                  <a16:creationId xmlns:a16="http://schemas.microsoft.com/office/drawing/2014/main" id="{9AFE0CFC-63E9-1829-13EE-2B06890C88F2}"/>
                </a:ext>
              </a:extLst>
            </p:cNvPr>
            <p:cNvPicPr>
              <a:picLocks noChangeAspect="1"/>
            </p:cNvPicPr>
            <p:nvPr/>
          </p:nvPicPr>
          <p:blipFill rotWithShape="1">
            <a:blip r:embed="rId3"/>
            <a:srcRect r="6191" b="7210"/>
            <a:stretch/>
          </p:blipFill>
          <p:spPr>
            <a:xfrm>
              <a:off x="1440260" y="3722677"/>
              <a:ext cx="4486030" cy="799995"/>
            </a:xfrm>
            <a:prstGeom prst="rect">
              <a:avLst/>
            </a:prstGeom>
          </p:spPr>
        </p:pic>
        <p:pic>
          <p:nvPicPr>
            <p:cNvPr id="15" name="Picture 14">
              <a:extLst>
                <a:ext uri="{FF2B5EF4-FFF2-40B4-BE49-F238E27FC236}">
                  <a16:creationId xmlns:a16="http://schemas.microsoft.com/office/drawing/2014/main" id="{729DBAAF-7910-9245-C66E-33E170BDFB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7772" y="3985227"/>
              <a:ext cx="348587" cy="406001"/>
            </a:xfrm>
            <a:prstGeom prst="rect">
              <a:avLst/>
            </a:prstGeom>
          </p:spPr>
        </p:pic>
      </p:grpSp>
      <p:grpSp>
        <p:nvGrpSpPr>
          <p:cNvPr id="18" name="Group 17" descr="Example of repeated link text that is not descriptive enough.">
            <a:extLst>
              <a:ext uri="{FF2B5EF4-FFF2-40B4-BE49-F238E27FC236}">
                <a16:creationId xmlns:a16="http://schemas.microsoft.com/office/drawing/2014/main" id="{98B20CC3-482A-AAD9-C40A-C7DF0B59D773}"/>
              </a:ext>
            </a:extLst>
          </p:cNvPr>
          <p:cNvGrpSpPr/>
          <p:nvPr/>
        </p:nvGrpSpPr>
        <p:grpSpPr>
          <a:xfrm>
            <a:off x="1029337" y="4649783"/>
            <a:ext cx="3801420" cy="883997"/>
            <a:chOff x="1029337" y="4649783"/>
            <a:chExt cx="3801420" cy="883997"/>
          </a:xfrm>
        </p:grpSpPr>
        <p:pic>
          <p:nvPicPr>
            <p:cNvPr id="8" name="Picture 7">
              <a:extLst>
                <a:ext uri="{FF2B5EF4-FFF2-40B4-BE49-F238E27FC236}">
                  <a16:creationId xmlns:a16="http://schemas.microsoft.com/office/drawing/2014/main" id="{A027AC56-5344-A78D-3B7C-4273944BAA55}"/>
                </a:ext>
              </a:extLst>
            </p:cNvPr>
            <p:cNvPicPr>
              <a:picLocks noChangeAspect="1"/>
            </p:cNvPicPr>
            <p:nvPr/>
          </p:nvPicPr>
          <p:blipFill>
            <a:blip r:embed="rId5"/>
            <a:stretch>
              <a:fillRect/>
            </a:stretch>
          </p:blipFill>
          <p:spPr>
            <a:xfrm>
              <a:off x="1523390" y="4649783"/>
              <a:ext cx="3307367" cy="883997"/>
            </a:xfrm>
            <a:prstGeom prst="rect">
              <a:avLst/>
            </a:prstGeom>
          </p:spPr>
        </p:pic>
        <p:pic>
          <p:nvPicPr>
            <p:cNvPr id="16" name="Picture 15">
              <a:extLst>
                <a:ext uri="{FF2B5EF4-FFF2-40B4-BE49-F238E27FC236}">
                  <a16:creationId xmlns:a16="http://schemas.microsoft.com/office/drawing/2014/main" id="{DBF36CBF-ACAD-A389-9C70-332124ACB20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9337" y="4940624"/>
              <a:ext cx="348587" cy="406001"/>
            </a:xfrm>
            <a:prstGeom prst="rect">
              <a:avLst/>
            </a:prstGeom>
          </p:spPr>
        </p:pic>
      </p:grpSp>
      <p:grpSp>
        <p:nvGrpSpPr>
          <p:cNvPr id="20" name="Group 19" descr="Example of a set of good descriptive text links.">
            <a:extLst>
              <a:ext uri="{FF2B5EF4-FFF2-40B4-BE49-F238E27FC236}">
                <a16:creationId xmlns:a16="http://schemas.microsoft.com/office/drawing/2014/main" id="{D1AAB48D-AF1B-47C4-BBE9-0CC1391CA3D2}"/>
              </a:ext>
            </a:extLst>
          </p:cNvPr>
          <p:cNvGrpSpPr/>
          <p:nvPr/>
        </p:nvGrpSpPr>
        <p:grpSpPr>
          <a:xfrm>
            <a:off x="987772" y="5601931"/>
            <a:ext cx="2571298" cy="1131374"/>
            <a:chOff x="987772" y="5601931"/>
            <a:chExt cx="2571298" cy="1131374"/>
          </a:xfrm>
        </p:grpSpPr>
        <p:pic>
          <p:nvPicPr>
            <p:cNvPr id="14" name="Picture 13">
              <a:extLst>
                <a:ext uri="{FF2B5EF4-FFF2-40B4-BE49-F238E27FC236}">
                  <a16:creationId xmlns:a16="http://schemas.microsoft.com/office/drawing/2014/main" id="{9904D4A8-C1F8-6677-5639-8E2AE5CE37CF}"/>
                </a:ext>
              </a:extLst>
            </p:cNvPr>
            <p:cNvPicPr>
              <a:picLocks noChangeAspect="1"/>
            </p:cNvPicPr>
            <p:nvPr/>
          </p:nvPicPr>
          <p:blipFill rotWithShape="1">
            <a:blip r:embed="rId6"/>
            <a:srcRect l="13057"/>
            <a:stretch/>
          </p:blipFill>
          <p:spPr>
            <a:xfrm>
              <a:off x="1451912" y="5601931"/>
              <a:ext cx="2107158" cy="1131374"/>
            </a:xfrm>
            <a:prstGeom prst="rect">
              <a:avLst/>
            </a:prstGeom>
          </p:spPr>
        </p:pic>
        <p:pic>
          <p:nvPicPr>
            <p:cNvPr id="17" name="Picture 16">
              <a:extLst>
                <a:ext uri="{FF2B5EF4-FFF2-40B4-BE49-F238E27FC236}">
                  <a16:creationId xmlns:a16="http://schemas.microsoft.com/office/drawing/2014/main" id="{6A0AB163-052F-5069-3D32-400478E08F0C}"/>
                </a:ext>
                <a:ext uri="{C183D7F6-B498-43B3-948B-1728B52AA6E4}">
                  <adec:decorative xmlns:adec="http://schemas.microsoft.com/office/drawing/2017/decorative" val="1"/>
                </a:ext>
              </a:extLst>
            </p:cNvPr>
            <p:cNvPicPr>
              <a:picLocks noChangeAspect="1"/>
            </p:cNvPicPr>
            <p:nvPr/>
          </p:nvPicPr>
          <p:blipFill rotWithShape="1">
            <a:blip r:embed="rId7"/>
            <a:srcRect l="-1" t="1" r="-37850" b="-31866"/>
            <a:stretch/>
          </p:blipFill>
          <p:spPr>
            <a:xfrm>
              <a:off x="987772" y="5957573"/>
              <a:ext cx="604934" cy="546341"/>
            </a:xfrm>
            <a:prstGeom prst="rect">
              <a:avLst/>
            </a:prstGeom>
          </p:spPr>
        </p:pic>
      </p:grpSp>
      <p:pic>
        <p:nvPicPr>
          <p:cNvPr id="4" name="Picture 3" descr="Example of how to edit the hyperlink in a document. ">
            <a:extLst>
              <a:ext uri="{FF2B5EF4-FFF2-40B4-BE49-F238E27FC236}">
                <a16:creationId xmlns:a16="http://schemas.microsoft.com/office/drawing/2014/main" id="{70667F4D-9D5A-831F-764E-134654F5F56F}"/>
              </a:ext>
            </a:extLst>
          </p:cNvPr>
          <p:cNvPicPr>
            <a:picLocks noChangeAspect="1"/>
          </p:cNvPicPr>
          <p:nvPr/>
        </p:nvPicPr>
        <p:blipFill>
          <a:blip r:embed="rId8"/>
          <a:stretch>
            <a:fillRect/>
          </a:stretch>
        </p:blipFill>
        <p:spPr>
          <a:xfrm>
            <a:off x="6212507" y="4200853"/>
            <a:ext cx="4486030" cy="2054486"/>
          </a:xfrm>
          <a:prstGeom prst="rect">
            <a:avLst/>
          </a:prstGeom>
        </p:spPr>
      </p:pic>
    </p:spTree>
    <p:extLst>
      <p:ext uri="{BB962C8B-B14F-4D97-AF65-F5344CB8AC3E}">
        <p14:creationId xmlns:p14="http://schemas.microsoft.com/office/powerpoint/2010/main" val="1934375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Document Properties - Title</a:t>
            </a:r>
          </a:p>
        </p:txBody>
      </p:sp>
      <p:sp>
        <p:nvSpPr>
          <p:cNvPr id="2" name="Content Placeholder 1"/>
          <p:cNvSpPr>
            <a:spLocks noGrp="1"/>
          </p:cNvSpPr>
          <p:nvPr>
            <p:ph idx="1"/>
          </p:nvPr>
        </p:nvSpPr>
        <p:spPr>
          <a:xfrm>
            <a:off x="913793" y="1579418"/>
            <a:ext cx="8825951" cy="2372797"/>
          </a:xfrm>
        </p:spPr>
        <p:txBody>
          <a:bodyPr>
            <a:normAutofit/>
          </a:bodyPr>
          <a:lstStyle/>
          <a:p>
            <a:r>
              <a:rPr lang="en-US" sz="3200" dirty="0"/>
              <a:t>File &gt; Info</a:t>
            </a:r>
          </a:p>
          <a:p>
            <a:r>
              <a:rPr lang="en-US" sz="3200" dirty="0"/>
              <a:t>Add descriptive title for document</a:t>
            </a:r>
          </a:p>
          <a:p>
            <a:r>
              <a:rPr lang="en-US" sz="3200" dirty="0"/>
              <a:t>Review Author section to see if it needs to be deleted or updated</a:t>
            </a:r>
          </a:p>
          <a:p>
            <a:pPr marL="57150" indent="0">
              <a:buNone/>
            </a:pPr>
            <a:endParaRPr lang="en-US" sz="2600" dirty="0"/>
          </a:p>
        </p:txBody>
      </p:sp>
      <p:pic>
        <p:nvPicPr>
          <p:cNvPr id="5" name="Picture 4" descr="How to change the title in a document example. ">
            <a:extLst>
              <a:ext uri="{FF2B5EF4-FFF2-40B4-BE49-F238E27FC236}">
                <a16:creationId xmlns:a16="http://schemas.microsoft.com/office/drawing/2014/main" id="{FC54F175-DBAE-5131-7BF6-0552EAAC1159}"/>
              </a:ext>
            </a:extLst>
          </p:cNvPr>
          <p:cNvPicPr>
            <a:picLocks noChangeAspect="1"/>
          </p:cNvPicPr>
          <p:nvPr/>
        </p:nvPicPr>
        <p:blipFill>
          <a:blip r:embed="rId3"/>
          <a:stretch>
            <a:fillRect/>
          </a:stretch>
        </p:blipFill>
        <p:spPr>
          <a:xfrm>
            <a:off x="913793" y="4261706"/>
            <a:ext cx="5376171" cy="1526470"/>
          </a:xfrm>
          <a:prstGeom prst="rect">
            <a:avLst/>
          </a:prstGeom>
        </p:spPr>
      </p:pic>
      <p:grpSp>
        <p:nvGrpSpPr>
          <p:cNvPr id="15" name="Group 14" descr="Example of not setting a document title correct, it substituted the document name.">
            <a:extLst>
              <a:ext uri="{FF2B5EF4-FFF2-40B4-BE49-F238E27FC236}">
                <a16:creationId xmlns:a16="http://schemas.microsoft.com/office/drawing/2014/main" id="{02DB453E-3543-CCE4-F5BE-B9E9EF109916}"/>
              </a:ext>
            </a:extLst>
          </p:cNvPr>
          <p:cNvGrpSpPr/>
          <p:nvPr/>
        </p:nvGrpSpPr>
        <p:grpSpPr>
          <a:xfrm>
            <a:off x="6754409" y="4073223"/>
            <a:ext cx="4259955" cy="807790"/>
            <a:chOff x="6754409" y="4073223"/>
            <a:chExt cx="4259955" cy="807790"/>
          </a:xfrm>
        </p:grpSpPr>
        <p:pic>
          <p:nvPicPr>
            <p:cNvPr id="8" name="Picture 7">
              <a:extLst>
                <a:ext uri="{FF2B5EF4-FFF2-40B4-BE49-F238E27FC236}">
                  <a16:creationId xmlns:a16="http://schemas.microsoft.com/office/drawing/2014/main" id="{9F33EDB3-559E-128B-EADC-E78B9C54BCC9}"/>
                </a:ext>
              </a:extLst>
            </p:cNvPr>
            <p:cNvPicPr>
              <a:picLocks noChangeAspect="1"/>
            </p:cNvPicPr>
            <p:nvPr/>
          </p:nvPicPr>
          <p:blipFill rotWithShape="1">
            <a:blip r:embed="rId4"/>
            <a:srcRect r="22405"/>
            <a:stretch/>
          </p:blipFill>
          <p:spPr>
            <a:xfrm>
              <a:off x="7040659" y="4073223"/>
              <a:ext cx="3973705" cy="807790"/>
            </a:xfrm>
            <a:prstGeom prst="rect">
              <a:avLst/>
            </a:prstGeom>
          </p:spPr>
        </p:pic>
        <p:pic>
          <p:nvPicPr>
            <p:cNvPr id="13" name="Picture 12">
              <a:extLst>
                <a:ext uri="{FF2B5EF4-FFF2-40B4-BE49-F238E27FC236}">
                  <a16:creationId xmlns:a16="http://schemas.microsoft.com/office/drawing/2014/main" id="{03F0891B-5146-07E5-BA52-E6D5E7BC4DF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54409" y="4405915"/>
              <a:ext cx="348587" cy="406001"/>
            </a:xfrm>
            <a:prstGeom prst="rect">
              <a:avLst/>
            </a:prstGeom>
          </p:spPr>
        </p:pic>
      </p:grpSp>
      <p:grpSp>
        <p:nvGrpSpPr>
          <p:cNvPr id="16" name="Group 15" descr="Example of a vague document title (Element 1)">
            <a:extLst>
              <a:ext uri="{FF2B5EF4-FFF2-40B4-BE49-F238E27FC236}">
                <a16:creationId xmlns:a16="http://schemas.microsoft.com/office/drawing/2014/main" id="{79C78A2D-4457-A6F2-585F-1CE5AE87A477}"/>
              </a:ext>
            </a:extLst>
          </p:cNvPr>
          <p:cNvGrpSpPr/>
          <p:nvPr/>
        </p:nvGrpSpPr>
        <p:grpSpPr>
          <a:xfrm>
            <a:off x="6754409" y="5048972"/>
            <a:ext cx="2985335" cy="739204"/>
            <a:chOff x="6754409" y="5048972"/>
            <a:chExt cx="2985335" cy="739204"/>
          </a:xfrm>
        </p:grpSpPr>
        <p:pic>
          <p:nvPicPr>
            <p:cNvPr id="12" name="Picture 11">
              <a:extLst>
                <a:ext uri="{FF2B5EF4-FFF2-40B4-BE49-F238E27FC236}">
                  <a16:creationId xmlns:a16="http://schemas.microsoft.com/office/drawing/2014/main" id="{D45116EF-ABDC-3B6A-D627-C1B2C6AF04AF}"/>
                </a:ext>
              </a:extLst>
            </p:cNvPr>
            <p:cNvPicPr>
              <a:picLocks noChangeAspect="1"/>
            </p:cNvPicPr>
            <p:nvPr/>
          </p:nvPicPr>
          <p:blipFill>
            <a:blip r:embed="rId6"/>
            <a:stretch>
              <a:fillRect/>
            </a:stretch>
          </p:blipFill>
          <p:spPr>
            <a:xfrm>
              <a:off x="7102996" y="5048972"/>
              <a:ext cx="2636748" cy="739204"/>
            </a:xfrm>
            <a:prstGeom prst="rect">
              <a:avLst/>
            </a:prstGeom>
          </p:spPr>
        </p:pic>
        <p:pic>
          <p:nvPicPr>
            <p:cNvPr id="14" name="Picture 13">
              <a:extLst>
                <a:ext uri="{FF2B5EF4-FFF2-40B4-BE49-F238E27FC236}">
                  <a16:creationId xmlns:a16="http://schemas.microsoft.com/office/drawing/2014/main" id="{72EA241E-4AA1-547E-300B-824ADE16F6F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54409" y="5213705"/>
              <a:ext cx="348587" cy="406001"/>
            </a:xfrm>
            <a:prstGeom prst="rect">
              <a:avLst/>
            </a:prstGeom>
          </p:spPr>
        </p:pic>
      </p:grpSp>
    </p:spTree>
    <p:extLst>
      <p:ext uri="{BB962C8B-B14F-4D97-AF65-F5344CB8AC3E}">
        <p14:creationId xmlns:p14="http://schemas.microsoft.com/office/powerpoint/2010/main" val="3625192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Microsoft Accessibility Checker</a:t>
            </a:r>
          </a:p>
        </p:txBody>
      </p:sp>
      <p:sp>
        <p:nvSpPr>
          <p:cNvPr id="2" name="Content Placeholder 1"/>
          <p:cNvSpPr>
            <a:spLocks noGrp="1"/>
          </p:cNvSpPr>
          <p:nvPr>
            <p:ph idx="1"/>
          </p:nvPr>
        </p:nvSpPr>
        <p:spPr>
          <a:xfrm>
            <a:off x="913793" y="1801092"/>
            <a:ext cx="8825951" cy="2183944"/>
          </a:xfrm>
        </p:spPr>
        <p:txBody>
          <a:bodyPr>
            <a:normAutofit fontScale="77500" lnSpcReduction="20000"/>
          </a:bodyPr>
          <a:lstStyle/>
          <a:p>
            <a:r>
              <a:rPr lang="en-US" sz="3200" dirty="0"/>
              <a:t>Alert located in bottom task bar – Accessibility: Good to Go or Investigate</a:t>
            </a:r>
          </a:p>
          <a:p>
            <a:r>
              <a:rPr lang="en-US" sz="3200" dirty="0"/>
              <a:t>Checker does check: Text contrast, presence of alt text, table headers</a:t>
            </a:r>
          </a:p>
          <a:p>
            <a:r>
              <a:rPr lang="en-US" sz="3200" dirty="0"/>
              <a:t>Checker does not check: Image color contrast, vague link text, missing headings, missing document title</a:t>
            </a:r>
          </a:p>
          <a:p>
            <a:pPr marL="57150" indent="0">
              <a:buNone/>
            </a:pPr>
            <a:endParaRPr lang="en-US" sz="2600" dirty="0"/>
          </a:p>
        </p:txBody>
      </p:sp>
      <p:grpSp>
        <p:nvGrpSpPr>
          <p:cNvPr id="5" name="Group 4" descr="Example of a Word document with no accessibility errors, good to go.">
            <a:extLst>
              <a:ext uri="{FF2B5EF4-FFF2-40B4-BE49-F238E27FC236}">
                <a16:creationId xmlns:a16="http://schemas.microsoft.com/office/drawing/2014/main" id="{2C150563-BCE6-18AD-4DC2-7A1DDFEED870}"/>
              </a:ext>
            </a:extLst>
          </p:cNvPr>
          <p:cNvGrpSpPr/>
          <p:nvPr/>
        </p:nvGrpSpPr>
        <p:grpSpPr>
          <a:xfrm>
            <a:off x="605100" y="4245793"/>
            <a:ext cx="4132326" cy="2314547"/>
            <a:chOff x="605100" y="4245793"/>
            <a:chExt cx="4132326" cy="2314547"/>
          </a:xfrm>
        </p:grpSpPr>
        <p:pic>
          <p:nvPicPr>
            <p:cNvPr id="8" name="Picture 7">
              <a:extLst>
                <a:ext uri="{FF2B5EF4-FFF2-40B4-BE49-F238E27FC236}">
                  <a16:creationId xmlns:a16="http://schemas.microsoft.com/office/drawing/2014/main" id="{F70BA159-9524-D0BD-33EA-9FF80BBE686D}"/>
                </a:ext>
              </a:extLst>
            </p:cNvPr>
            <p:cNvPicPr>
              <a:picLocks noChangeAspect="1"/>
            </p:cNvPicPr>
            <p:nvPr/>
          </p:nvPicPr>
          <p:blipFill>
            <a:blip r:embed="rId3"/>
            <a:stretch>
              <a:fillRect/>
            </a:stretch>
          </p:blipFill>
          <p:spPr>
            <a:xfrm>
              <a:off x="605100" y="4245793"/>
              <a:ext cx="4132326" cy="2183944"/>
            </a:xfrm>
            <a:prstGeom prst="rect">
              <a:avLst/>
            </a:prstGeom>
          </p:spPr>
        </p:pic>
        <p:pic>
          <p:nvPicPr>
            <p:cNvPr id="14" name="Picture 13">
              <a:extLst>
                <a:ext uri="{FF2B5EF4-FFF2-40B4-BE49-F238E27FC236}">
                  <a16:creationId xmlns:a16="http://schemas.microsoft.com/office/drawing/2014/main" id="{DA1873DE-5F22-E73D-34F0-7DBABC915128}"/>
                </a:ext>
              </a:extLst>
            </p:cNvPr>
            <p:cNvPicPr>
              <a:picLocks noChangeAspect="1"/>
            </p:cNvPicPr>
            <p:nvPr/>
          </p:nvPicPr>
          <p:blipFill>
            <a:blip r:embed="rId4"/>
            <a:stretch>
              <a:fillRect/>
            </a:stretch>
          </p:blipFill>
          <p:spPr>
            <a:xfrm>
              <a:off x="682271" y="6080238"/>
              <a:ext cx="1988992" cy="480102"/>
            </a:xfrm>
            <a:prstGeom prst="rect">
              <a:avLst/>
            </a:prstGeom>
            <a:ln w="12700">
              <a:solidFill>
                <a:srgbClr val="FF0000"/>
              </a:solidFill>
            </a:ln>
          </p:spPr>
        </p:pic>
      </p:grpSp>
      <p:grpSp>
        <p:nvGrpSpPr>
          <p:cNvPr id="7" name="Group 6" descr="Example of a document with accessibility errors, evaluate. To the right, there are a series of errors listed.">
            <a:extLst>
              <a:ext uri="{FF2B5EF4-FFF2-40B4-BE49-F238E27FC236}">
                <a16:creationId xmlns:a16="http://schemas.microsoft.com/office/drawing/2014/main" id="{FFBA3DDB-2D1F-9C9A-4AB6-21513ED840A1}"/>
              </a:ext>
            </a:extLst>
          </p:cNvPr>
          <p:cNvGrpSpPr/>
          <p:nvPr/>
        </p:nvGrpSpPr>
        <p:grpSpPr>
          <a:xfrm>
            <a:off x="5326768" y="4218762"/>
            <a:ext cx="4765328" cy="2364060"/>
            <a:chOff x="5326768" y="4218762"/>
            <a:chExt cx="4765328" cy="2364060"/>
          </a:xfrm>
        </p:grpSpPr>
        <p:pic>
          <p:nvPicPr>
            <p:cNvPr id="6" name="Picture 5">
              <a:extLst>
                <a:ext uri="{FF2B5EF4-FFF2-40B4-BE49-F238E27FC236}">
                  <a16:creationId xmlns:a16="http://schemas.microsoft.com/office/drawing/2014/main" id="{027726E9-7D2E-BDB1-5C15-B23FE1D8C276}"/>
                </a:ext>
              </a:extLst>
            </p:cNvPr>
            <p:cNvPicPr>
              <a:picLocks noChangeAspect="1"/>
            </p:cNvPicPr>
            <p:nvPr/>
          </p:nvPicPr>
          <p:blipFill>
            <a:blip r:embed="rId5"/>
            <a:stretch>
              <a:fillRect/>
            </a:stretch>
          </p:blipFill>
          <p:spPr>
            <a:xfrm>
              <a:off x="5326768" y="4218762"/>
              <a:ext cx="4765328" cy="2183945"/>
            </a:xfrm>
            <a:prstGeom prst="rect">
              <a:avLst/>
            </a:prstGeom>
          </p:spPr>
        </p:pic>
        <p:pic>
          <p:nvPicPr>
            <p:cNvPr id="12" name="Picture 11">
              <a:extLst>
                <a:ext uri="{FF2B5EF4-FFF2-40B4-BE49-F238E27FC236}">
                  <a16:creationId xmlns:a16="http://schemas.microsoft.com/office/drawing/2014/main" id="{4DDEA647-D39A-083B-32B7-170F00B6C579}"/>
                </a:ext>
              </a:extLst>
            </p:cNvPr>
            <p:cNvPicPr>
              <a:picLocks noChangeAspect="1"/>
            </p:cNvPicPr>
            <p:nvPr/>
          </p:nvPicPr>
          <p:blipFill>
            <a:blip r:embed="rId6"/>
            <a:stretch>
              <a:fillRect/>
            </a:stretch>
          </p:blipFill>
          <p:spPr>
            <a:xfrm>
              <a:off x="5971308" y="5874335"/>
              <a:ext cx="1886645" cy="708487"/>
            </a:xfrm>
            <a:prstGeom prst="rect">
              <a:avLst/>
            </a:prstGeom>
            <a:solidFill>
              <a:srgbClr val="FFFFFF">
                <a:shade val="85000"/>
              </a:srgbClr>
            </a:solidFill>
            <a:ln w="12700" cap="rnd">
              <a:solidFill>
                <a:srgbClr val="FF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extLst>
      <p:ext uri="{BB962C8B-B14F-4D97-AF65-F5344CB8AC3E}">
        <p14:creationId xmlns:p14="http://schemas.microsoft.com/office/powerpoint/2010/main" val="2985836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Other Accessibility Tips</a:t>
            </a:r>
          </a:p>
        </p:txBody>
      </p:sp>
      <p:sp>
        <p:nvSpPr>
          <p:cNvPr id="2" name="Content Placeholder 1"/>
          <p:cNvSpPr>
            <a:spLocks noGrp="1"/>
          </p:cNvSpPr>
          <p:nvPr>
            <p:ph idx="1"/>
          </p:nvPr>
        </p:nvSpPr>
        <p:spPr>
          <a:xfrm>
            <a:off x="913795" y="1209835"/>
            <a:ext cx="7345784" cy="5811854"/>
          </a:xfrm>
        </p:spPr>
        <p:txBody>
          <a:bodyPr>
            <a:noAutofit/>
          </a:bodyPr>
          <a:lstStyle/>
          <a:p>
            <a:pPr marL="0" indent="0">
              <a:buNone/>
            </a:pPr>
            <a:r>
              <a:rPr lang="en-US" sz="1900" b="1" dirty="0"/>
              <a:t>Use </a:t>
            </a:r>
            <a:r>
              <a:rPr lang="en-US" sz="1900" b="1" dirty="0">
                <a:hlinkClick r:id="rId3"/>
              </a:rPr>
              <a:t>plain language</a:t>
            </a:r>
            <a:r>
              <a:rPr lang="en-US" sz="1900" b="1" dirty="0"/>
              <a:t> (plain writing) to better manage “cognitive load”</a:t>
            </a:r>
          </a:p>
          <a:p>
            <a:pPr lvl="1"/>
            <a:r>
              <a:rPr lang="en-US" sz="1800" dirty="0"/>
              <a:t>Recommended 6</a:t>
            </a:r>
            <a:r>
              <a:rPr lang="en-US" sz="1800" baseline="30000" dirty="0"/>
              <a:t>th</a:t>
            </a:r>
            <a:r>
              <a:rPr lang="en-US" sz="1800" dirty="0"/>
              <a:t>-8</a:t>
            </a:r>
            <a:r>
              <a:rPr lang="en-US" sz="1800" baseline="30000" dirty="0"/>
              <a:t>th</a:t>
            </a:r>
            <a:r>
              <a:rPr lang="en-US" sz="1800" dirty="0"/>
              <a:t> grade reading level for most content</a:t>
            </a:r>
          </a:p>
          <a:p>
            <a:pPr lvl="1"/>
            <a:r>
              <a:rPr lang="en-US" sz="1800" dirty="0"/>
              <a:t>Identify your audience</a:t>
            </a:r>
          </a:p>
          <a:p>
            <a:pPr lvl="1"/>
            <a:r>
              <a:rPr lang="en-US" sz="1800" dirty="0"/>
              <a:t>Keep content meaningful and to the point</a:t>
            </a:r>
          </a:p>
          <a:p>
            <a:pPr lvl="1"/>
            <a:r>
              <a:rPr lang="en-US" sz="1800" dirty="0"/>
              <a:t>Keep sentences as short as possible and paragraphs </a:t>
            </a:r>
            <a:br>
              <a:rPr lang="en-US" sz="1800" dirty="0"/>
            </a:br>
            <a:r>
              <a:rPr lang="en-US" sz="1800" dirty="0"/>
              <a:t>2-3 sentences</a:t>
            </a:r>
          </a:p>
          <a:p>
            <a:pPr lvl="1"/>
            <a:r>
              <a:rPr lang="en-US" sz="1800" dirty="0"/>
              <a:t>Use active voice, not passive voice</a:t>
            </a:r>
          </a:p>
          <a:p>
            <a:pPr lvl="1"/>
            <a:r>
              <a:rPr lang="en-US" sz="1800" dirty="0"/>
              <a:t>Use common, everyday words, using a conversational style</a:t>
            </a:r>
          </a:p>
          <a:p>
            <a:pPr lvl="1"/>
            <a:r>
              <a:rPr lang="en-US" sz="1800" dirty="0"/>
              <a:t>Organize information -- important information first and use headings for easy scanning</a:t>
            </a:r>
          </a:p>
          <a:p>
            <a:pPr lvl="1"/>
            <a:r>
              <a:rPr lang="en-US" sz="1800" dirty="0"/>
              <a:t>Simplify content with bulleted/numbered lists and simple data tables</a:t>
            </a:r>
          </a:p>
          <a:p>
            <a:pPr lvl="1"/>
            <a:r>
              <a:rPr lang="en-US" sz="1800" dirty="0"/>
              <a:t>Ask others to review your content for feedback</a:t>
            </a:r>
          </a:p>
          <a:p>
            <a:r>
              <a:rPr lang="en-US" dirty="0"/>
              <a:t>Review the Editor feature under the Review option</a:t>
            </a:r>
          </a:p>
        </p:txBody>
      </p:sp>
      <p:pic>
        <p:nvPicPr>
          <p:cNvPr id="9" name="Picture 8" descr="Editor button">
            <a:extLst>
              <a:ext uri="{FF2B5EF4-FFF2-40B4-BE49-F238E27FC236}">
                <a16:creationId xmlns:a16="http://schemas.microsoft.com/office/drawing/2014/main" id="{CB5069EC-324C-4A33-4D4B-387982546CF8}"/>
              </a:ext>
            </a:extLst>
          </p:cNvPr>
          <p:cNvPicPr>
            <a:picLocks noChangeAspect="1"/>
          </p:cNvPicPr>
          <p:nvPr/>
        </p:nvPicPr>
        <p:blipFill>
          <a:blip r:embed="rId4"/>
          <a:stretch>
            <a:fillRect/>
          </a:stretch>
        </p:blipFill>
        <p:spPr>
          <a:xfrm>
            <a:off x="8299196" y="2074174"/>
            <a:ext cx="629642" cy="883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0" name="Group 19" descr="Editor options">
            <a:extLst>
              <a:ext uri="{FF2B5EF4-FFF2-40B4-BE49-F238E27FC236}">
                <a16:creationId xmlns:a16="http://schemas.microsoft.com/office/drawing/2014/main" id="{82F981BD-869C-3A67-ADA3-FE3CA2B28614}"/>
              </a:ext>
            </a:extLst>
          </p:cNvPr>
          <p:cNvGrpSpPr/>
          <p:nvPr/>
        </p:nvGrpSpPr>
        <p:grpSpPr>
          <a:xfrm>
            <a:off x="9078730" y="379245"/>
            <a:ext cx="2038935" cy="4078110"/>
            <a:chOff x="8217977" y="526473"/>
            <a:chExt cx="2038935" cy="4078110"/>
          </a:xfrm>
        </p:grpSpPr>
        <p:pic>
          <p:nvPicPr>
            <p:cNvPr id="6" name="Picture 5">
              <a:extLst>
                <a:ext uri="{FF2B5EF4-FFF2-40B4-BE49-F238E27FC236}">
                  <a16:creationId xmlns:a16="http://schemas.microsoft.com/office/drawing/2014/main" id="{0BA454B5-A4FC-20B8-F29A-7AE38FED1CD2}"/>
                </a:ext>
              </a:extLst>
            </p:cNvPr>
            <p:cNvPicPr>
              <a:picLocks noChangeAspect="1"/>
            </p:cNvPicPr>
            <p:nvPr/>
          </p:nvPicPr>
          <p:blipFill>
            <a:blip r:embed="rId5"/>
            <a:stretch>
              <a:fillRect/>
            </a:stretch>
          </p:blipFill>
          <p:spPr>
            <a:xfrm>
              <a:off x="8217977" y="526473"/>
              <a:ext cx="2038935" cy="3796145"/>
            </a:xfrm>
            <a:prstGeom prst="rect">
              <a:avLst/>
            </a:prstGeom>
          </p:spPr>
        </p:pic>
        <p:cxnSp>
          <p:nvCxnSpPr>
            <p:cNvPr id="19" name="Straight Arrow Connector 18">
              <a:extLst>
                <a:ext uri="{FF2B5EF4-FFF2-40B4-BE49-F238E27FC236}">
                  <a16:creationId xmlns:a16="http://schemas.microsoft.com/office/drawing/2014/main" id="{833A0E6A-4B41-3925-7045-A68A61535E61}"/>
                </a:ext>
              </a:extLst>
            </p:cNvPr>
            <p:cNvCxnSpPr>
              <a:cxnSpLocks/>
            </p:cNvCxnSpPr>
            <p:nvPr/>
          </p:nvCxnSpPr>
          <p:spPr>
            <a:xfrm>
              <a:off x="8595360" y="4152580"/>
              <a:ext cx="0" cy="452003"/>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grpSp>
      <p:pic>
        <p:nvPicPr>
          <p:cNvPr id="4" name="Picture 3" descr="Readability statistics">
            <a:extLst>
              <a:ext uri="{FF2B5EF4-FFF2-40B4-BE49-F238E27FC236}">
                <a16:creationId xmlns:a16="http://schemas.microsoft.com/office/drawing/2014/main" id="{3FC33F51-7F90-0B90-33C4-C5D0A5CCC4B8}"/>
              </a:ext>
            </a:extLst>
          </p:cNvPr>
          <p:cNvPicPr>
            <a:picLocks noChangeAspect="1"/>
          </p:cNvPicPr>
          <p:nvPr/>
        </p:nvPicPr>
        <p:blipFill rotWithShape="1">
          <a:blip r:embed="rId6"/>
          <a:srcRect l="778"/>
          <a:stretch/>
        </p:blipFill>
        <p:spPr>
          <a:xfrm>
            <a:off x="9078730" y="4457355"/>
            <a:ext cx="2597478" cy="2153049"/>
          </a:xfrm>
          <a:prstGeom prst="rect">
            <a:avLst/>
          </a:prstGeom>
          <a:ln>
            <a:solidFill>
              <a:schemeClr val="bg1">
                <a:lumMod val="85000"/>
              </a:schemeClr>
            </a:solidFill>
          </a:ln>
        </p:spPr>
      </p:pic>
    </p:spTree>
    <p:extLst>
      <p:ext uri="{BB962C8B-B14F-4D97-AF65-F5344CB8AC3E}">
        <p14:creationId xmlns:p14="http://schemas.microsoft.com/office/powerpoint/2010/main" val="3767642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5648781" cy="1030147"/>
          </a:xfrm>
        </p:spPr>
        <p:txBody>
          <a:bodyPr/>
          <a:lstStyle/>
          <a:p>
            <a:r>
              <a:rPr lang="en-US" dirty="0"/>
              <a:t>Other Accessibility Tips </a:t>
            </a:r>
          </a:p>
        </p:txBody>
      </p:sp>
      <p:sp>
        <p:nvSpPr>
          <p:cNvPr id="2" name="Content Placeholder 1"/>
          <p:cNvSpPr>
            <a:spLocks noGrp="1"/>
          </p:cNvSpPr>
          <p:nvPr>
            <p:ph idx="1"/>
          </p:nvPr>
        </p:nvSpPr>
        <p:spPr>
          <a:xfrm>
            <a:off x="913793" y="1493136"/>
            <a:ext cx="5301908" cy="2814704"/>
          </a:xfrm>
        </p:spPr>
        <p:txBody>
          <a:bodyPr>
            <a:normAutofit/>
          </a:bodyPr>
          <a:lstStyle/>
          <a:p>
            <a:r>
              <a:rPr lang="en-US" sz="2400" dirty="0"/>
              <a:t>Avoid cognitive or information overload in charts, graphs and other complex images. Narrow down to the most meaningful data</a:t>
            </a:r>
          </a:p>
          <a:p>
            <a:r>
              <a:rPr lang="en-US" sz="2400" dirty="0"/>
              <a:t>Do not use underlined text unless it’s a link</a:t>
            </a:r>
          </a:p>
          <a:p>
            <a:pPr marL="57150" indent="0">
              <a:buNone/>
            </a:pPr>
            <a:endParaRPr lang="en-US" sz="2600" dirty="0"/>
          </a:p>
        </p:txBody>
      </p:sp>
      <p:sp>
        <p:nvSpPr>
          <p:cNvPr id="9" name="TextBox 8">
            <a:extLst>
              <a:ext uri="{FF2B5EF4-FFF2-40B4-BE49-F238E27FC236}">
                <a16:creationId xmlns:a16="http://schemas.microsoft.com/office/drawing/2014/main" id="{1C6848AC-06CC-BA67-9809-607A4CDEC0F9}"/>
              </a:ext>
            </a:extLst>
          </p:cNvPr>
          <p:cNvSpPr txBox="1"/>
          <p:nvPr/>
        </p:nvSpPr>
        <p:spPr>
          <a:xfrm>
            <a:off x="1127135" y="4035733"/>
            <a:ext cx="4171924" cy="1569660"/>
          </a:xfrm>
          <a:prstGeom prst="rect">
            <a:avLst/>
          </a:prstGeom>
          <a:noFill/>
        </p:spPr>
        <p:txBody>
          <a:bodyPr wrap="square">
            <a:spAutoFit/>
          </a:bodyPr>
          <a:lstStyle/>
          <a:p>
            <a:pPr marL="0" indent="0">
              <a:buNone/>
            </a:pPr>
            <a:r>
              <a:rPr lang="en-US" sz="2400" b="1" dirty="0"/>
              <a:t>Saving to PDF format </a:t>
            </a:r>
          </a:p>
          <a:p>
            <a:pPr marL="342900" indent="-342900">
              <a:buFont typeface="Arial" panose="020B0604020202020204" pitchFamily="34" charset="0"/>
              <a:buChar char="•"/>
            </a:pPr>
            <a:r>
              <a:rPr lang="en-US" sz="2400" dirty="0"/>
              <a:t>Do </a:t>
            </a:r>
            <a:r>
              <a:rPr lang="en-US" sz="2400" b="1" dirty="0"/>
              <a:t>not</a:t>
            </a:r>
            <a:r>
              <a:rPr lang="en-US" sz="2400" dirty="0"/>
              <a:t> use File &gt; Print </a:t>
            </a:r>
            <a:br>
              <a:rPr lang="en-US" sz="2400" dirty="0"/>
            </a:br>
            <a:r>
              <a:rPr lang="en-US" sz="2400" dirty="0"/>
              <a:t>to create a PDF</a:t>
            </a:r>
          </a:p>
          <a:p>
            <a:pPr marL="342900" indent="-342900">
              <a:buFont typeface="Arial" panose="020B0604020202020204" pitchFamily="34" charset="0"/>
              <a:buChar char="•"/>
            </a:pPr>
            <a:r>
              <a:rPr lang="en-US" sz="2400" dirty="0"/>
              <a:t>Use File &gt; Save As &gt; PDF</a:t>
            </a:r>
          </a:p>
        </p:txBody>
      </p:sp>
      <p:grpSp>
        <p:nvGrpSpPr>
          <p:cNvPr id="24" name="Group 23" descr="An example of a very busy bar chart, seven sets of bar charts with seven bars within each set. It also includes a line chart. There are color contrast issues as well.">
            <a:extLst>
              <a:ext uri="{FF2B5EF4-FFF2-40B4-BE49-F238E27FC236}">
                <a16:creationId xmlns:a16="http://schemas.microsoft.com/office/drawing/2014/main" id="{1BF058AC-F5F3-EF26-DC04-F1C5645010DC}"/>
              </a:ext>
            </a:extLst>
          </p:cNvPr>
          <p:cNvGrpSpPr/>
          <p:nvPr/>
        </p:nvGrpSpPr>
        <p:grpSpPr>
          <a:xfrm>
            <a:off x="6571343" y="283530"/>
            <a:ext cx="3428880" cy="1388197"/>
            <a:chOff x="6420892" y="299379"/>
            <a:chExt cx="3428880" cy="1388197"/>
          </a:xfrm>
        </p:grpSpPr>
        <p:pic>
          <p:nvPicPr>
            <p:cNvPr id="12" name="Picture 11">
              <a:extLst>
                <a:ext uri="{FF2B5EF4-FFF2-40B4-BE49-F238E27FC236}">
                  <a16:creationId xmlns:a16="http://schemas.microsoft.com/office/drawing/2014/main" id="{D0AFABB2-5C55-833F-6592-4BDC0335F94E}"/>
                </a:ext>
              </a:extLst>
            </p:cNvPr>
            <p:cNvPicPr>
              <a:picLocks noChangeAspect="1"/>
            </p:cNvPicPr>
            <p:nvPr/>
          </p:nvPicPr>
          <p:blipFill>
            <a:blip r:embed="rId3"/>
            <a:stretch>
              <a:fillRect/>
            </a:stretch>
          </p:blipFill>
          <p:spPr>
            <a:xfrm>
              <a:off x="6933509" y="299379"/>
              <a:ext cx="2916263" cy="1388197"/>
            </a:xfrm>
            <a:prstGeom prst="rect">
              <a:avLst/>
            </a:prstGeom>
            <a:ln>
              <a:solidFill>
                <a:schemeClr val="tx1"/>
              </a:solidFill>
            </a:ln>
          </p:spPr>
        </p:pic>
        <p:pic>
          <p:nvPicPr>
            <p:cNvPr id="15" name="Picture 14">
              <a:extLst>
                <a:ext uri="{FF2B5EF4-FFF2-40B4-BE49-F238E27FC236}">
                  <a16:creationId xmlns:a16="http://schemas.microsoft.com/office/drawing/2014/main" id="{536AC2C1-4A52-0773-6DB2-4E37BFB484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20892" y="812983"/>
              <a:ext cx="309939" cy="360987"/>
            </a:xfrm>
            <a:prstGeom prst="rect">
              <a:avLst/>
            </a:prstGeom>
          </p:spPr>
        </p:pic>
      </p:grpSp>
      <p:grpSp>
        <p:nvGrpSpPr>
          <p:cNvPr id="27" name="Group 26" descr="Example of an accessible bar chart. Simple, to the point, clearly labeled adn good color contrast.">
            <a:extLst>
              <a:ext uri="{FF2B5EF4-FFF2-40B4-BE49-F238E27FC236}">
                <a16:creationId xmlns:a16="http://schemas.microsoft.com/office/drawing/2014/main" id="{34566796-9C24-8743-4F42-BF703B00E66E}"/>
              </a:ext>
            </a:extLst>
          </p:cNvPr>
          <p:cNvGrpSpPr/>
          <p:nvPr/>
        </p:nvGrpSpPr>
        <p:grpSpPr>
          <a:xfrm>
            <a:off x="6535396" y="1766352"/>
            <a:ext cx="3606237" cy="2111829"/>
            <a:chOff x="6535396" y="1766352"/>
            <a:chExt cx="3606237" cy="2111829"/>
          </a:xfrm>
        </p:grpSpPr>
        <p:pic>
          <p:nvPicPr>
            <p:cNvPr id="14" name="Picture 13">
              <a:extLst>
                <a:ext uri="{FF2B5EF4-FFF2-40B4-BE49-F238E27FC236}">
                  <a16:creationId xmlns:a16="http://schemas.microsoft.com/office/drawing/2014/main" id="{AF71CF39-ACA6-2527-CB22-B4988B0944FF}"/>
                </a:ext>
              </a:extLst>
            </p:cNvPr>
            <p:cNvPicPr>
              <a:picLocks noChangeAspect="1"/>
            </p:cNvPicPr>
            <p:nvPr/>
          </p:nvPicPr>
          <p:blipFill>
            <a:blip r:embed="rId5"/>
            <a:stretch>
              <a:fillRect/>
            </a:stretch>
          </p:blipFill>
          <p:spPr>
            <a:xfrm>
              <a:off x="7074919" y="1766352"/>
              <a:ext cx="3066714" cy="2111829"/>
            </a:xfrm>
            <a:prstGeom prst="rect">
              <a:avLst/>
            </a:prstGeom>
            <a:ln>
              <a:solidFill>
                <a:schemeClr val="tx1"/>
              </a:solidFill>
            </a:ln>
          </p:spPr>
        </p:pic>
        <p:pic>
          <p:nvPicPr>
            <p:cNvPr id="25" name="Picture 24">
              <a:extLst>
                <a:ext uri="{FF2B5EF4-FFF2-40B4-BE49-F238E27FC236}">
                  <a16:creationId xmlns:a16="http://schemas.microsoft.com/office/drawing/2014/main" id="{2B1D37D1-99D0-B033-CADA-5C5264712751}"/>
                </a:ext>
                <a:ext uri="{C183D7F6-B498-43B3-948B-1728B52AA6E4}">
                  <adec:decorative xmlns:adec="http://schemas.microsoft.com/office/drawing/2017/decorative" val="1"/>
                </a:ext>
              </a:extLst>
            </p:cNvPr>
            <p:cNvPicPr>
              <a:picLocks noChangeAspect="1"/>
            </p:cNvPicPr>
            <p:nvPr/>
          </p:nvPicPr>
          <p:blipFill rotWithShape="1">
            <a:blip r:embed="rId6"/>
            <a:srcRect l="-1" t="1" r="-37850" b="-31866"/>
            <a:stretch/>
          </p:blipFill>
          <p:spPr>
            <a:xfrm>
              <a:off x="6535396" y="2628571"/>
              <a:ext cx="604934" cy="524391"/>
            </a:xfrm>
            <a:prstGeom prst="rect">
              <a:avLst/>
            </a:prstGeom>
          </p:spPr>
        </p:pic>
      </p:grpSp>
      <p:grpSp>
        <p:nvGrpSpPr>
          <p:cNvPr id="6" name="Group 5" descr="An example of File print - Adobe PDF - incorrect way to save to PDF">
            <a:extLst>
              <a:ext uri="{FF2B5EF4-FFF2-40B4-BE49-F238E27FC236}">
                <a16:creationId xmlns:a16="http://schemas.microsoft.com/office/drawing/2014/main" id="{E88B56D9-B9BB-7C77-5B08-ADA3A18B73BE}"/>
              </a:ext>
            </a:extLst>
          </p:cNvPr>
          <p:cNvGrpSpPr/>
          <p:nvPr/>
        </p:nvGrpSpPr>
        <p:grpSpPr>
          <a:xfrm>
            <a:off x="6562576" y="4136866"/>
            <a:ext cx="2758098" cy="815411"/>
            <a:chOff x="7145815" y="2121278"/>
            <a:chExt cx="2758098" cy="815411"/>
          </a:xfrm>
        </p:grpSpPr>
        <p:pic>
          <p:nvPicPr>
            <p:cNvPr id="18" name="Picture 17">
              <a:extLst>
                <a:ext uri="{FF2B5EF4-FFF2-40B4-BE49-F238E27FC236}">
                  <a16:creationId xmlns:a16="http://schemas.microsoft.com/office/drawing/2014/main" id="{CA6F4D43-D7D0-8CA8-2D3E-00AB0C24A79F}"/>
                </a:ext>
              </a:extLst>
            </p:cNvPr>
            <p:cNvPicPr>
              <a:picLocks noChangeAspect="1"/>
            </p:cNvPicPr>
            <p:nvPr/>
          </p:nvPicPr>
          <p:blipFill>
            <a:blip r:embed="rId7"/>
            <a:stretch>
              <a:fillRect/>
            </a:stretch>
          </p:blipFill>
          <p:spPr>
            <a:xfrm>
              <a:off x="7625336" y="2121278"/>
              <a:ext cx="2278577" cy="815411"/>
            </a:xfrm>
            <a:prstGeom prst="rect">
              <a:avLst/>
            </a:prstGeom>
          </p:spPr>
        </p:pic>
        <p:pic>
          <p:nvPicPr>
            <p:cNvPr id="19" name="Picture 18">
              <a:extLst>
                <a:ext uri="{FF2B5EF4-FFF2-40B4-BE49-F238E27FC236}">
                  <a16:creationId xmlns:a16="http://schemas.microsoft.com/office/drawing/2014/main" id="{64E8463A-6D20-8BDC-1424-8DAA3265B3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45815" y="2449902"/>
              <a:ext cx="309939" cy="360987"/>
            </a:xfrm>
            <a:prstGeom prst="rect">
              <a:avLst/>
            </a:prstGeom>
          </p:spPr>
        </p:pic>
      </p:grpSp>
      <p:grpSp>
        <p:nvGrpSpPr>
          <p:cNvPr id="7" name="Group 6" descr="Example of File print - Microsoft print to pdf - wrong way to export to PDF">
            <a:extLst>
              <a:ext uri="{FF2B5EF4-FFF2-40B4-BE49-F238E27FC236}">
                <a16:creationId xmlns:a16="http://schemas.microsoft.com/office/drawing/2014/main" id="{B58A0130-26DF-344D-8B22-3FA05D161622}"/>
              </a:ext>
            </a:extLst>
          </p:cNvPr>
          <p:cNvGrpSpPr/>
          <p:nvPr/>
        </p:nvGrpSpPr>
        <p:grpSpPr>
          <a:xfrm>
            <a:off x="6562576" y="4993270"/>
            <a:ext cx="2779878" cy="541067"/>
            <a:chOff x="7131656" y="2936689"/>
            <a:chExt cx="2779878" cy="541067"/>
          </a:xfrm>
        </p:grpSpPr>
        <p:pic>
          <p:nvPicPr>
            <p:cNvPr id="16" name="Picture 15">
              <a:extLst>
                <a:ext uri="{FF2B5EF4-FFF2-40B4-BE49-F238E27FC236}">
                  <a16:creationId xmlns:a16="http://schemas.microsoft.com/office/drawing/2014/main" id="{F27542AB-1B4E-9BE7-E006-46E80AB7890F}"/>
                </a:ext>
              </a:extLst>
            </p:cNvPr>
            <p:cNvPicPr>
              <a:picLocks noChangeAspect="1"/>
            </p:cNvPicPr>
            <p:nvPr/>
          </p:nvPicPr>
          <p:blipFill>
            <a:blip r:embed="rId8"/>
            <a:stretch>
              <a:fillRect/>
            </a:stretch>
          </p:blipFill>
          <p:spPr>
            <a:xfrm>
              <a:off x="7625336" y="2936689"/>
              <a:ext cx="2286198" cy="541067"/>
            </a:xfrm>
            <a:prstGeom prst="rect">
              <a:avLst/>
            </a:prstGeom>
          </p:spPr>
        </p:pic>
        <p:pic>
          <p:nvPicPr>
            <p:cNvPr id="20" name="Picture 19">
              <a:extLst>
                <a:ext uri="{FF2B5EF4-FFF2-40B4-BE49-F238E27FC236}">
                  <a16:creationId xmlns:a16="http://schemas.microsoft.com/office/drawing/2014/main" id="{4DFEDC22-A747-3636-D526-8FD509F1E5E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31656" y="3044161"/>
              <a:ext cx="309939" cy="360987"/>
            </a:xfrm>
            <a:prstGeom prst="rect">
              <a:avLst/>
            </a:prstGeom>
          </p:spPr>
        </p:pic>
      </p:grpSp>
      <p:grpSp>
        <p:nvGrpSpPr>
          <p:cNvPr id="8" name="Group 7" descr="Correct way to save - Save as Adobe PDF">
            <a:extLst>
              <a:ext uri="{FF2B5EF4-FFF2-40B4-BE49-F238E27FC236}">
                <a16:creationId xmlns:a16="http://schemas.microsoft.com/office/drawing/2014/main" id="{4FE8AA38-83D2-1D25-6823-A7BFDC793E55}"/>
              </a:ext>
            </a:extLst>
          </p:cNvPr>
          <p:cNvGrpSpPr/>
          <p:nvPr/>
        </p:nvGrpSpPr>
        <p:grpSpPr>
          <a:xfrm>
            <a:off x="6503518" y="5618866"/>
            <a:ext cx="2203717" cy="859069"/>
            <a:chOff x="7108853" y="3541457"/>
            <a:chExt cx="2203717" cy="895028"/>
          </a:xfrm>
        </p:grpSpPr>
        <p:pic>
          <p:nvPicPr>
            <p:cNvPr id="5" name="Picture 4" descr="Screenshot of Save as Adobe PDF ">
              <a:extLst>
                <a:ext uri="{FF2B5EF4-FFF2-40B4-BE49-F238E27FC236}">
                  <a16:creationId xmlns:a16="http://schemas.microsoft.com/office/drawing/2014/main" id="{322E743A-4357-2E5D-6BD2-38577282E5E1}"/>
                </a:ext>
              </a:extLst>
            </p:cNvPr>
            <p:cNvPicPr>
              <a:picLocks noChangeAspect="1"/>
            </p:cNvPicPr>
            <p:nvPr/>
          </p:nvPicPr>
          <p:blipFill>
            <a:blip r:embed="rId9"/>
            <a:stretch>
              <a:fillRect/>
            </a:stretch>
          </p:blipFill>
          <p:spPr>
            <a:xfrm>
              <a:off x="7694611" y="3541457"/>
              <a:ext cx="1617959" cy="832429"/>
            </a:xfrm>
            <a:prstGeom prst="rect">
              <a:avLst/>
            </a:prstGeom>
          </p:spPr>
        </p:pic>
        <p:pic>
          <p:nvPicPr>
            <p:cNvPr id="21" name="Picture 20">
              <a:extLst>
                <a:ext uri="{FF2B5EF4-FFF2-40B4-BE49-F238E27FC236}">
                  <a16:creationId xmlns:a16="http://schemas.microsoft.com/office/drawing/2014/main" id="{437A392A-7884-8307-392F-11D7FEF0922C}"/>
                </a:ext>
                <a:ext uri="{C183D7F6-B498-43B3-948B-1728B52AA6E4}">
                  <adec:decorative xmlns:adec="http://schemas.microsoft.com/office/drawing/2017/decorative" val="1"/>
                </a:ext>
              </a:extLst>
            </p:cNvPr>
            <p:cNvPicPr>
              <a:picLocks noChangeAspect="1"/>
            </p:cNvPicPr>
            <p:nvPr/>
          </p:nvPicPr>
          <p:blipFill rotWithShape="1">
            <a:blip r:embed="rId6"/>
            <a:srcRect l="-1" t="1" r="-37850" b="-31866"/>
            <a:stretch/>
          </p:blipFill>
          <p:spPr>
            <a:xfrm>
              <a:off x="7108853" y="3890144"/>
              <a:ext cx="604934" cy="546341"/>
            </a:xfrm>
            <a:prstGeom prst="rect">
              <a:avLst/>
            </a:prstGeom>
          </p:spPr>
        </p:pic>
      </p:grpSp>
      <p:grpSp>
        <p:nvGrpSpPr>
          <p:cNvPr id="11" name="Group 10" descr="Correct way to save - Create PDF">
            <a:extLst>
              <a:ext uri="{FF2B5EF4-FFF2-40B4-BE49-F238E27FC236}">
                <a16:creationId xmlns:a16="http://schemas.microsoft.com/office/drawing/2014/main" id="{DA58214D-F2B0-7DF5-25E0-B0EE009DB8F5}"/>
              </a:ext>
            </a:extLst>
          </p:cNvPr>
          <p:cNvGrpSpPr/>
          <p:nvPr/>
        </p:nvGrpSpPr>
        <p:grpSpPr>
          <a:xfrm>
            <a:off x="8893028" y="5700986"/>
            <a:ext cx="1107195" cy="832024"/>
            <a:chOff x="7140043" y="4512145"/>
            <a:chExt cx="1107195" cy="832024"/>
          </a:xfrm>
        </p:grpSpPr>
        <p:pic>
          <p:nvPicPr>
            <p:cNvPr id="23" name="Picture 22">
              <a:extLst>
                <a:ext uri="{FF2B5EF4-FFF2-40B4-BE49-F238E27FC236}">
                  <a16:creationId xmlns:a16="http://schemas.microsoft.com/office/drawing/2014/main" id="{55B6115E-B53C-9A1C-BD25-BB9850130A18}"/>
                </a:ext>
              </a:extLst>
            </p:cNvPr>
            <p:cNvPicPr>
              <a:picLocks noChangeAspect="1"/>
            </p:cNvPicPr>
            <p:nvPr/>
          </p:nvPicPr>
          <p:blipFill>
            <a:blip r:embed="rId10"/>
            <a:stretch>
              <a:fillRect/>
            </a:stretch>
          </p:blipFill>
          <p:spPr>
            <a:xfrm>
              <a:off x="7741497" y="4512145"/>
              <a:ext cx="505741" cy="832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3270A239-B746-5B23-522A-703DB99FB1DF}"/>
                </a:ext>
                <a:ext uri="{C183D7F6-B498-43B3-948B-1728B52AA6E4}">
                  <adec:decorative xmlns:adec="http://schemas.microsoft.com/office/drawing/2017/decorative" val="1"/>
                </a:ext>
              </a:extLst>
            </p:cNvPr>
            <p:cNvPicPr>
              <a:picLocks noChangeAspect="1"/>
            </p:cNvPicPr>
            <p:nvPr/>
          </p:nvPicPr>
          <p:blipFill rotWithShape="1">
            <a:blip r:embed="rId6"/>
            <a:srcRect l="-1" t="1" r="-37850" b="-31866"/>
            <a:stretch/>
          </p:blipFill>
          <p:spPr>
            <a:xfrm>
              <a:off x="7140043" y="4741082"/>
              <a:ext cx="604934" cy="546341"/>
            </a:xfrm>
            <a:prstGeom prst="rect">
              <a:avLst/>
            </a:prstGeom>
          </p:spPr>
        </p:pic>
      </p:grpSp>
    </p:spTree>
    <p:extLst>
      <p:ext uri="{BB962C8B-B14F-4D97-AF65-F5344CB8AC3E}">
        <p14:creationId xmlns:p14="http://schemas.microsoft.com/office/powerpoint/2010/main" val="3918388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Other Accessibility Tips  </a:t>
            </a:r>
          </a:p>
        </p:txBody>
      </p:sp>
      <p:sp>
        <p:nvSpPr>
          <p:cNvPr id="2" name="Content Placeholder 1"/>
          <p:cNvSpPr>
            <a:spLocks noGrp="1"/>
          </p:cNvSpPr>
          <p:nvPr>
            <p:ph idx="1"/>
          </p:nvPr>
        </p:nvSpPr>
        <p:spPr>
          <a:xfrm>
            <a:off x="913792" y="1458411"/>
            <a:ext cx="8895225" cy="675189"/>
          </a:xfrm>
        </p:spPr>
        <p:txBody>
          <a:bodyPr>
            <a:normAutofit/>
          </a:bodyPr>
          <a:lstStyle/>
          <a:p>
            <a:pPr marL="0" indent="0" algn="l">
              <a:buNone/>
            </a:pPr>
            <a:r>
              <a:rPr lang="en-US" sz="2800" b="1" i="0" dirty="0">
                <a:solidFill>
                  <a:srgbClr val="000000"/>
                </a:solidFill>
                <a:effectLst/>
                <a:latin typeface="museo-slab"/>
              </a:rPr>
              <a:t>First, ask yourself, "Does this </a:t>
            </a:r>
            <a:r>
              <a:rPr lang="en-US" sz="2800" b="1" i="1" dirty="0">
                <a:solidFill>
                  <a:srgbClr val="000000"/>
                </a:solidFill>
                <a:effectLst/>
                <a:latin typeface="museo-slab"/>
              </a:rPr>
              <a:t>have</a:t>
            </a:r>
            <a:r>
              <a:rPr lang="en-US" sz="2800" b="1" i="0" dirty="0">
                <a:solidFill>
                  <a:srgbClr val="000000"/>
                </a:solidFill>
                <a:effectLst/>
                <a:latin typeface="museo-slab"/>
              </a:rPr>
              <a:t> to be a document?"</a:t>
            </a:r>
          </a:p>
          <a:p>
            <a:pPr marL="57150" indent="0">
              <a:buNone/>
            </a:pPr>
            <a:endParaRPr lang="en-US" sz="2600" dirty="0"/>
          </a:p>
        </p:txBody>
      </p:sp>
      <p:sp>
        <p:nvSpPr>
          <p:cNvPr id="4" name="Content Placeholder 1">
            <a:extLst>
              <a:ext uri="{FF2B5EF4-FFF2-40B4-BE49-F238E27FC236}">
                <a16:creationId xmlns:a16="http://schemas.microsoft.com/office/drawing/2014/main" id="{BC4BE049-71C1-63DA-3842-7745C6409868}"/>
              </a:ext>
            </a:extLst>
          </p:cNvPr>
          <p:cNvSpPr txBox="1">
            <a:spLocks/>
          </p:cNvSpPr>
          <p:nvPr/>
        </p:nvSpPr>
        <p:spPr>
          <a:xfrm>
            <a:off x="913792" y="2174439"/>
            <a:ext cx="5817006" cy="436488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rgbClr val="1A79BD"/>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1A79BD"/>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1A79BD"/>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100" b="1" dirty="0">
                <a:solidFill>
                  <a:srgbClr val="000000"/>
                </a:solidFill>
                <a:latin typeface="+mj-lt"/>
              </a:rPr>
              <a:t>Reasons for a document or PDF</a:t>
            </a:r>
          </a:p>
          <a:p>
            <a:r>
              <a:rPr lang="en-US" sz="2800" b="0" i="0" dirty="0">
                <a:solidFill>
                  <a:srgbClr val="000000"/>
                </a:solidFill>
                <a:effectLst/>
                <a:latin typeface="+mj-lt"/>
              </a:rPr>
              <a:t>The content is exceptionally long (manual)</a:t>
            </a:r>
          </a:p>
          <a:p>
            <a:pPr>
              <a:lnSpc>
                <a:spcPct val="120000"/>
              </a:lnSpc>
            </a:pPr>
            <a:r>
              <a:rPr lang="en-US" sz="2800" dirty="0">
                <a:solidFill>
                  <a:srgbClr val="000000"/>
                </a:solidFill>
                <a:latin typeface="+mj-lt"/>
              </a:rPr>
              <a:t>Primary purpose is for printing or printing in a precise layout (brochure or form)</a:t>
            </a:r>
          </a:p>
          <a:p>
            <a:endParaRPr lang="en-US" sz="2400" b="0" i="0" dirty="0">
              <a:solidFill>
                <a:srgbClr val="000000"/>
              </a:solidFill>
              <a:effectLst/>
              <a:latin typeface="Trebuchet MS" panose="020B0603020202020204" pitchFamily="34" charset="0"/>
            </a:endParaRPr>
          </a:p>
          <a:p>
            <a:pPr marL="0" indent="0" algn="l">
              <a:buNone/>
            </a:pPr>
            <a:r>
              <a:rPr lang="en-US" sz="3100" b="1" dirty="0"/>
              <a:t>Benefits as webpage content</a:t>
            </a:r>
          </a:p>
          <a:p>
            <a:r>
              <a:rPr lang="en-US" sz="2800" dirty="0"/>
              <a:t>Easier to apply accessibility guidelines</a:t>
            </a:r>
          </a:p>
          <a:p>
            <a:r>
              <a:rPr lang="en-US" sz="2800" dirty="0"/>
              <a:t>Predictable, consistent user experience </a:t>
            </a:r>
          </a:p>
          <a:p>
            <a:r>
              <a:rPr lang="en-US" sz="2800" dirty="0"/>
              <a:t>Easily responsive to different screen sizes</a:t>
            </a:r>
          </a:p>
          <a:p>
            <a:r>
              <a:rPr lang="en-US" sz="2800" dirty="0"/>
              <a:t>Quicker to load</a:t>
            </a:r>
          </a:p>
          <a:p>
            <a:endParaRPr lang="en-US" sz="2800" b="0" i="0" dirty="0">
              <a:solidFill>
                <a:srgbClr val="000000"/>
              </a:solidFill>
              <a:effectLst/>
              <a:latin typeface="Trebuchet MS" panose="020B0603020202020204" pitchFamily="34" charset="0"/>
            </a:endParaRPr>
          </a:p>
          <a:p>
            <a:pPr marL="57150" indent="0">
              <a:buFont typeface="Wingdings 3" charset="2"/>
              <a:buNone/>
            </a:pPr>
            <a:endParaRPr lang="en-US" sz="2600" dirty="0"/>
          </a:p>
        </p:txBody>
      </p:sp>
      <p:sp>
        <p:nvSpPr>
          <p:cNvPr id="24" name="Content Placeholder 1">
            <a:extLst>
              <a:ext uri="{FF2B5EF4-FFF2-40B4-BE49-F238E27FC236}">
                <a16:creationId xmlns:a16="http://schemas.microsoft.com/office/drawing/2014/main" id="{E5AB9E07-7EFA-3227-380E-EFD1F564481F}"/>
              </a:ext>
            </a:extLst>
          </p:cNvPr>
          <p:cNvSpPr txBox="1">
            <a:spLocks/>
          </p:cNvSpPr>
          <p:nvPr/>
        </p:nvSpPr>
        <p:spPr>
          <a:xfrm>
            <a:off x="7302296" y="2137259"/>
            <a:ext cx="3253815" cy="4402064"/>
          </a:xfrm>
          <a:prstGeom prst="rect">
            <a:avLst/>
          </a:prstGeom>
          <a:solidFill>
            <a:schemeClr val="bg1">
              <a:lumMod val="95000"/>
            </a:schemeClr>
          </a:solidFill>
          <a:ln>
            <a:solidFill>
              <a:srgbClr val="0070C0"/>
            </a:solidFill>
          </a:ln>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rgbClr val="1A79BD"/>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1A79BD"/>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1A79BD"/>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70000"/>
              </a:lnSpc>
              <a:spcBef>
                <a:spcPts val="600"/>
              </a:spcBef>
              <a:spcAft>
                <a:spcPts val="600"/>
              </a:spcAft>
              <a:buFont typeface="Wingdings 3" charset="2"/>
              <a:buNone/>
            </a:pPr>
            <a:r>
              <a:rPr lang="en-US" sz="3100" b="1" dirty="0">
                <a:solidFill>
                  <a:srgbClr val="000000"/>
                </a:solidFill>
                <a:latin typeface="+mj-lt"/>
              </a:rPr>
              <a:t>A Document is Forever</a:t>
            </a:r>
          </a:p>
          <a:p>
            <a:pPr>
              <a:lnSpc>
                <a:spcPct val="120000"/>
              </a:lnSpc>
            </a:pPr>
            <a:r>
              <a:rPr lang="en-US" sz="2800" b="0" i="0" dirty="0">
                <a:solidFill>
                  <a:srgbClr val="000000"/>
                </a:solidFill>
                <a:effectLst/>
                <a:latin typeface="+mj-lt"/>
              </a:rPr>
              <a:t>Post a document on your site and anyone can download it. </a:t>
            </a:r>
          </a:p>
          <a:p>
            <a:pPr>
              <a:lnSpc>
                <a:spcPct val="120000"/>
              </a:lnSpc>
            </a:pPr>
            <a:r>
              <a:rPr lang="en-US" sz="2800" b="0" i="0" dirty="0">
                <a:solidFill>
                  <a:srgbClr val="000000"/>
                </a:solidFill>
                <a:effectLst/>
                <a:latin typeface="+mj-lt"/>
              </a:rPr>
              <a:t>It become tricky when posting a new version, or document is deleted. </a:t>
            </a:r>
          </a:p>
          <a:p>
            <a:pPr>
              <a:lnSpc>
                <a:spcPct val="120000"/>
              </a:lnSpc>
            </a:pPr>
            <a:r>
              <a:rPr lang="en-US" sz="2800" b="0" i="0" dirty="0">
                <a:solidFill>
                  <a:srgbClr val="000000"/>
                </a:solidFill>
                <a:effectLst/>
                <a:latin typeface="+mj-lt"/>
              </a:rPr>
              <a:t>Users might continue to use old versions.</a:t>
            </a:r>
          </a:p>
          <a:p>
            <a:pPr>
              <a:lnSpc>
                <a:spcPct val="120000"/>
              </a:lnSpc>
            </a:pPr>
            <a:r>
              <a:rPr lang="en-US" sz="2800" dirty="0">
                <a:solidFill>
                  <a:srgbClr val="000000"/>
                </a:solidFill>
                <a:latin typeface="+mj-lt"/>
              </a:rPr>
              <a:t>Include clear version numbers or dates in updated document </a:t>
            </a:r>
            <a:endParaRPr lang="en-US" sz="2800" b="0" i="0" dirty="0">
              <a:solidFill>
                <a:srgbClr val="000000"/>
              </a:solidFill>
              <a:effectLst/>
              <a:latin typeface="+mj-lt"/>
            </a:endParaRPr>
          </a:p>
          <a:p>
            <a:pPr>
              <a:lnSpc>
                <a:spcPct val="120000"/>
              </a:lnSpc>
            </a:pPr>
            <a:endParaRPr lang="en-US" sz="2800" b="0" i="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326032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3137" y="609600"/>
            <a:ext cx="8283989" cy="1185864"/>
          </a:xfrm>
        </p:spPr>
        <p:txBody>
          <a:bodyPr/>
          <a:lstStyle/>
          <a:p>
            <a:r>
              <a:rPr lang="en-US" dirty="0"/>
              <a:t>What is Web Accessibility?</a:t>
            </a:r>
          </a:p>
        </p:txBody>
      </p:sp>
      <p:sp>
        <p:nvSpPr>
          <p:cNvPr id="2" name="Content Placeholder 1"/>
          <p:cNvSpPr>
            <a:spLocks noGrp="1"/>
          </p:cNvSpPr>
          <p:nvPr>
            <p:ph idx="1"/>
          </p:nvPr>
        </p:nvSpPr>
        <p:spPr>
          <a:xfrm>
            <a:off x="943137" y="1534161"/>
            <a:ext cx="7881179" cy="4951522"/>
          </a:xfrm>
        </p:spPr>
        <p:txBody>
          <a:bodyPr>
            <a:normAutofit/>
          </a:bodyPr>
          <a:lstStyle/>
          <a:p>
            <a:pPr marL="36900" lvl="0" indent="0" algn="ctr">
              <a:lnSpc>
                <a:spcPts val="5000"/>
              </a:lnSpc>
              <a:spcBef>
                <a:spcPts val="1200"/>
              </a:spcBef>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The practice of creating usable and understandable websites, applications and digital documents for ALL people.</a:t>
            </a:r>
            <a:endParaRPr lang="en-US" sz="4000" dirty="0">
              <a:effectLst/>
            </a:endParaRPr>
          </a:p>
        </p:txBody>
      </p:sp>
      <p:grpSp>
        <p:nvGrpSpPr>
          <p:cNvPr id="4" name="Group 3">
            <a:extLst>
              <a:ext uri="{FF2B5EF4-FFF2-40B4-BE49-F238E27FC236}">
                <a16:creationId xmlns:a16="http://schemas.microsoft.com/office/drawing/2014/main" id="{546100CF-978E-6097-4135-9751364E0BC4}"/>
              </a:ext>
              <a:ext uri="{C183D7F6-B498-43B3-948B-1728B52AA6E4}">
                <adec:decorative xmlns:adec="http://schemas.microsoft.com/office/drawing/2017/decorative" val="1"/>
              </a:ext>
            </a:extLst>
          </p:cNvPr>
          <p:cNvGrpSpPr/>
          <p:nvPr/>
        </p:nvGrpSpPr>
        <p:grpSpPr>
          <a:xfrm>
            <a:off x="5545965" y="4291782"/>
            <a:ext cx="2928870" cy="1956618"/>
            <a:chOff x="2986589" y="2827489"/>
            <a:chExt cx="2928870" cy="1956618"/>
          </a:xfrm>
        </p:grpSpPr>
        <p:pic>
          <p:nvPicPr>
            <p:cNvPr id="5" name="Picture 4" descr="An example of a digital curb cut, taking into consideration all the users types that may be accessing your site.">
              <a:extLst>
                <a:ext uri="{FF2B5EF4-FFF2-40B4-BE49-F238E27FC236}">
                  <a16:creationId xmlns:a16="http://schemas.microsoft.com/office/drawing/2014/main" id="{8155FB94-BEC4-BC8F-7B29-0666B928CF2A}"/>
                </a:ext>
              </a:extLst>
            </p:cNvPr>
            <p:cNvPicPr>
              <a:picLocks noChangeAspect="1"/>
            </p:cNvPicPr>
            <p:nvPr/>
          </p:nvPicPr>
          <p:blipFill>
            <a:blip r:embed="rId3"/>
            <a:stretch>
              <a:fillRect/>
            </a:stretch>
          </p:blipFill>
          <p:spPr>
            <a:xfrm>
              <a:off x="3160704" y="3264827"/>
              <a:ext cx="2580640" cy="1519280"/>
            </a:xfrm>
            <a:prstGeom prst="rect">
              <a:avLst/>
            </a:prstGeom>
            <a:ln>
              <a:solidFill>
                <a:schemeClr val="tx1"/>
              </a:solidFill>
            </a:ln>
          </p:spPr>
        </p:pic>
        <p:sp>
          <p:nvSpPr>
            <p:cNvPr id="6" name="TextBox 5">
              <a:extLst>
                <a:ext uri="{FF2B5EF4-FFF2-40B4-BE49-F238E27FC236}">
                  <a16:creationId xmlns:a16="http://schemas.microsoft.com/office/drawing/2014/main" id="{42728B0E-9FFB-48AF-5FBA-E4863066E056}"/>
                </a:ext>
                <a:ext uri="{C183D7F6-B498-43B3-948B-1728B52AA6E4}">
                  <adec:decorative xmlns:adec="http://schemas.microsoft.com/office/drawing/2017/decorative" val="1"/>
                </a:ext>
              </a:extLst>
            </p:cNvPr>
            <p:cNvSpPr txBox="1"/>
            <p:nvPr/>
          </p:nvSpPr>
          <p:spPr>
            <a:xfrm>
              <a:off x="2986589" y="2827489"/>
              <a:ext cx="2928870" cy="400110"/>
            </a:xfrm>
            <a:prstGeom prst="rect">
              <a:avLst/>
            </a:prstGeom>
            <a:noFill/>
          </p:spPr>
          <p:txBody>
            <a:bodyPr wrap="square">
              <a:spAutoFit/>
            </a:bodyPr>
            <a:lstStyle/>
            <a:p>
              <a:pPr algn="ctr"/>
              <a:r>
                <a:rPr lang="en-US" sz="2000" dirty="0">
                  <a:solidFill>
                    <a:srgbClr val="0070C0"/>
                  </a:solidFill>
                </a:rPr>
                <a:t>Digital “Curb Cut”</a:t>
              </a:r>
            </a:p>
          </p:txBody>
        </p:sp>
      </p:grpSp>
      <p:grpSp>
        <p:nvGrpSpPr>
          <p:cNvPr id="10" name="Group 9">
            <a:extLst>
              <a:ext uri="{FF2B5EF4-FFF2-40B4-BE49-F238E27FC236}">
                <a16:creationId xmlns:a16="http://schemas.microsoft.com/office/drawing/2014/main" id="{41F6BE7F-6EA1-1377-1825-DA53C346A8F4}"/>
              </a:ext>
              <a:ext uri="{C183D7F6-B498-43B3-948B-1728B52AA6E4}">
                <adec:decorative xmlns:adec="http://schemas.microsoft.com/office/drawing/2017/decorative" val="1"/>
              </a:ext>
            </a:extLst>
          </p:cNvPr>
          <p:cNvGrpSpPr/>
          <p:nvPr/>
        </p:nvGrpSpPr>
        <p:grpSpPr>
          <a:xfrm>
            <a:off x="1618365" y="4291782"/>
            <a:ext cx="2928870" cy="1943546"/>
            <a:chOff x="1618365" y="4291782"/>
            <a:chExt cx="2928870" cy="1943546"/>
          </a:xfrm>
        </p:grpSpPr>
        <p:graphicFrame>
          <p:nvGraphicFramePr>
            <p:cNvPr id="7" name="Object 6">
              <a:extLst>
                <a:ext uri="{FF2B5EF4-FFF2-40B4-BE49-F238E27FC236}">
                  <a16:creationId xmlns:a16="http://schemas.microsoft.com/office/drawing/2014/main" id="{9D232C9D-9A4D-E0F1-AC38-7B44229D6D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76476611"/>
                </p:ext>
              </p:extLst>
            </p:nvPr>
          </p:nvGraphicFramePr>
          <p:xfrm>
            <a:off x="1618365" y="4718604"/>
            <a:ext cx="2928870" cy="1516724"/>
          </p:xfrm>
          <a:graphic>
            <a:graphicData uri="http://schemas.openxmlformats.org/presentationml/2006/ole">
              <mc:AlternateContent xmlns:mc="http://schemas.openxmlformats.org/markup-compatibility/2006">
                <mc:Choice xmlns:v="urn:schemas-microsoft-com:vml" Requires="v">
                  <p:oleObj r:id="rId4" imgW="6536046" imgH="3385165" progId="">
                    <p:embed/>
                  </p:oleObj>
                </mc:Choice>
                <mc:Fallback>
                  <p:oleObj r:id="rId4" imgW="6536046" imgH="3385165" progId="">
                    <p:embed/>
                    <p:pic>
                      <p:nvPicPr>
                        <p:cNvPr id="0" name=""/>
                        <p:cNvPicPr/>
                        <p:nvPr/>
                      </p:nvPicPr>
                      <p:blipFill>
                        <a:blip r:embed="rId5"/>
                        <a:stretch>
                          <a:fillRect/>
                        </a:stretch>
                      </p:blipFill>
                      <p:spPr>
                        <a:xfrm>
                          <a:off x="1618365" y="4718604"/>
                          <a:ext cx="2928870" cy="1516724"/>
                        </a:xfrm>
                        <a:prstGeom prst="rect">
                          <a:avLst/>
                        </a:prstGeom>
                        <a:ln>
                          <a:solidFill>
                            <a:schemeClr val="tx1"/>
                          </a:solidFill>
                        </a:ln>
                      </p:spPr>
                    </p:pic>
                  </p:oleObj>
                </mc:Fallback>
              </mc:AlternateContent>
            </a:graphicData>
          </a:graphic>
        </p:graphicFrame>
        <p:sp>
          <p:nvSpPr>
            <p:cNvPr id="8" name="TextBox 7">
              <a:extLst>
                <a:ext uri="{FF2B5EF4-FFF2-40B4-BE49-F238E27FC236}">
                  <a16:creationId xmlns:a16="http://schemas.microsoft.com/office/drawing/2014/main" id="{073E6120-BD66-94AB-01BE-B1FC6FA937B1}"/>
                </a:ext>
                <a:ext uri="{C183D7F6-B498-43B3-948B-1728B52AA6E4}">
                  <adec:decorative xmlns:adec="http://schemas.microsoft.com/office/drawing/2017/decorative" val="1"/>
                </a:ext>
              </a:extLst>
            </p:cNvPr>
            <p:cNvSpPr txBox="1"/>
            <p:nvPr/>
          </p:nvSpPr>
          <p:spPr>
            <a:xfrm>
              <a:off x="1618365" y="4291782"/>
              <a:ext cx="2928870" cy="400110"/>
            </a:xfrm>
            <a:prstGeom prst="rect">
              <a:avLst/>
            </a:prstGeom>
            <a:noFill/>
          </p:spPr>
          <p:txBody>
            <a:bodyPr wrap="square">
              <a:spAutoFit/>
            </a:bodyPr>
            <a:lstStyle/>
            <a:p>
              <a:pPr algn="ctr"/>
              <a:r>
                <a:rPr lang="en-US" sz="2000" dirty="0">
                  <a:solidFill>
                    <a:srgbClr val="0070C0"/>
                  </a:solidFill>
                </a:rPr>
                <a:t>Physical “Curb Cut”</a:t>
              </a:r>
            </a:p>
          </p:txBody>
        </p:sp>
      </p:grpSp>
    </p:spTree>
    <p:extLst>
      <p:ext uri="{BB962C8B-B14F-4D97-AF65-F5344CB8AC3E}">
        <p14:creationId xmlns:p14="http://schemas.microsoft.com/office/powerpoint/2010/main" val="1735519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8657" y="1413277"/>
            <a:ext cx="11094097" cy="2015723"/>
          </a:xfrm>
        </p:spPr>
        <p:txBody>
          <a:bodyPr>
            <a:normAutofit/>
          </a:bodyPr>
          <a:lstStyle/>
          <a:p>
            <a:r>
              <a:rPr lang="en-US" dirty="0">
                <a:effectLst/>
              </a:rPr>
              <a:t>Summary, </a:t>
            </a:r>
            <a:r>
              <a:rPr lang="en-US" sz="4000" dirty="0">
                <a:effectLst/>
              </a:rPr>
              <a:t>Next Steps </a:t>
            </a:r>
            <a:br>
              <a:rPr lang="en-US" sz="4000" dirty="0">
                <a:effectLst/>
              </a:rPr>
            </a:br>
            <a:r>
              <a:rPr lang="en-US" sz="4000" dirty="0">
                <a:effectLst/>
              </a:rPr>
              <a:t>and Being an Advocate</a:t>
            </a:r>
            <a:endParaRPr lang="en-US" dirty="0">
              <a:effectLst/>
            </a:endParaRPr>
          </a:p>
        </p:txBody>
      </p:sp>
    </p:spTree>
    <p:extLst>
      <p:ext uri="{BB962C8B-B14F-4D97-AF65-F5344CB8AC3E}">
        <p14:creationId xmlns:p14="http://schemas.microsoft.com/office/powerpoint/2010/main" val="2399351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36900"/>
            <a:r>
              <a:rPr lang="en-US" dirty="0">
                <a:effectLst/>
              </a:rPr>
              <a:t>Web Accessibility Benefits</a:t>
            </a:r>
          </a:p>
        </p:txBody>
      </p:sp>
      <p:sp>
        <p:nvSpPr>
          <p:cNvPr id="2" name="Content Placeholder 1"/>
          <p:cNvSpPr>
            <a:spLocks noGrp="1"/>
          </p:cNvSpPr>
          <p:nvPr>
            <p:ph idx="1"/>
          </p:nvPr>
        </p:nvSpPr>
        <p:spPr>
          <a:xfrm>
            <a:off x="1170711" y="1981201"/>
            <a:ext cx="8333507" cy="4585854"/>
          </a:xfrm>
        </p:spPr>
        <p:txBody>
          <a:bodyPr>
            <a:normAutofit fontScale="92500" lnSpcReduction="10000"/>
          </a:bodyPr>
          <a:lstStyle/>
          <a:p>
            <a:pPr marL="514350" indent="-514350">
              <a:buFont typeface="+mj-lt"/>
              <a:buAutoNum type="arabicPeriod"/>
            </a:pPr>
            <a:r>
              <a:rPr lang="en-US" sz="2800" b="1" i="1" dirty="0">
                <a:solidFill>
                  <a:srgbClr val="0070C0"/>
                </a:solidFill>
                <a:effectLst/>
              </a:rPr>
              <a:t>Improved User Experience</a:t>
            </a:r>
            <a:br>
              <a:rPr lang="en-US" sz="2800" b="1" i="1" dirty="0"/>
            </a:br>
            <a:r>
              <a:rPr lang="en-US" sz="2800" b="0" i="0" dirty="0">
                <a:solidFill>
                  <a:schemeClr val="tx1"/>
                </a:solidFill>
                <a:effectLst/>
              </a:rPr>
              <a:t>Accessible websites are easier to use for people with permanent disabilities as well as temporary and situational challenges.</a:t>
            </a:r>
            <a:endParaRPr lang="en-US" sz="2800" dirty="0">
              <a:solidFill>
                <a:schemeClr val="tx1"/>
              </a:solidFill>
              <a:effectLst/>
            </a:endParaRPr>
          </a:p>
          <a:p>
            <a:pPr marL="514350" indent="-514350">
              <a:buFont typeface="+mj-lt"/>
              <a:buAutoNum type="arabicPeriod"/>
            </a:pPr>
            <a:r>
              <a:rPr lang="en-US" sz="2800" b="1" i="1" dirty="0">
                <a:solidFill>
                  <a:srgbClr val="0070C0"/>
                </a:solidFill>
                <a:effectLst/>
              </a:rPr>
              <a:t>Search Engine Optimization (SEO)</a:t>
            </a:r>
            <a:br>
              <a:rPr lang="en-US" sz="2800" b="1" i="1" dirty="0"/>
            </a:br>
            <a:r>
              <a:rPr lang="en-US" sz="2800" dirty="0">
                <a:effectLst/>
              </a:rPr>
              <a:t>Accessible sites perform better in search engines, resulting in content that is easier to find.</a:t>
            </a:r>
          </a:p>
          <a:p>
            <a:pPr marL="514350" indent="-514350">
              <a:buFont typeface="+mj-lt"/>
              <a:buAutoNum type="arabicPeriod"/>
            </a:pPr>
            <a:r>
              <a:rPr lang="en-US" sz="2800" b="1" i="1" dirty="0">
                <a:solidFill>
                  <a:srgbClr val="0070C0"/>
                </a:solidFill>
                <a:effectLst/>
              </a:rPr>
              <a:t>Positive Business Reputation</a:t>
            </a:r>
            <a:br>
              <a:rPr lang="en-US" sz="2800" b="1" i="1" dirty="0">
                <a:effectLst/>
              </a:rPr>
            </a:br>
            <a:r>
              <a:rPr lang="en-US" sz="2800" dirty="0">
                <a:effectLst/>
              </a:rPr>
              <a:t>Organizations that prioritize accessibility are often seen as more socially responsible, with a commitment to inclusion and equal opportunity.</a:t>
            </a:r>
          </a:p>
          <a:p>
            <a:pPr>
              <a:buFont typeface="+mj-lt"/>
              <a:buAutoNum type="arabicPeriod"/>
            </a:pPr>
            <a:endParaRPr lang="en-US" dirty="0">
              <a:effectLst/>
            </a:endParaRPr>
          </a:p>
          <a:p>
            <a:pPr>
              <a:buFont typeface="+mj-lt"/>
              <a:buAutoNum type="arabicPeriod"/>
            </a:pP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3562208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228600"/>
            <a:ext cx="10353762" cy="1351450"/>
          </a:xfrm>
        </p:spPr>
        <p:txBody>
          <a:bodyPr>
            <a:normAutofit/>
          </a:bodyPr>
          <a:lstStyle/>
          <a:p>
            <a:pPr marL="36900"/>
            <a:r>
              <a:rPr lang="en-US" dirty="0">
                <a:effectLst/>
              </a:rPr>
              <a:t>How Can You Play a Part </a:t>
            </a:r>
            <a:br>
              <a:rPr lang="en-US" dirty="0">
                <a:effectLst/>
              </a:rPr>
            </a:br>
            <a:r>
              <a:rPr lang="en-US" dirty="0">
                <a:effectLst/>
              </a:rPr>
              <a:t>in Web Accessibility?</a:t>
            </a:r>
          </a:p>
        </p:txBody>
      </p:sp>
      <p:pic>
        <p:nvPicPr>
          <p:cNvPr id="6" name="Picture 5" descr="Accessibility Champion Badge">
            <a:extLst>
              <a:ext uri="{FF2B5EF4-FFF2-40B4-BE49-F238E27FC236}">
                <a16:creationId xmlns:a16="http://schemas.microsoft.com/office/drawing/2014/main" id="{52350ED1-4D75-EA21-D5BA-E1CC0E3A9D58}"/>
              </a:ext>
            </a:extLst>
          </p:cNvPr>
          <p:cNvPicPr>
            <a:picLocks noChangeAspect="1"/>
          </p:cNvPicPr>
          <p:nvPr/>
        </p:nvPicPr>
        <p:blipFill>
          <a:blip r:embed="rId3"/>
          <a:stretch>
            <a:fillRect/>
          </a:stretch>
        </p:blipFill>
        <p:spPr>
          <a:xfrm>
            <a:off x="678107" y="2522761"/>
            <a:ext cx="1900417" cy="2054505"/>
          </a:xfrm>
          <a:prstGeom prst="rect">
            <a:avLst/>
          </a:prstGeom>
        </p:spPr>
      </p:pic>
      <p:sp>
        <p:nvSpPr>
          <p:cNvPr id="5" name="TextBox 4">
            <a:extLst>
              <a:ext uri="{FF2B5EF4-FFF2-40B4-BE49-F238E27FC236}">
                <a16:creationId xmlns:a16="http://schemas.microsoft.com/office/drawing/2014/main" id="{35A0425E-09CC-A5B5-CFD3-0B895590EC55}"/>
              </a:ext>
            </a:extLst>
          </p:cNvPr>
          <p:cNvSpPr txBox="1"/>
          <p:nvPr/>
        </p:nvSpPr>
        <p:spPr>
          <a:xfrm>
            <a:off x="2867891" y="2116384"/>
            <a:ext cx="6206836" cy="3785652"/>
          </a:xfrm>
          <a:prstGeom prst="rect">
            <a:avLst/>
          </a:prstGeom>
          <a:noFill/>
        </p:spPr>
        <p:txBody>
          <a:bodyPr wrap="square">
            <a:spAutoFit/>
          </a:bodyPr>
          <a:lstStyle/>
          <a:p>
            <a:pPr marL="36900" indent="0">
              <a:lnSpc>
                <a:spcPct val="150000"/>
              </a:lnSpc>
              <a:buNone/>
            </a:pPr>
            <a:r>
              <a:rPr lang="en-US" sz="3200" b="1" dirty="0">
                <a:effectLst/>
              </a:rPr>
              <a:t>Be an Accessibility Champion! </a:t>
            </a:r>
          </a:p>
          <a:p>
            <a:pPr marL="36900" indent="0">
              <a:lnSpc>
                <a:spcPct val="150000"/>
              </a:lnSpc>
              <a:buNone/>
            </a:pPr>
            <a:r>
              <a:rPr lang="en-US" sz="3200" dirty="0">
                <a:effectLst/>
              </a:rPr>
              <a:t>If you notice accessibility issues</a:t>
            </a:r>
            <a:r>
              <a:rPr lang="en-US" sz="3200" dirty="0"/>
              <a:t>:</a:t>
            </a:r>
            <a:r>
              <a:rPr lang="en-US" sz="3200" dirty="0">
                <a:effectLst/>
              </a:rPr>
              <a:t>  </a:t>
            </a:r>
          </a:p>
          <a:p>
            <a:pPr marL="551250" indent="-514350">
              <a:lnSpc>
                <a:spcPct val="150000"/>
              </a:lnSpc>
              <a:buFont typeface="+mj-lt"/>
              <a:buAutoNum type="arabicPeriod"/>
            </a:pPr>
            <a:r>
              <a:rPr lang="en-US" sz="3200" dirty="0">
                <a:effectLst/>
              </a:rPr>
              <a:t>Fix as a content creator, or</a:t>
            </a:r>
          </a:p>
          <a:p>
            <a:pPr marL="551250" indent="-514350">
              <a:lnSpc>
                <a:spcPct val="150000"/>
              </a:lnSpc>
              <a:buFont typeface="+mj-lt"/>
              <a:buAutoNum type="arabicPeriod"/>
            </a:pPr>
            <a:r>
              <a:rPr lang="en-US" sz="3200" dirty="0"/>
              <a:t>R</a:t>
            </a:r>
            <a:r>
              <a:rPr lang="en-US" sz="3200" dirty="0">
                <a:effectLst/>
              </a:rPr>
              <a:t>eport content you see</a:t>
            </a:r>
          </a:p>
          <a:p>
            <a:pPr marL="36900" indent="0" algn="ctr">
              <a:buNone/>
            </a:pPr>
            <a:endParaRPr lang="en-US" sz="3200" dirty="0"/>
          </a:p>
          <a:p>
            <a:pPr marL="36900" indent="0" algn="ctr">
              <a:buNone/>
            </a:pPr>
            <a:endParaRPr lang="en-US" sz="1600" dirty="0"/>
          </a:p>
        </p:txBody>
      </p:sp>
      <p:sp>
        <p:nvSpPr>
          <p:cNvPr id="2" name="Content Placeholder 1"/>
          <p:cNvSpPr>
            <a:spLocks noGrp="1"/>
          </p:cNvSpPr>
          <p:nvPr>
            <p:ph idx="1"/>
          </p:nvPr>
        </p:nvSpPr>
        <p:spPr>
          <a:xfrm>
            <a:off x="761395" y="4983642"/>
            <a:ext cx="8313332" cy="1454728"/>
          </a:xfrm>
        </p:spPr>
        <p:txBody>
          <a:bodyPr>
            <a:normAutofit fontScale="92500" lnSpcReduction="10000"/>
          </a:bodyPr>
          <a:lstStyle/>
          <a:p>
            <a:pPr marL="36900" indent="0" algn="ctr">
              <a:buNone/>
            </a:pPr>
            <a:endParaRPr lang="en-US" sz="2800" dirty="0"/>
          </a:p>
          <a:p>
            <a:pPr marL="36900" indent="0" algn="ctr">
              <a:lnSpc>
                <a:spcPct val="110000"/>
              </a:lnSpc>
              <a:buNone/>
            </a:pPr>
            <a:r>
              <a:rPr lang="en-US" sz="2800" dirty="0"/>
              <a:t>Typically, you can report issues through </a:t>
            </a:r>
            <a:br>
              <a:rPr lang="en-US" sz="2800" dirty="0"/>
            </a:br>
            <a:r>
              <a:rPr lang="en-US" sz="2800" dirty="0"/>
              <a:t>your organization’s Communications office.</a:t>
            </a:r>
            <a:endParaRPr lang="en-US" sz="2800" dirty="0">
              <a:effectLst/>
            </a:endParaRPr>
          </a:p>
          <a:p>
            <a:pPr>
              <a:lnSpc>
                <a:spcPct val="110000"/>
              </a:lnSpc>
            </a:pPr>
            <a:endParaRPr lang="en-US" dirty="0">
              <a:effectLst/>
            </a:endParaRPr>
          </a:p>
          <a:p>
            <a:pPr lvl="1">
              <a:lnSpc>
                <a:spcPct val="110000"/>
              </a:lnSpc>
            </a:pPr>
            <a:endParaRPr lang="en-US" dirty="0">
              <a:effectLst/>
            </a:endParaRPr>
          </a:p>
          <a:p>
            <a:pPr>
              <a:lnSpc>
                <a:spcPct val="110000"/>
              </a:lnSpc>
            </a:pPr>
            <a:endParaRPr lang="en-US" dirty="0">
              <a:effectLst/>
            </a:endParaRPr>
          </a:p>
          <a:p>
            <a:pPr>
              <a:lnSpc>
                <a:spcPct val="110000"/>
              </a:lnSpc>
            </a:pPr>
            <a:endParaRPr lang="en-US" dirty="0">
              <a:effectLst/>
            </a:endParaRPr>
          </a:p>
          <a:p>
            <a:pPr>
              <a:lnSpc>
                <a:spcPct val="110000"/>
              </a:lnSpc>
            </a:pPr>
            <a:endParaRPr lang="en-US" dirty="0">
              <a:effectLst/>
            </a:endParaRPr>
          </a:p>
          <a:p>
            <a:endParaRPr lang="en-US" dirty="0"/>
          </a:p>
        </p:txBody>
      </p:sp>
    </p:spTree>
    <p:extLst>
      <p:ext uri="{BB962C8B-B14F-4D97-AF65-F5344CB8AC3E}">
        <p14:creationId xmlns:p14="http://schemas.microsoft.com/office/powerpoint/2010/main" val="1443287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290160"/>
            <a:ext cx="10353762" cy="925182"/>
          </a:xfrm>
        </p:spPr>
        <p:txBody>
          <a:bodyPr>
            <a:normAutofit/>
          </a:bodyPr>
          <a:lstStyle/>
          <a:p>
            <a:r>
              <a:rPr lang="en-US" dirty="0"/>
              <a:t>Questions?</a:t>
            </a:r>
          </a:p>
        </p:txBody>
      </p:sp>
      <p:sp>
        <p:nvSpPr>
          <p:cNvPr id="9" name="Content Placeholder 1">
            <a:extLst>
              <a:ext uri="{FF2B5EF4-FFF2-40B4-BE49-F238E27FC236}">
                <a16:creationId xmlns:a16="http://schemas.microsoft.com/office/drawing/2014/main" id="{F351DCB4-B5C4-1BD7-0487-0FE7B47DE668}"/>
              </a:ext>
            </a:extLst>
          </p:cNvPr>
          <p:cNvSpPr txBox="1">
            <a:spLocks/>
          </p:cNvSpPr>
          <p:nvPr/>
        </p:nvSpPr>
        <p:spPr>
          <a:xfrm>
            <a:off x="913795" y="1580050"/>
            <a:ext cx="9063582" cy="5277950"/>
          </a:xfrm>
          <a:prstGeom prst="rect">
            <a:avLst/>
          </a:prstGeom>
          <a:effectLst>
            <a:outerShdw blurRad="25400" dir="17880000">
              <a:srgbClr val="000000">
                <a:alpha val="46000"/>
              </a:srgbClr>
            </a:outerShdw>
          </a:effectLst>
        </p:spPr>
        <p:txBody>
          <a:bodyPr vert="horz" lIns="91440" tIns="45720" rIns="91440" bIns="45720" rtlCol="0" anchor="t">
            <a:normAutofit fontScale="92500"/>
          </a:bodyPr>
          <a:lstStyle>
            <a:lvl1pPr marL="342900" indent="-306000" algn="l" defTabSz="457200" rtl="0" eaLnBrk="1" latinLnBrk="0" hangingPunct="1">
              <a:lnSpc>
                <a:spcPct val="15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5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buNone/>
            </a:pPr>
            <a:r>
              <a:rPr lang="en-US" b="1" dirty="0">
                <a:solidFill>
                  <a:schemeClr val="tx1"/>
                </a:solidFill>
              </a:rPr>
              <a:t>Accessibility Resource Page </a:t>
            </a:r>
            <a:br>
              <a:rPr lang="en-US" b="1" dirty="0">
                <a:solidFill>
                  <a:schemeClr val="tx1"/>
                </a:solidFill>
              </a:rPr>
            </a:br>
            <a:r>
              <a:rPr lang="en-US" b="1" dirty="0">
                <a:solidFill>
                  <a:schemeClr val="tx1"/>
                </a:solidFill>
              </a:rPr>
              <a:t>for Web Content &amp; Document Creators</a:t>
            </a:r>
            <a:br>
              <a:rPr lang="en-US" b="1" dirty="0"/>
            </a:br>
            <a:r>
              <a:rPr lang="en-US" dirty="0">
                <a:hlinkClick r:id="rId3"/>
              </a:rPr>
              <a:t>Digital Accessibility Awareness/Document Accessibility Toolkit</a:t>
            </a:r>
            <a:endParaRPr lang="en-US" dirty="0"/>
          </a:p>
          <a:p>
            <a:pPr lvl="1" indent="-342900"/>
            <a:r>
              <a:rPr lang="en-US" dirty="0">
                <a:solidFill>
                  <a:schemeClr val="tx1"/>
                </a:solidFill>
              </a:rPr>
              <a:t>Checklists to make your work easier</a:t>
            </a:r>
          </a:p>
          <a:p>
            <a:pPr lvl="1" indent="-342900"/>
            <a:r>
              <a:rPr lang="en-US" dirty="0">
                <a:solidFill>
                  <a:schemeClr val="tx1"/>
                </a:solidFill>
              </a:rPr>
              <a:t>Color contrast tools information</a:t>
            </a:r>
          </a:p>
          <a:p>
            <a:pPr lvl="1" indent="-342900"/>
            <a:r>
              <a:rPr lang="en-US" dirty="0">
                <a:solidFill>
                  <a:schemeClr val="tx1"/>
                </a:solidFill>
              </a:rPr>
              <a:t>And more</a:t>
            </a:r>
          </a:p>
          <a:p>
            <a:pPr marL="0" indent="0">
              <a:buNone/>
            </a:pPr>
            <a:endParaRPr lang="en-US" dirty="0">
              <a:solidFill>
                <a:schemeClr val="tx1"/>
              </a:solidFill>
            </a:endParaRPr>
          </a:p>
          <a:p>
            <a:pPr marL="0" indent="0">
              <a:buNone/>
            </a:pPr>
            <a:r>
              <a:rPr lang="en-US" dirty="0">
                <a:solidFill>
                  <a:schemeClr val="tx1"/>
                </a:solidFill>
              </a:rPr>
              <a:t>Presentations will be made available to registrants in the next week</a:t>
            </a:r>
          </a:p>
          <a:p>
            <a:pPr lvl="1" indent="-342900"/>
            <a:r>
              <a:rPr lang="en-US" dirty="0">
                <a:hlinkClick r:id="rId4"/>
              </a:rPr>
              <a:t>lainie.strange@oa.mo.gov</a:t>
            </a:r>
            <a:r>
              <a:rPr lang="en-US" dirty="0"/>
              <a:t> </a:t>
            </a:r>
          </a:p>
          <a:p>
            <a:pPr lvl="1" indent="-342900"/>
            <a:endParaRPr lang="en-US" dirty="0"/>
          </a:p>
          <a:p>
            <a:endParaRPr lang="en-US" dirty="0"/>
          </a:p>
          <a:p>
            <a:pPr marL="36900" indent="0">
              <a:buNone/>
            </a:pPr>
            <a:endParaRPr lang="en-US" dirty="0"/>
          </a:p>
          <a:p>
            <a:endParaRPr lang="en-US" dirty="0">
              <a:effectLst/>
            </a:endParaRPr>
          </a:p>
          <a:p>
            <a:endParaRPr lang="en-US" dirty="0">
              <a:effectLst/>
            </a:endParaRPr>
          </a:p>
          <a:p>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24603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3138" y="609600"/>
            <a:ext cx="8119356" cy="904013"/>
          </a:xfrm>
        </p:spPr>
        <p:txBody>
          <a:bodyPr/>
          <a:lstStyle/>
          <a:p>
            <a:r>
              <a:rPr lang="en-US" dirty="0"/>
              <a:t>Who is Web Accessibility For?</a:t>
            </a:r>
          </a:p>
        </p:txBody>
      </p:sp>
      <p:sp>
        <p:nvSpPr>
          <p:cNvPr id="2" name="Content Placeholder 1"/>
          <p:cNvSpPr>
            <a:spLocks noGrp="1"/>
          </p:cNvSpPr>
          <p:nvPr>
            <p:ph idx="1"/>
          </p:nvPr>
        </p:nvSpPr>
        <p:spPr>
          <a:xfrm>
            <a:off x="371545" y="5976134"/>
            <a:ext cx="10896012" cy="1492286"/>
          </a:xfrm>
        </p:spPr>
        <p:txBody>
          <a:bodyPr>
            <a:normAutofit/>
          </a:bodyPr>
          <a:lstStyle/>
          <a:p>
            <a:pPr marL="36900" indent="0">
              <a:buNone/>
            </a:pPr>
            <a:r>
              <a:rPr lang="en-US" sz="2200" dirty="0">
                <a:effectLst/>
              </a:rPr>
              <a:t>Data from: </a:t>
            </a:r>
            <a:r>
              <a:rPr lang="en-US" sz="2200" dirty="0">
                <a:effectLst/>
                <a:hlinkClick r:id="rId2"/>
              </a:rPr>
              <a:t>CDC Disability and Health Data Systems</a:t>
            </a:r>
            <a:endParaRPr lang="en-US" sz="2200" dirty="0">
              <a:effectLst/>
            </a:endParaRPr>
          </a:p>
        </p:txBody>
      </p:sp>
      <p:sp>
        <p:nvSpPr>
          <p:cNvPr id="5" name="TextBox 4">
            <a:extLst>
              <a:ext uri="{FF2B5EF4-FFF2-40B4-BE49-F238E27FC236}">
                <a16:creationId xmlns:a16="http://schemas.microsoft.com/office/drawing/2014/main" id="{C32E4832-B86C-FA2F-27C5-60A27188B1FF}"/>
              </a:ext>
            </a:extLst>
          </p:cNvPr>
          <p:cNvSpPr txBox="1"/>
          <p:nvPr/>
        </p:nvSpPr>
        <p:spPr>
          <a:xfrm>
            <a:off x="1620982" y="2659294"/>
            <a:ext cx="3546763" cy="2062103"/>
          </a:xfrm>
          <a:prstGeom prst="rect">
            <a:avLst/>
          </a:prstGeom>
          <a:solidFill>
            <a:schemeClr val="bg1">
              <a:lumMod val="95000"/>
            </a:schemeClr>
          </a:solidFill>
          <a:ln w="19050">
            <a:solidFill>
              <a:srgbClr val="0070C0"/>
            </a:solidFill>
          </a:ln>
        </p:spPr>
        <p:txBody>
          <a:bodyPr wrap="square">
            <a:spAutoFit/>
          </a:bodyPr>
          <a:lstStyle/>
          <a:p>
            <a:pPr algn="ctr">
              <a:spcAft>
                <a:spcPts val="6600"/>
              </a:spcAft>
            </a:pPr>
            <a:r>
              <a:rPr lang="en-US" sz="3600" b="1" dirty="0">
                <a:solidFill>
                  <a:srgbClr val="0070C0"/>
                </a:solidFill>
                <a:effectLst/>
              </a:rPr>
              <a:t>1 in 4 </a:t>
            </a:r>
            <a:br>
              <a:rPr lang="en-US" sz="3600" b="1" dirty="0">
                <a:solidFill>
                  <a:srgbClr val="0070C0"/>
                </a:solidFill>
                <a:effectLst/>
              </a:rPr>
            </a:br>
            <a:r>
              <a:rPr lang="en-US" sz="3600" b="1" dirty="0">
                <a:solidFill>
                  <a:srgbClr val="0070C0"/>
                </a:solidFill>
                <a:effectLst/>
              </a:rPr>
              <a:t>(28.7%) </a:t>
            </a:r>
            <a:br>
              <a:rPr lang="en-US" sz="2800" b="1" dirty="0">
                <a:effectLst/>
              </a:rPr>
            </a:br>
            <a:r>
              <a:rPr lang="en-US" sz="2800" b="1" dirty="0">
                <a:solidFill>
                  <a:srgbClr val="A43E1B"/>
                </a:solidFill>
                <a:effectLst/>
              </a:rPr>
              <a:t>American</a:t>
            </a:r>
            <a:r>
              <a:rPr lang="en-US" sz="2800" b="1" dirty="0">
                <a:solidFill>
                  <a:schemeClr val="accent2">
                    <a:lumMod val="60000"/>
                    <a:lumOff val="40000"/>
                  </a:schemeClr>
                </a:solidFill>
                <a:effectLst/>
              </a:rPr>
              <a:t> </a:t>
            </a:r>
            <a:r>
              <a:rPr lang="en-US" sz="2800" b="1" dirty="0">
                <a:effectLst/>
              </a:rPr>
              <a:t>Adults </a:t>
            </a:r>
            <a:br>
              <a:rPr lang="en-US" sz="2800" b="1" dirty="0">
                <a:effectLst/>
              </a:rPr>
            </a:br>
            <a:r>
              <a:rPr lang="en-US" sz="2800" b="1" dirty="0">
                <a:effectLst/>
              </a:rPr>
              <a:t>(73.4/244.5 million)</a:t>
            </a:r>
            <a:endParaRPr lang="en-US" b="1" dirty="0"/>
          </a:p>
        </p:txBody>
      </p:sp>
      <p:sp>
        <p:nvSpPr>
          <p:cNvPr id="7" name="TextBox 6">
            <a:extLst>
              <a:ext uri="{FF2B5EF4-FFF2-40B4-BE49-F238E27FC236}">
                <a16:creationId xmlns:a16="http://schemas.microsoft.com/office/drawing/2014/main" id="{FE22E60C-626C-0307-C5BE-1B88D8F0B895}"/>
              </a:ext>
            </a:extLst>
          </p:cNvPr>
          <p:cNvSpPr txBox="1"/>
          <p:nvPr/>
        </p:nvSpPr>
        <p:spPr>
          <a:xfrm>
            <a:off x="5527957" y="2659294"/>
            <a:ext cx="3740729" cy="2062103"/>
          </a:xfrm>
          <a:prstGeom prst="rect">
            <a:avLst/>
          </a:prstGeom>
          <a:solidFill>
            <a:schemeClr val="bg1">
              <a:lumMod val="95000"/>
            </a:schemeClr>
          </a:solidFill>
          <a:ln>
            <a:solidFill>
              <a:srgbClr val="0070C0"/>
            </a:solidFill>
          </a:ln>
        </p:spPr>
        <p:txBody>
          <a:bodyPr wrap="square">
            <a:spAutoFit/>
          </a:bodyPr>
          <a:lstStyle/>
          <a:p>
            <a:pPr algn="ctr"/>
            <a:r>
              <a:rPr lang="en-US" sz="3600" b="1" dirty="0">
                <a:solidFill>
                  <a:srgbClr val="0070C0"/>
                </a:solidFill>
                <a:effectLst/>
              </a:rPr>
              <a:t>Almost 1 in 3 (31.3%)</a:t>
            </a:r>
            <a:br>
              <a:rPr lang="en-US" sz="3600" b="1" dirty="0">
                <a:effectLst/>
              </a:rPr>
            </a:br>
            <a:r>
              <a:rPr lang="en-US" sz="2800" b="1" dirty="0">
                <a:solidFill>
                  <a:srgbClr val="A43E1B"/>
                </a:solidFill>
                <a:effectLst/>
              </a:rPr>
              <a:t>Missouri</a:t>
            </a:r>
            <a:r>
              <a:rPr lang="en-US" sz="2800" b="1" dirty="0">
                <a:effectLst/>
              </a:rPr>
              <a:t> Adults </a:t>
            </a:r>
            <a:br>
              <a:rPr lang="en-US" sz="2800" b="1" dirty="0">
                <a:effectLst/>
              </a:rPr>
            </a:br>
            <a:r>
              <a:rPr lang="en-US" sz="2800" b="1" dirty="0">
                <a:effectLst/>
              </a:rPr>
              <a:t>(1.5/4.65 million)</a:t>
            </a:r>
          </a:p>
        </p:txBody>
      </p:sp>
      <p:sp>
        <p:nvSpPr>
          <p:cNvPr id="6" name="TextBox 5">
            <a:extLst>
              <a:ext uri="{FF2B5EF4-FFF2-40B4-BE49-F238E27FC236}">
                <a16:creationId xmlns:a16="http://schemas.microsoft.com/office/drawing/2014/main" id="{E5E51A1A-8394-AD22-6F20-3327C37FE2D4}"/>
              </a:ext>
            </a:extLst>
          </p:cNvPr>
          <p:cNvSpPr txBox="1"/>
          <p:nvPr/>
        </p:nvSpPr>
        <p:spPr>
          <a:xfrm>
            <a:off x="943138" y="1721028"/>
            <a:ext cx="8119356" cy="461665"/>
          </a:xfrm>
          <a:prstGeom prst="rect">
            <a:avLst/>
          </a:prstGeom>
          <a:noFill/>
        </p:spPr>
        <p:txBody>
          <a:bodyPr wrap="square">
            <a:spAutoFit/>
          </a:bodyPr>
          <a:lstStyle/>
          <a:p>
            <a:r>
              <a:rPr lang="en-US" sz="2400" b="1" dirty="0"/>
              <a:t>Adults identifying as having some type of disability </a:t>
            </a:r>
          </a:p>
        </p:txBody>
      </p:sp>
    </p:spTree>
    <p:extLst>
      <p:ext uri="{BB962C8B-B14F-4D97-AF65-F5344CB8AC3E}">
        <p14:creationId xmlns:p14="http://schemas.microsoft.com/office/powerpoint/2010/main" val="70878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Think About the Impact…</a:t>
            </a:r>
          </a:p>
        </p:txBody>
      </p:sp>
      <p:sp>
        <p:nvSpPr>
          <p:cNvPr id="2" name="Content Placeholder 1"/>
          <p:cNvSpPr>
            <a:spLocks noGrp="1"/>
          </p:cNvSpPr>
          <p:nvPr>
            <p:ph idx="1"/>
          </p:nvPr>
        </p:nvSpPr>
        <p:spPr>
          <a:xfrm>
            <a:off x="803564" y="1496292"/>
            <a:ext cx="4308763" cy="5136002"/>
          </a:xfrm>
        </p:spPr>
        <p:txBody>
          <a:bodyPr>
            <a:normAutofit/>
          </a:bodyPr>
          <a:lstStyle/>
          <a:p>
            <a:r>
              <a:rPr lang="en-US" sz="2800" dirty="0">
                <a:effectLst/>
              </a:rPr>
              <a:t>If you were to exclude 1.5 million Missouri citizens from accessing websites, it would be like blocking access to Kansas City and the surrounding area (20 total counties)</a:t>
            </a:r>
          </a:p>
          <a:p>
            <a:pPr marL="36900" indent="0">
              <a:buNone/>
            </a:pPr>
            <a:br>
              <a:rPr lang="en-US" sz="2200" dirty="0">
                <a:effectLst/>
              </a:rPr>
            </a:br>
            <a:r>
              <a:rPr lang="en-US" sz="1900" dirty="0">
                <a:effectLst/>
              </a:rPr>
              <a:t>Data from: </a:t>
            </a:r>
            <a:r>
              <a:rPr lang="en-US" sz="2200" dirty="0">
                <a:effectLst/>
                <a:hlinkClick r:id="rId3"/>
              </a:rPr>
              <a:t>CDC Disability and Health Data Systems</a:t>
            </a:r>
            <a:endParaRPr lang="en-US" sz="2200" dirty="0">
              <a:effectLst/>
            </a:endParaRPr>
          </a:p>
          <a:p>
            <a:pPr marL="36900" indent="0">
              <a:buNone/>
            </a:pPr>
            <a:endParaRPr lang="en-US" sz="2800" dirty="0">
              <a:effectLst/>
            </a:endParaRPr>
          </a:p>
          <a:p>
            <a:endParaRPr lang="en-US" sz="2800" dirty="0">
              <a:effectLst/>
            </a:endParaRPr>
          </a:p>
        </p:txBody>
      </p:sp>
      <p:graphicFrame>
        <p:nvGraphicFramePr>
          <p:cNvPr id="4" name="Object 3" descr="Map of color Missouri state counties with 20 counties in the Western/Central part of the state in white to highlight the number of citizens who could be excluded from an accessible website.">
            <a:extLst>
              <a:ext uri="{FF2B5EF4-FFF2-40B4-BE49-F238E27FC236}">
                <a16:creationId xmlns:a16="http://schemas.microsoft.com/office/drawing/2014/main" id="{FF7B7D47-A2DC-25D0-29BD-B30D14D9F50A}"/>
              </a:ext>
            </a:extLst>
          </p:cNvPr>
          <p:cNvGraphicFramePr>
            <a:graphicFrameLocks noChangeAspect="1"/>
          </p:cNvGraphicFramePr>
          <p:nvPr>
            <p:extLst>
              <p:ext uri="{D42A27DB-BD31-4B8C-83A1-F6EECF244321}">
                <p14:modId xmlns:p14="http://schemas.microsoft.com/office/powerpoint/2010/main" val="376290221"/>
              </p:ext>
            </p:extLst>
          </p:nvPr>
        </p:nvGraphicFramePr>
        <p:xfrm>
          <a:off x="5352130" y="1496292"/>
          <a:ext cx="4179797" cy="3626245"/>
        </p:xfrm>
        <a:graphic>
          <a:graphicData uri="http://schemas.openxmlformats.org/presentationml/2006/ole">
            <mc:AlternateContent xmlns:mc="http://schemas.openxmlformats.org/markup-compatibility/2006">
              <mc:Choice xmlns:v="urn:schemas-microsoft-com:vml" Requires="v">
                <p:oleObj r:id="rId4" imgW="33754119" imgH="29282529" progId="">
                  <p:embed/>
                </p:oleObj>
              </mc:Choice>
              <mc:Fallback>
                <p:oleObj r:id="rId4" imgW="33754119" imgH="29282529" progId="">
                  <p:embed/>
                  <p:pic>
                    <p:nvPicPr>
                      <p:cNvPr id="4" name="Object 3" descr="Map of color Missouri state counties with 20 counties in the Western/Central part of the state in white to highlight the number of citizens who could be excluded from an accessible website.">
                        <a:extLst>
                          <a:ext uri="{FF2B5EF4-FFF2-40B4-BE49-F238E27FC236}">
                            <a16:creationId xmlns:a16="http://schemas.microsoft.com/office/drawing/2014/main" id="{FF7B7D47-A2DC-25D0-29BD-B30D14D9F50A}"/>
                          </a:ext>
                        </a:extLst>
                      </p:cNvPr>
                      <p:cNvPicPr/>
                      <p:nvPr/>
                    </p:nvPicPr>
                    <p:blipFill>
                      <a:blip r:embed="rId5"/>
                      <a:stretch>
                        <a:fillRect/>
                      </a:stretch>
                    </p:blipFill>
                    <p:spPr>
                      <a:xfrm>
                        <a:off x="5352130" y="1496292"/>
                        <a:ext cx="4179797" cy="3626245"/>
                      </a:xfrm>
                      <a:prstGeom prst="rect">
                        <a:avLst/>
                      </a:prstGeom>
                    </p:spPr>
                  </p:pic>
                </p:oleObj>
              </mc:Fallback>
            </mc:AlternateContent>
          </a:graphicData>
        </a:graphic>
      </p:graphicFrame>
    </p:spTree>
    <p:extLst>
      <p:ext uri="{BB962C8B-B14F-4D97-AF65-F5344CB8AC3E}">
        <p14:creationId xmlns:p14="http://schemas.microsoft.com/office/powerpoint/2010/main" val="301219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Disability Types</a:t>
            </a:r>
          </a:p>
        </p:txBody>
      </p:sp>
      <p:sp>
        <p:nvSpPr>
          <p:cNvPr id="2" name="Content Placeholder 1"/>
          <p:cNvSpPr>
            <a:spLocks noGrp="1"/>
          </p:cNvSpPr>
          <p:nvPr>
            <p:ph idx="1"/>
          </p:nvPr>
        </p:nvSpPr>
        <p:spPr>
          <a:xfrm>
            <a:off x="1572792" y="1721526"/>
            <a:ext cx="9676070" cy="4097438"/>
          </a:xfrm>
        </p:spPr>
        <p:txBody>
          <a:bodyPr>
            <a:normAutofit fontScale="77500" lnSpcReduction="20000"/>
          </a:bodyPr>
          <a:lstStyle/>
          <a:p>
            <a:pPr marL="0" indent="0">
              <a:buNone/>
            </a:pPr>
            <a:r>
              <a:rPr lang="en-US" sz="2800" b="1" dirty="0">
                <a:effectLst/>
              </a:rPr>
              <a:t>Those with: </a:t>
            </a:r>
            <a:br>
              <a:rPr lang="en-US" sz="2400" b="1" dirty="0">
                <a:effectLst/>
              </a:rPr>
            </a:br>
            <a:endParaRPr lang="en-US" sz="2400" b="1" dirty="0">
              <a:effectLst/>
            </a:endParaRPr>
          </a:p>
          <a:p>
            <a:pPr marL="1085850" indent="-1047750">
              <a:lnSpc>
                <a:spcPct val="120000"/>
              </a:lnSpc>
            </a:pPr>
            <a:r>
              <a:rPr lang="en-US" sz="3600" dirty="0"/>
              <a:t>Visual Impairments </a:t>
            </a:r>
            <a:br>
              <a:rPr lang="en-US" sz="3600" dirty="0"/>
            </a:br>
            <a:r>
              <a:rPr lang="en-US" sz="2400" dirty="0"/>
              <a:t>Blind, Low Vision, Colorblind, Glasses/Contact Users</a:t>
            </a:r>
          </a:p>
          <a:p>
            <a:pPr marL="1085850" indent="-1047750">
              <a:lnSpc>
                <a:spcPct val="120000"/>
              </a:lnSpc>
            </a:pPr>
            <a:r>
              <a:rPr lang="en-US" sz="3600" dirty="0"/>
              <a:t>Hearing Impairments </a:t>
            </a:r>
            <a:br>
              <a:rPr lang="en-US" sz="3600" dirty="0"/>
            </a:br>
            <a:r>
              <a:rPr lang="en-US" sz="2400" dirty="0"/>
              <a:t>Deaf, Hard of Hearing, Hearing Aid Users</a:t>
            </a:r>
          </a:p>
          <a:p>
            <a:pPr marL="1085850" indent="-1047750">
              <a:lnSpc>
                <a:spcPct val="120000"/>
              </a:lnSpc>
            </a:pPr>
            <a:r>
              <a:rPr lang="en-US" sz="3600" dirty="0"/>
              <a:t>Motor Disabilities </a:t>
            </a:r>
            <a:br>
              <a:rPr lang="en-US" sz="3600" dirty="0"/>
            </a:br>
            <a:r>
              <a:rPr lang="en-US" sz="2400" dirty="0"/>
              <a:t>Physical Weakness/Limitation</a:t>
            </a:r>
          </a:p>
          <a:p>
            <a:pPr marL="1085850" indent="-1047750">
              <a:lnSpc>
                <a:spcPct val="120000"/>
              </a:lnSpc>
            </a:pPr>
            <a:r>
              <a:rPr lang="en-US" sz="3600" dirty="0"/>
              <a:t>Cognitive/Learning Disabilities </a:t>
            </a:r>
            <a:br>
              <a:rPr lang="en-US" sz="3600" dirty="0"/>
            </a:br>
            <a:r>
              <a:rPr lang="en-US" sz="2400" dirty="0"/>
              <a:t>Affects Processing of Information</a:t>
            </a:r>
            <a:endParaRPr lang="en-US" sz="2400" dirty="0">
              <a:effectLst/>
            </a:endParaRPr>
          </a:p>
          <a:p>
            <a:endParaRPr lang="en-US" b="1" dirty="0">
              <a:effectLst/>
            </a:endParaRPr>
          </a:p>
        </p:txBody>
      </p:sp>
      <p:pic>
        <p:nvPicPr>
          <p:cNvPr id="5" name="Picture 4">
            <a:extLst>
              <a:ext uri="{FF2B5EF4-FFF2-40B4-BE49-F238E27FC236}">
                <a16:creationId xmlns:a16="http://schemas.microsoft.com/office/drawing/2014/main" id="{18E24FC2-8065-B7C0-3B76-6054CF4FC7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72792" y="4950812"/>
            <a:ext cx="1063354" cy="761579"/>
          </a:xfrm>
          <a:prstGeom prst="rect">
            <a:avLst/>
          </a:prstGeom>
        </p:spPr>
      </p:pic>
      <p:pic>
        <p:nvPicPr>
          <p:cNvPr id="7" name="Picture 6">
            <a:extLst>
              <a:ext uri="{FF2B5EF4-FFF2-40B4-BE49-F238E27FC236}">
                <a16:creationId xmlns:a16="http://schemas.microsoft.com/office/drawing/2014/main" id="{7C179D6C-E7D3-3468-B36D-0D08D3509B2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79194" y="3248569"/>
            <a:ext cx="1063354" cy="690928"/>
          </a:xfrm>
          <a:prstGeom prst="rect">
            <a:avLst/>
          </a:prstGeom>
        </p:spPr>
      </p:pic>
      <p:pic>
        <p:nvPicPr>
          <p:cNvPr id="9" name="Picture 8">
            <a:extLst>
              <a:ext uri="{FF2B5EF4-FFF2-40B4-BE49-F238E27FC236}">
                <a16:creationId xmlns:a16="http://schemas.microsoft.com/office/drawing/2014/main" id="{EA49ABFE-FB73-09EA-CF25-96DB0448CCF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79194" y="2403969"/>
            <a:ext cx="1063354" cy="700464"/>
          </a:xfrm>
          <a:prstGeom prst="rect">
            <a:avLst/>
          </a:prstGeom>
        </p:spPr>
      </p:pic>
      <p:pic>
        <p:nvPicPr>
          <p:cNvPr id="11" name="Picture 10">
            <a:extLst>
              <a:ext uri="{FF2B5EF4-FFF2-40B4-BE49-F238E27FC236}">
                <a16:creationId xmlns:a16="http://schemas.microsoft.com/office/drawing/2014/main" id="{48FE2B0F-DD47-EF39-A8DB-136ED7C64BC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72792" y="4092598"/>
            <a:ext cx="1063354" cy="717548"/>
          </a:xfrm>
          <a:prstGeom prst="rect">
            <a:avLst/>
          </a:prstGeom>
        </p:spPr>
      </p:pic>
    </p:spTree>
    <p:extLst>
      <p:ext uri="{BB962C8B-B14F-4D97-AF65-F5344CB8AC3E}">
        <p14:creationId xmlns:p14="http://schemas.microsoft.com/office/powerpoint/2010/main" val="3817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Cognitive &amp; Learning</a:t>
            </a:r>
          </a:p>
        </p:txBody>
      </p:sp>
      <p:sp>
        <p:nvSpPr>
          <p:cNvPr id="2" name="Content Placeholder 1">
            <a:extLst>
              <a:ext uri="{C183D7F6-B498-43B3-948B-1728B52AA6E4}">
                <adec:decorative xmlns:adec="http://schemas.microsoft.com/office/drawing/2017/decorative" val="1"/>
              </a:ext>
            </a:extLst>
          </p:cNvPr>
          <p:cNvSpPr>
            <a:spLocks noGrp="1"/>
          </p:cNvSpPr>
          <p:nvPr>
            <p:ph idx="1"/>
          </p:nvPr>
        </p:nvSpPr>
        <p:spPr>
          <a:xfrm>
            <a:off x="634482" y="1732448"/>
            <a:ext cx="9049845" cy="4515952"/>
          </a:xfrm>
        </p:spPr>
        <p:txBody>
          <a:bodyPr>
            <a:normAutofit/>
          </a:bodyPr>
          <a:lstStyle/>
          <a:p>
            <a:pPr marL="36900" indent="0">
              <a:buNone/>
            </a:pPr>
            <a:r>
              <a:rPr lang="en-US" sz="2400" b="1" dirty="0"/>
              <a:t>Examples:</a:t>
            </a:r>
            <a:endParaRPr lang="en-US" sz="2400" b="1" dirty="0">
              <a:effectLst/>
            </a:endParaRPr>
          </a:p>
          <a:p>
            <a:r>
              <a:rPr lang="en-US" sz="2400" dirty="0">
                <a:effectLst/>
              </a:rPr>
              <a:t>Attention deficit hyperactivity disorder (ADHD) </a:t>
            </a:r>
          </a:p>
          <a:p>
            <a:r>
              <a:rPr lang="en-US" sz="2400" dirty="0">
                <a:effectLst/>
              </a:rPr>
              <a:t>Autism		</a:t>
            </a:r>
          </a:p>
          <a:p>
            <a:r>
              <a:rPr lang="en-US" sz="2400" dirty="0">
                <a:effectLst/>
              </a:rPr>
              <a:t>Dyslexia</a:t>
            </a:r>
          </a:p>
          <a:p>
            <a:r>
              <a:rPr lang="en-US" sz="2400" dirty="0">
                <a:effectLst/>
                <a:latin typeface="+mj-lt"/>
                <a:ea typeface="Calibri" panose="020F0502020204030204" pitchFamily="34" charset="0"/>
                <a:cs typeface="Times New Roman" panose="02020603050405020304" pitchFamily="18" charset="0"/>
              </a:rPr>
              <a:t>Learning disabilities like reading comprehension</a:t>
            </a:r>
            <a:endParaRPr lang="en-US" sz="2400" dirty="0">
              <a:effectLst/>
              <a:latin typeface="+mj-lt"/>
            </a:endParaRPr>
          </a:p>
          <a:p>
            <a:r>
              <a:rPr lang="en-US" sz="2400" dirty="0">
                <a:effectLst/>
              </a:rPr>
              <a:t>Brain injury</a:t>
            </a:r>
          </a:p>
          <a:p>
            <a:r>
              <a:rPr lang="en-US" sz="2400" dirty="0"/>
              <a:t>Aging</a:t>
            </a:r>
            <a:endParaRPr lang="en-US" sz="2400" dirty="0">
              <a:effectLst/>
            </a:endParaRPr>
          </a:p>
        </p:txBody>
      </p:sp>
      <p:pic>
        <p:nvPicPr>
          <p:cNvPr id="6" name="Picture 5">
            <a:extLst>
              <a:ext uri="{C183D7F6-B498-43B3-948B-1728B52AA6E4}">
                <adec:decorative xmlns:adec="http://schemas.microsoft.com/office/drawing/2017/decorative" val="1"/>
              </a:ext>
            </a:extLst>
          </p:cNvPr>
          <p:cNvPicPr/>
          <p:nvPr/>
        </p:nvPicPr>
        <p:blipFill>
          <a:blip r:embed="rId3" cstate="print"/>
          <a:stretch>
            <a:fillRect/>
          </a:stretch>
        </p:blipFill>
        <p:spPr>
          <a:xfrm>
            <a:off x="7736549" y="2918312"/>
            <a:ext cx="2889885" cy="2030095"/>
          </a:xfrm>
          <a:prstGeom prst="rect">
            <a:avLst/>
          </a:prstGeom>
        </p:spPr>
      </p:pic>
    </p:spTree>
    <p:extLst>
      <p:ext uri="{BB962C8B-B14F-4D97-AF65-F5344CB8AC3E}">
        <p14:creationId xmlns:p14="http://schemas.microsoft.com/office/powerpoint/2010/main" val="120400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609600"/>
            <a:ext cx="10353762" cy="1001486"/>
          </a:xfrm>
        </p:spPr>
        <p:txBody>
          <a:bodyPr/>
          <a:lstStyle/>
          <a:p>
            <a:r>
              <a:rPr lang="en-US" dirty="0"/>
              <a:t>Did You Know?</a:t>
            </a:r>
          </a:p>
        </p:txBody>
      </p:sp>
      <p:sp>
        <p:nvSpPr>
          <p:cNvPr id="2" name="Content Placeholder 1"/>
          <p:cNvSpPr>
            <a:spLocks noGrp="1"/>
          </p:cNvSpPr>
          <p:nvPr>
            <p:ph idx="1"/>
          </p:nvPr>
        </p:nvSpPr>
        <p:spPr>
          <a:xfrm>
            <a:off x="634483" y="1732449"/>
            <a:ext cx="8703482" cy="1207403"/>
          </a:xfrm>
        </p:spPr>
        <p:txBody>
          <a:bodyPr>
            <a:normAutofit lnSpcReduction="10000"/>
          </a:bodyPr>
          <a:lstStyle/>
          <a:p>
            <a:pPr marL="36900" lvl="0" indent="0" algn="ctr">
              <a:buNone/>
            </a:pPr>
            <a:r>
              <a:rPr lang="en-US" sz="2400" dirty="0">
                <a:effectLst/>
              </a:rPr>
              <a:t>Effective web accessibility positively affects everyone!</a:t>
            </a:r>
          </a:p>
          <a:p>
            <a:pPr marL="36900" lvl="0" indent="0" algn="ctr">
              <a:buNone/>
            </a:pPr>
            <a:r>
              <a:rPr lang="en-US" sz="2400" dirty="0">
                <a:effectLst/>
              </a:rPr>
              <a:t>Users with temporary and situational disabilities </a:t>
            </a:r>
            <a:br>
              <a:rPr lang="en-US" sz="2400" dirty="0">
                <a:effectLst/>
              </a:rPr>
            </a:br>
            <a:r>
              <a:rPr lang="en-US" sz="2400" dirty="0">
                <a:effectLst/>
              </a:rPr>
              <a:t>also benefit from accessible websites!</a:t>
            </a:r>
          </a:p>
          <a:p>
            <a:pPr marL="36900" lvl="0" indent="0">
              <a:buNone/>
            </a:pPr>
            <a:endParaRPr lang="en-US" dirty="0">
              <a:effectLst/>
            </a:endParaRPr>
          </a:p>
        </p:txBody>
      </p:sp>
      <p:grpSp>
        <p:nvGrpSpPr>
          <p:cNvPr id="5" name="Group 4" descr="Example screenshot of permanent, temporary and situational disabilities">
            <a:extLst>
              <a:ext uri="{FF2B5EF4-FFF2-40B4-BE49-F238E27FC236}">
                <a16:creationId xmlns:a16="http://schemas.microsoft.com/office/drawing/2014/main" id="{326D4CA3-7D48-D753-5E50-B8217516CC63}"/>
              </a:ext>
            </a:extLst>
          </p:cNvPr>
          <p:cNvGrpSpPr/>
          <p:nvPr/>
        </p:nvGrpSpPr>
        <p:grpSpPr>
          <a:xfrm>
            <a:off x="720638" y="2920059"/>
            <a:ext cx="8505684" cy="3638697"/>
            <a:chOff x="720638" y="2920059"/>
            <a:chExt cx="8505684" cy="3638697"/>
          </a:xfrm>
        </p:grpSpPr>
        <p:pic>
          <p:nvPicPr>
            <p:cNvPr id="7170" name="Picture 2" descr="Chart of various kinds of Permanent, Temporary and Situational disabilities for Touch, and site"/>
            <p:cNvPicPr>
              <a:picLocks noChangeAspect="1" noChangeArrowheads="1"/>
            </p:cNvPicPr>
            <p:nvPr/>
          </p:nvPicPr>
          <p:blipFill rotWithShape="1">
            <a:blip r:embed="rId3">
              <a:extLst>
                <a:ext uri="{28A0092B-C50C-407E-A947-70E740481C1C}">
                  <a14:useLocalDpi xmlns:a14="http://schemas.microsoft.com/office/drawing/2010/main" val="0"/>
                </a:ext>
              </a:extLst>
            </a:blip>
            <a:srcRect l="8604" t="4777" r="15885" b="46945"/>
            <a:stretch/>
          </p:blipFill>
          <p:spPr bwMode="auto">
            <a:xfrm>
              <a:off x="720638" y="2920059"/>
              <a:ext cx="4072429" cy="363869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hart of various kinds of Permanent, Temporary and Situational disabilities for hearing and speaking"/>
            <p:cNvPicPr>
              <a:picLocks noChangeAspect="1" noChangeArrowheads="1"/>
            </p:cNvPicPr>
            <p:nvPr/>
          </p:nvPicPr>
          <p:blipFill rotWithShape="1">
            <a:blip r:embed="rId3">
              <a:extLst>
                <a:ext uri="{28A0092B-C50C-407E-A947-70E740481C1C}">
                  <a14:useLocalDpi xmlns:a14="http://schemas.microsoft.com/office/drawing/2010/main" val="0"/>
                </a:ext>
              </a:extLst>
            </a:blip>
            <a:srcRect l="8491" t="53596" r="16484" b="3879"/>
            <a:stretch/>
          </p:blipFill>
          <p:spPr bwMode="auto">
            <a:xfrm>
              <a:off x="5153892" y="3332704"/>
              <a:ext cx="4072430" cy="32260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art of various kinds of Permanent, Temporary and Situational disabilities for Touch, and site">
              <a:extLst>
                <a:ext uri="{FF2B5EF4-FFF2-40B4-BE49-F238E27FC236}">
                  <a16:creationId xmlns:a16="http://schemas.microsoft.com/office/drawing/2014/main" id="{55A74428-F502-4047-1951-E1EAD11883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04" t="4777" r="15885" b="90011"/>
            <a:stretch/>
          </p:blipFill>
          <p:spPr bwMode="auto">
            <a:xfrm>
              <a:off x="5153893" y="2939852"/>
              <a:ext cx="4072429" cy="3928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7288083"/>
      </p:ext>
    </p:extLst>
  </p:cSld>
  <p:clrMapOvr>
    <a:masterClrMapping/>
  </p:clrMapOvr>
</p:sld>
</file>

<file path=ppt/theme/theme1.xml><?xml version="1.0" encoding="utf-8"?>
<a:theme xmlns:a="http://schemas.openxmlformats.org/drawingml/2006/main" name="Theme1">
  <a:themeElements>
    <a:clrScheme name="Custom 9">
      <a:dk1>
        <a:sysClr val="windowText" lastClr="000000"/>
      </a:dk1>
      <a:lt1>
        <a:sysClr val="window" lastClr="FFFFFF"/>
      </a:lt1>
      <a:dk2>
        <a:srgbClr val="696464"/>
      </a:dk2>
      <a:lt2>
        <a:srgbClr val="E9E5DC"/>
      </a:lt2>
      <a:accent1>
        <a:srgbClr val="CF4717"/>
      </a:accent1>
      <a:accent2>
        <a:srgbClr val="9B2D1F"/>
      </a:accent2>
      <a:accent3>
        <a:srgbClr val="A28E6A"/>
      </a:accent3>
      <a:accent4>
        <a:srgbClr val="956251"/>
      </a:accent4>
      <a:accent5>
        <a:srgbClr val="918485"/>
      </a:accent5>
      <a:accent6>
        <a:srgbClr val="855D5D"/>
      </a:accent6>
      <a:hlink>
        <a:srgbClr val="CF4717"/>
      </a:hlink>
      <a:folHlink>
        <a:srgbClr val="1A79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62656E0D-94CA-4572-B228-376D1EB5F145}" vid="{7B504CA9-2AFC-4A60-8EC8-9CD4BC3510E3}"/>
    </a:ext>
  </a:extLst>
</a:theme>
</file>

<file path=ppt/theme/theme2.xml><?xml version="1.0" encoding="utf-8"?>
<a:theme xmlns:a="http://schemas.openxmlformats.org/drawingml/2006/main" name="Custom Design">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70ba2a8-8573-4f99-9f78-3297e73d95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E3EB9442B66A40A07C635C9A5C2CC6" ma:contentTypeVersion="13" ma:contentTypeDescription="Create a new document." ma:contentTypeScope="" ma:versionID="807d6e168e0873543195053fa2e9c868">
  <xsd:schema xmlns:xsd="http://www.w3.org/2001/XMLSchema" xmlns:xs="http://www.w3.org/2001/XMLSchema" xmlns:p="http://schemas.microsoft.com/office/2006/metadata/properties" xmlns:ns3="770ba2a8-8573-4f99-9f78-3297e73d9526" xmlns:ns4="5e465829-57af-4a79-88d3-3b6839c2dd70" targetNamespace="http://schemas.microsoft.com/office/2006/metadata/properties" ma:root="true" ma:fieldsID="0a93e560215ef1319324cfcb0ce0e1ca" ns3:_="" ns4:_="">
    <xsd:import namespace="770ba2a8-8573-4f99-9f78-3297e73d9526"/>
    <xsd:import namespace="5e465829-57af-4a79-88d3-3b6839c2dd7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0ba2a8-8573-4f99-9f78-3297e73d9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465829-57af-4a79-88d3-3b6839c2dd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B05EF0-850B-4C54-93D1-68FBFBFD704B}">
  <ds:schemaRefs>
    <ds:schemaRef ds:uri="http://schemas.microsoft.com/sharepoint/v3/contenttype/forms"/>
  </ds:schemaRefs>
</ds:datastoreItem>
</file>

<file path=customXml/itemProps2.xml><?xml version="1.0" encoding="utf-8"?>
<ds:datastoreItem xmlns:ds="http://schemas.openxmlformats.org/officeDocument/2006/customXml" ds:itemID="{CD9DB685-5B00-4EB7-9E6F-B68E05620D4C}">
  <ds:schemaRefs>
    <ds:schemaRef ds:uri="5e465829-57af-4a79-88d3-3b6839c2dd70"/>
    <ds:schemaRef ds:uri="http://purl.org/dc/terms/"/>
    <ds:schemaRef ds:uri="http://schemas.openxmlformats.org/package/2006/metadata/core-properties"/>
    <ds:schemaRef ds:uri="770ba2a8-8573-4f99-9f78-3297e73d9526"/>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1577A00-A2F8-4364-84C4-0DD4AEC7A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0ba2a8-8573-4f99-9f78-3297e73d9526"/>
    <ds:schemaRef ds:uri="5e465829-57af-4a79-88d3-3b6839c2dd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83681</TotalTime>
  <Words>6253</Words>
  <Application>Microsoft Office PowerPoint</Application>
  <PresentationFormat>Widescreen</PresentationFormat>
  <Paragraphs>651</Paragraphs>
  <Slides>43</Slides>
  <Notes>40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0</vt:i4>
      </vt:variant>
      <vt:variant>
        <vt:lpstr>Slide Titles</vt:lpstr>
      </vt:variant>
      <vt:variant>
        <vt:i4>43</vt:i4>
      </vt:variant>
    </vt:vector>
  </HeadingPairs>
  <TitlesOfParts>
    <vt:vector size="57" baseType="lpstr">
      <vt:lpstr>Arial</vt:lpstr>
      <vt:lpstr>Calibri</vt:lpstr>
      <vt:lpstr>Calibri Light</vt:lpstr>
      <vt:lpstr>Consolas</vt:lpstr>
      <vt:lpstr>Google Sans</vt:lpstr>
      <vt:lpstr>inter</vt:lpstr>
      <vt:lpstr>museo-slab</vt:lpstr>
      <vt:lpstr>Open Sans</vt:lpstr>
      <vt:lpstr>Public Sans Web</vt:lpstr>
      <vt:lpstr>Segoe UI</vt:lpstr>
      <vt:lpstr>Trebuchet MS</vt:lpstr>
      <vt:lpstr>Wingdings 3</vt:lpstr>
      <vt:lpstr>Theme1</vt:lpstr>
      <vt:lpstr>Custom Design</vt:lpstr>
      <vt:lpstr>Web Accessibility Awareness &amp;  Word Document Accessibility</vt:lpstr>
      <vt:lpstr>Objectives</vt:lpstr>
      <vt:lpstr>What is Web Accessibility  and Who Is It For?</vt:lpstr>
      <vt:lpstr>What is Web Accessibility?</vt:lpstr>
      <vt:lpstr>Who is Web Accessibility For?</vt:lpstr>
      <vt:lpstr>Think About the Impact…</vt:lpstr>
      <vt:lpstr>Disability Types</vt:lpstr>
      <vt:lpstr>Cognitive &amp; Learning</vt:lpstr>
      <vt:lpstr>Did You Know?</vt:lpstr>
      <vt:lpstr>Assistive Technology &amp; Examples</vt:lpstr>
      <vt:lpstr>What is Assistive Technology?</vt:lpstr>
      <vt:lpstr>Visual: Blind</vt:lpstr>
      <vt:lpstr>Visual: Low Vision</vt:lpstr>
      <vt:lpstr>Deaf &amp; Hard of Hearing</vt:lpstr>
      <vt:lpstr>Motor &amp; Physical Disabilities</vt:lpstr>
      <vt:lpstr>Cognitive &amp; Learning </vt:lpstr>
      <vt:lpstr>Cognitive &amp; Learning Tool Examples</vt:lpstr>
      <vt:lpstr>Accessibility Law, Standards and the POUR Concept</vt:lpstr>
      <vt:lpstr>Federal Laws</vt:lpstr>
      <vt:lpstr>Missouri State Law</vt:lpstr>
      <vt:lpstr>How is Web Accessibility Measured?</vt:lpstr>
      <vt:lpstr>Accessibility Principles</vt:lpstr>
      <vt:lpstr>Examples of Applying POUR</vt:lpstr>
      <vt:lpstr>Document Accessibility Features</vt:lpstr>
      <vt:lpstr>Document Accessibility Features </vt:lpstr>
      <vt:lpstr>Text &amp; Color Contrast</vt:lpstr>
      <vt:lpstr>Non-Text Color Contrast</vt:lpstr>
      <vt:lpstr>Heading Structure</vt:lpstr>
      <vt:lpstr>Image Text Alternative</vt:lpstr>
      <vt:lpstr>Label Images Correctly</vt:lpstr>
      <vt:lpstr>Label Images Correctly </vt:lpstr>
      <vt:lpstr>Label Images Correctly  </vt:lpstr>
      <vt:lpstr>Data Tables</vt:lpstr>
      <vt:lpstr>Descriptive Hyperlinks</vt:lpstr>
      <vt:lpstr>Document Properties - Title</vt:lpstr>
      <vt:lpstr>Microsoft Accessibility Checker</vt:lpstr>
      <vt:lpstr>Other Accessibility Tips</vt:lpstr>
      <vt:lpstr>Other Accessibility Tips </vt:lpstr>
      <vt:lpstr>Other Accessibility Tips  </vt:lpstr>
      <vt:lpstr>Summary, Next Steps  and Being an Advocate</vt:lpstr>
      <vt:lpstr>Web Accessibility Benefits</vt:lpstr>
      <vt:lpstr>How Can You Play a Part  in Web Accessibility?</vt:lpstr>
      <vt:lpstr>Questions?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Accessibility Awareness And Document Accessibility</dc:title>
  <dc:creator>Strange, Lainie</dc:creator>
  <cp:lastModifiedBy>Strange, Lainie</cp:lastModifiedBy>
  <cp:revision>287</cp:revision>
  <dcterms:created xsi:type="dcterms:W3CDTF">2020-07-14T13:26:01Z</dcterms:created>
  <dcterms:modified xsi:type="dcterms:W3CDTF">2025-04-23T21:23:26Z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0x010100DAE3EB9442B66A40A07C635C9A5C2CC6</vt:lpwstr>
  </property>
</Properties>
</file>