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handoutMasterIdLst>
    <p:handoutMasterId r:id="rId8"/>
  </p:handoutMasterIdLst>
  <p:sldIdLst>
    <p:sldId id="36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B5E"/>
    <a:srgbClr val="005581"/>
    <a:srgbClr val="6D6E71"/>
    <a:srgbClr val="FBB357"/>
    <a:srgbClr val="FAFCC2"/>
    <a:srgbClr val="0C9CA2"/>
    <a:srgbClr val="78A22F"/>
    <a:srgbClr val="FBF46D"/>
    <a:srgbClr val="B37290"/>
    <a:srgbClr val="7D40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06" y="139"/>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A981A6-C41E-4573-6547-A0CCCC888E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120A2E-1780-7A43-AECF-E684379B687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BBF14D2-E5DF-41FD-85CD-900DDD972486}" type="datetimeFigureOut">
              <a:rPr lang="en-US" smtClean="0"/>
              <a:t>4/24/2025</a:t>
            </a:fld>
            <a:endParaRPr lang="en-US"/>
          </a:p>
        </p:txBody>
      </p:sp>
      <p:sp>
        <p:nvSpPr>
          <p:cNvPr id="4" name="Footer Placeholder 3">
            <a:extLst>
              <a:ext uri="{FF2B5EF4-FFF2-40B4-BE49-F238E27FC236}">
                <a16:creationId xmlns:a16="http://schemas.microsoft.com/office/drawing/2014/main" id="{F43E79F8-68F5-A22B-3639-B175D345B1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C7C151F-C777-D43B-4710-A591F033A6E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979CFD-A64A-43B0-A176-43768F32002C}" type="slidenum">
              <a:rPr lang="en-US" smtClean="0"/>
              <a:t>‹#›</a:t>
            </a:fld>
            <a:endParaRPr lang="en-US"/>
          </a:p>
        </p:txBody>
      </p:sp>
    </p:spTree>
    <p:extLst>
      <p:ext uri="{BB962C8B-B14F-4D97-AF65-F5344CB8AC3E}">
        <p14:creationId xmlns:p14="http://schemas.microsoft.com/office/powerpoint/2010/main" val="1349651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2F582B-36F1-446B-A1AB-883C37684661}" type="datetimeFigureOut">
              <a:rPr lang="en-US" smtClean="0"/>
              <a:t>4/24/2025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8D3436-5E5A-48B3-802C-F65ED161782C}" type="slidenum">
              <a:rPr lang="en-US" smtClean="0"/>
              <a:t>‹#›</a:t>
            </a:fld>
            <a:endParaRPr lang="en-US"/>
          </a:p>
        </p:txBody>
      </p:sp>
    </p:spTree>
    <p:extLst>
      <p:ext uri="{BB962C8B-B14F-4D97-AF65-F5344CB8AC3E}">
        <p14:creationId xmlns:p14="http://schemas.microsoft.com/office/powerpoint/2010/main" val="756645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600 total identified apps (Numbers have been refined as we identified webpages or MS 365 was entered in the Master System List</a:t>
            </a:r>
          </a:p>
          <a:p>
            <a:r>
              <a:rPr lang="en-US" dirty="0"/>
              <a:t>70+ identified as high priority </a:t>
            </a:r>
          </a:p>
          <a:p>
            <a:r>
              <a:rPr lang="en-US" dirty="0"/>
              <a:t>430-ish</a:t>
            </a:r>
          </a:p>
          <a:p>
            <a:r>
              <a:rPr lang="en-US" dirty="0"/>
              <a:t>100-ish</a:t>
            </a:r>
          </a:p>
          <a:p>
            <a:endParaRPr lang="en-US" dirty="0"/>
          </a:p>
        </p:txBody>
      </p:sp>
      <p:sp>
        <p:nvSpPr>
          <p:cNvPr id="4" name="Slide Number Placeholder 3"/>
          <p:cNvSpPr>
            <a:spLocks noGrp="1"/>
          </p:cNvSpPr>
          <p:nvPr>
            <p:ph type="sldNum" sz="quarter" idx="5"/>
          </p:nvPr>
        </p:nvSpPr>
        <p:spPr/>
        <p:txBody>
          <a:bodyPr/>
          <a:lstStyle/>
          <a:p>
            <a:fld id="{DDD914BF-F733-4330-9EDB-DE6B4A5587A8}" type="slidenum">
              <a:rPr lang="en-US" smtClean="0"/>
              <a:t>1</a:t>
            </a:fld>
            <a:endParaRPr lang="en-US"/>
          </a:p>
        </p:txBody>
      </p:sp>
    </p:spTree>
    <p:extLst>
      <p:ext uri="{BB962C8B-B14F-4D97-AF65-F5344CB8AC3E}">
        <p14:creationId xmlns:p14="http://schemas.microsoft.com/office/powerpoint/2010/main" val="3641175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87DD1-F274-421A-389A-E72A016CC9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E12A3DC-9586-04B8-284F-BB766ABC37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9956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39FBBD-959C-8AC1-B3E0-C2F97728BF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E683767-FBCC-27B2-25EE-9B5EFA2B3A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569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2E8D736-53F7-0AA9-E98D-0EBAF601A2E3}"/>
              </a:ext>
            </a:extLst>
          </p:cNvPr>
          <p:cNvSpPr/>
          <p:nvPr userDrawn="1"/>
        </p:nvSpPr>
        <p:spPr>
          <a:xfrm>
            <a:off x="-1" y="6049108"/>
            <a:ext cx="12192001" cy="8088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938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0860-DB96-FCDC-5B68-A753926DD9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ED198E-E819-739C-4127-F230C4E75A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6402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5E66-BEA5-A794-07D6-AC76724837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F086C0-DB47-28C5-4A52-D919C25CC5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59571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FC783-06A4-923D-1B58-92AE8BA106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223716-7B68-BEC7-4AFF-8FDAB1C191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1F8ED0-E25E-B92A-DB75-FD7F418226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7278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2785E-92C0-4CCF-7FD6-D380BA7DDA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68B3AE-DE5B-370E-040A-0DF9B1608A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B01C87-AD3A-1C87-FA20-7CF2F508C2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E8B62F-E4DE-EF95-C299-6A4D981A34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51B291-BC13-CCE8-E322-8D871B8286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718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18B10-2F9F-DA88-4969-C596EE7BF1D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7320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2CE19-E27C-8500-7BC8-EC679BF3F4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225437-00EF-727B-932F-61B32A6C2D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39B254-1102-F369-47FE-635268FC4A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119182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8F738-E02F-51E5-75ED-52BFFE05E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496A7B-31EB-849F-C9A8-51296D9F3D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794C4C-59F3-C8A9-51C6-CEE66753F4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66282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DEE86-4F01-C90F-1855-7AE3825C97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75AE6E-3175-FD1F-8597-AD9D6BD544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280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705D8D-E928-DDED-33D7-58E85F6BD6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FB8C4C-CF4E-B6C3-55FD-73E3BB2D720B}"/>
              </a:ext>
            </a:extLst>
          </p:cNvPr>
          <p:cNvSpPr>
            <a:spLocks noGrp="1"/>
          </p:cNvSpPr>
          <p:nvPr>
            <p:ph type="body" idx="1"/>
          </p:nvPr>
        </p:nvSpPr>
        <p:spPr>
          <a:xfrm>
            <a:off x="913828" y="1847850"/>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Oval 6">
            <a:extLst>
              <a:ext uri="{FF2B5EF4-FFF2-40B4-BE49-F238E27FC236}">
                <a16:creationId xmlns:a16="http://schemas.microsoft.com/office/drawing/2014/main" id="{D465D7D5-8B15-ADD9-5E7D-1214F460AF68}"/>
              </a:ext>
            </a:extLst>
          </p:cNvPr>
          <p:cNvSpPr/>
          <p:nvPr userDrawn="1"/>
        </p:nvSpPr>
        <p:spPr>
          <a:xfrm>
            <a:off x="9315079" y="6289895"/>
            <a:ext cx="401652" cy="401652"/>
          </a:xfrm>
          <a:prstGeom prst="ellipse">
            <a:avLst/>
          </a:prstGeom>
          <a:solidFill>
            <a:srgbClr val="B372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50E66E6-8BE8-A12D-CE64-120245BDAF4B}"/>
              </a:ext>
            </a:extLst>
          </p:cNvPr>
          <p:cNvSpPr/>
          <p:nvPr userDrawn="1"/>
        </p:nvSpPr>
        <p:spPr>
          <a:xfrm>
            <a:off x="10951594" y="6289895"/>
            <a:ext cx="401652" cy="401652"/>
          </a:xfrm>
          <a:prstGeom prst="ellipse">
            <a:avLst/>
          </a:prstGeom>
          <a:solidFill>
            <a:srgbClr val="0C9C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3604A0B-C231-7696-DBC4-280A93D24FC4}"/>
              </a:ext>
            </a:extLst>
          </p:cNvPr>
          <p:cNvSpPr/>
          <p:nvPr userDrawn="1"/>
        </p:nvSpPr>
        <p:spPr>
          <a:xfrm>
            <a:off x="11497099" y="6289895"/>
            <a:ext cx="401652" cy="401652"/>
          </a:xfrm>
          <a:prstGeom prst="ellipse">
            <a:avLst/>
          </a:prstGeom>
          <a:solidFill>
            <a:srgbClr val="005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8BC704A-10BB-9311-65D5-70AF9DE63FD2}"/>
              </a:ext>
            </a:extLst>
          </p:cNvPr>
          <p:cNvSpPr/>
          <p:nvPr userDrawn="1"/>
        </p:nvSpPr>
        <p:spPr>
          <a:xfrm>
            <a:off x="9860584" y="6289895"/>
            <a:ext cx="401652" cy="401652"/>
          </a:xfrm>
          <a:prstGeom prst="ellipse">
            <a:avLst/>
          </a:prstGeom>
          <a:solidFill>
            <a:srgbClr val="FBB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E642D5D-3083-2DCC-2114-A8BC21B88AE3}"/>
              </a:ext>
            </a:extLst>
          </p:cNvPr>
          <p:cNvSpPr/>
          <p:nvPr userDrawn="1"/>
        </p:nvSpPr>
        <p:spPr>
          <a:xfrm>
            <a:off x="10406089" y="6292744"/>
            <a:ext cx="401652" cy="401652"/>
          </a:xfrm>
          <a:prstGeom prst="ellipse">
            <a:avLst/>
          </a:prstGeom>
          <a:solidFill>
            <a:srgbClr val="78A2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close up of a sign&#10;&#10;Description automatically generated">
            <a:extLst>
              <a:ext uri="{FF2B5EF4-FFF2-40B4-BE49-F238E27FC236}">
                <a16:creationId xmlns:a16="http://schemas.microsoft.com/office/drawing/2014/main" id="{73B1ABDB-61B5-BDCE-DB82-3C02F284CBF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93249" y="6279711"/>
            <a:ext cx="1095636" cy="489863"/>
          </a:xfrm>
          <a:prstGeom prst="rect">
            <a:avLst/>
          </a:prstGeom>
        </p:spPr>
      </p:pic>
      <p:sp>
        <p:nvSpPr>
          <p:cNvPr id="13" name="TextBox 12">
            <a:extLst>
              <a:ext uri="{FF2B5EF4-FFF2-40B4-BE49-F238E27FC236}">
                <a16:creationId xmlns:a16="http://schemas.microsoft.com/office/drawing/2014/main" id="{BCB458DC-5834-8E89-3072-1572090F3F60}"/>
              </a:ext>
            </a:extLst>
          </p:cNvPr>
          <p:cNvSpPr txBox="1"/>
          <p:nvPr userDrawn="1"/>
        </p:nvSpPr>
        <p:spPr>
          <a:xfrm>
            <a:off x="837903" y="6455644"/>
            <a:ext cx="3658374" cy="261610"/>
          </a:xfrm>
          <a:prstGeom prst="rect">
            <a:avLst/>
          </a:prstGeom>
          <a:noFill/>
        </p:spPr>
        <p:txBody>
          <a:bodyPr wrap="none" rtlCol="0">
            <a:spAutoFit/>
          </a:bodyPr>
          <a:lstStyle/>
          <a:p>
            <a:r>
              <a:rPr lang="en-US" sz="1100">
                <a:solidFill>
                  <a:srgbClr val="005581"/>
                </a:solidFill>
                <a:latin typeface="Open Sans" panose="020B0606030504020204" pitchFamily="34" charset="0"/>
                <a:ea typeface="Open Sans" panose="020B0606030504020204" pitchFamily="34" charset="0"/>
                <a:cs typeface="Open Sans" panose="020B0606030504020204" pitchFamily="34" charset="0"/>
              </a:rPr>
              <a:t>Representing Chief Information Officers of the States</a:t>
            </a:r>
          </a:p>
        </p:txBody>
      </p:sp>
      <p:pic>
        <p:nvPicPr>
          <p:cNvPr id="25" name="Picture 24" descr="Icon&#10;&#10;Description automatically generated">
            <a:extLst>
              <a:ext uri="{FF2B5EF4-FFF2-40B4-BE49-F238E27FC236}">
                <a16:creationId xmlns:a16="http://schemas.microsoft.com/office/drawing/2014/main" id="{13EF06BC-3CB5-5DBF-DC48-78477F9B58B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474327" y="6349669"/>
            <a:ext cx="265176" cy="265176"/>
          </a:xfrm>
          <a:prstGeom prst="rect">
            <a:avLst/>
          </a:prstGeom>
        </p:spPr>
      </p:pic>
      <p:pic>
        <p:nvPicPr>
          <p:cNvPr id="35" name="Picture 34" descr="A picture containing icon&#10;&#10;Description automatically generated">
            <a:extLst>
              <a:ext uri="{FF2B5EF4-FFF2-40B4-BE49-F238E27FC236}">
                <a16:creationId xmlns:a16="http://schemas.microsoft.com/office/drawing/2014/main" id="{02E71A6B-6E75-819F-46DB-280FECA779F1}"/>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9928822" y="6356350"/>
            <a:ext cx="265176" cy="265176"/>
          </a:xfrm>
          <a:prstGeom prst="rect">
            <a:avLst/>
          </a:prstGeom>
        </p:spPr>
      </p:pic>
      <p:pic>
        <p:nvPicPr>
          <p:cNvPr id="37" name="Picture 36" descr="A picture containing building, window, light&#10;&#10;Description automatically generated">
            <a:extLst>
              <a:ext uri="{FF2B5EF4-FFF2-40B4-BE49-F238E27FC236}">
                <a16:creationId xmlns:a16="http://schemas.microsoft.com/office/drawing/2014/main" id="{97E7B67B-D30B-CC4E-DC02-C38D5D8D16C2}"/>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9383317" y="6356350"/>
            <a:ext cx="265176" cy="265176"/>
          </a:xfrm>
          <a:prstGeom prst="rect">
            <a:avLst/>
          </a:prstGeom>
        </p:spPr>
      </p:pic>
      <p:pic>
        <p:nvPicPr>
          <p:cNvPr id="39" name="Picture 38" descr="Icon&#10;&#10;Description automatically generated">
            <a:extLst>
              <a:ext uri="{FF2B5EF4-FFF2-40B4-BE49-F238E27FC236}">
                <a16:creationId xmlns:a16="http://schemas.microsoft.com/office/drawing/2014/main" id="{A5BB0E18-D90C-0D6F-B243-4F0C7DDD6050}"/>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1019832" y="6356350"/>
            <a:ext cx="265176" cy="265176"/>
          </a:xfrm>
          <a:prstGeom prst="rect">
            <a:avLst/>
          </a:prstGeom>
        </p:spPr>
      </p:pic>
      <p:pic>
        <p:nvPicPr>
          <p:cNvPr id="41" name="Picture 40" descr="A black and white image of a skull&#10;&#10;Description automatically generated with medium confidence">
            <a:extLst>
              <a:ext uri="{FF2B5EF4-FFF2-40B4-BE49-F238E27FC236}">
                <a16:creationId xmlns:a16="http://schemas.microsoft.com/office/drawing/2014/main" id="{2DA0AF78-5106-28B9-8146-FCA6A67EF77A}"/>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1565337" y="6356350"/>
            <a:ext cx="265176" cy="265176"/>
          </a:xfrm>
          <a:prstGeom prst="rect">
            <a:avLst/>
          </a:prstGeom>
        </p:spPr>
      </p:pic>
    </p:spTree>
    <p:extLst>
      <p:ext uri="{BB962C8B-B14F-4D97-AF65-F5344CB8AC3E}">
        <p14:creationId xmlns:p14="http://schemas.microsoft.com/office/powerpoint/2010/main" val="204887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55" r:id="rId11"/>
  </p:sldLayoutIdLst>
  <p:hf hdr="0" ftr="0" dt="0"/>
  <p:txStyles>
    <p:titleStyle>
      <a:lvl1pPr algn="l" defTabSz="914400" rtl="0" eaLnBrk="1" latinLnBrk="0" hangingPunct="1">
        <a:lnSpc>
          <a:spcPct val="90000"/>
        </a:lnSpc>
        <a:spcBef>
          <a:spcPct val="0"/>
        </a:spcBef>
        <a:buNone/>
        <a:defRPr sz="4400" kern="1200">
          <a:solidFill>
            <a:srgbClr val="00558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5A5B5E"/>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A5B5E"/>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5A5B5E"/>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5A5B5E"/>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5A5B5E"/>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3202DF-FE5B-D1D8-AF9F-3183BF6F3096}"/>
              </a:ext>
            </a:extLst>
          </p:cNvPr>
          <p:cNvSpPr>
            <a:spLocks noGrp="1"/>
          </p:cNvSpPr>
          <p:nvPr>
            <p:ph type="title"/>
          </p:nvPr>
        </p:nvSpPr>
        <p:spPr/>
        <p:txBody>
          <a:bodyPr>
            <a:normAutofit/>
          </a:bodyPr>
          <a:lstStyle/>
          <a:p>
            <a:r>
              <a:rPr lang="en-US" sz="3600" dirty="0"/>
              <a:t>Accessibility Remediation Prioritization Process</a:t>
            </a:r>
          </a:p>
        </p:txBody>
      </p:sp>
      <p:graphicFrame>
        <p:nvGraphicFramePr>
          <p:cNvPr id="8" name="Table 7" descr="A grid with X axis displaying WCAG Review Status and y-axis displaying number of External Users with a relation ship to priority level. Systems with less than 10,000 external users that have a WCAG Review Status of Not Reviewed or 2.0 AA Issues Found are Priority 2. Systems with WCAG Review Status of 2.0 AA with No Issues and 2.1 AA No Issues with any number of External Users are Priority 3.&#10;Systems with 10,000+external users that have a WCAG Review Status of Not Reviewed or 2.0 AA Issues Found are Priority 1. &#10;Define status, Priority Level, and numbers of users.">
            <a:extLst>
              <a:ext uri="{FF2B5EF4-FFF2-40B4-BE49-F238E27FC236}">
                <a16:creationId xmlns:a16="http://schemas.microsoft.com/office/drawing/2014/main" id="{A3337873-9AB4-7F95-2A3D-AC33631014A6}"/>
              </a:ext>
            </a:extLst>
          </p:cNvPr>
          <p:cNvGraphicFramePr>
            <a:graphicFrameLocks noGrp="1"/>
          </p:cNvGraphicFramePr>
          <p:nvPr>
            <p:extLst>
              <p:ext uri="{D42A27DB-BD31-4B8C-83A1-F6EECF244321}">
                <p14:modId xmlns:p14="http://schemas.microsoft.com/office/powerpoint/2010/main" val="1830461076"/>
              </p:ext>
            </p:extLst>
          </p:nvPr>
        </p:nvGraphicFramePr>
        <p:xfrm>
          <a:off x="820266" y="1820646"/>
          <a:ext cx="9289453" cy="3886200"/>
        </p:xfrm>
        <a:graphic>
          <a:graphicData uri="http://schemas.openxmlformats.org/drawingml/2006/table">
            <a:tbl>
              <a:tblPr firstRow="1" bandRow="1">
                <a:tableStyleId>{5940675A-B579-460E-94D1-54222C63F5DA}</a:tableStyleId>
              </a:tblPr>
              <a:tblGrid>
                <a:gridCol w="1796973">
                  <a:extLst>
                    <a:ext uri="{9D8B030D-6E8A-4147-A177-3AD203B41FA5}">
                      <a16:colId xmlns:a16="http://schemas.microsoft.com/office/drawing/2014/main" val="3992254583"/>
                    </a:ext>
                  </a:extLst>
                </a:gridCol>
                <a:gridCol w="1394786">
                  <a:extLst>
                    <a:ext uri="{9D8B030D-6E8A-4147-A177-3AD203B41FA5}">
                      <a16:colId xmlns:a16="http://schemas.microsoft.com/office/drawing/2014/main" val="497001470"/>
                    </a:ext>
                  </a:extLst>
                </a:gridCol>
                <a:gridCol w="1452968">
                  <a:extLst>
                    <a:ext uri="{9D8B030D-6E8A-4147-A177-3AD203B41FA5}">
                      <a16:colId xmlns:a16="http://schemas.microsoft.com/office/drawing/2014/main" val="4137274991"/>
                    </a:ext>
                  </a:extLst>
                </a:gridCol>
                <a:gridCol w="1548242">
                  <a:extLst>
                    <a:ext uri="{9D8B030D-6E8A-4147-A177-3AD203B41FA5}">
                      <a16:colId xmlns:a16="http://schemas.microsoft.com/office/drawing/2014/main" val="372491482"/>
                    </a:ext>
                  </a:extLst>
                </a:gridCol>
                <a:gridCol w="1548242">
                  <a:extLst>
                    <a:ext uri="{9D8B030D-6E8A-4147-A177-3AD203B41FA5}">
                      <a16:colId xmlns:a16="http://schemas.microsoft.com/office/drawing/2014/main" val="1431387564"/>
                    </a:ext>
                  </a:extLst>
                </a:gridCol>
                <a:gridCol w="1548242">
                  <a:extLst>
                    <a:ext uri="{9D8B030D-6E8A-4147-A177-3AD203B41FA5}">
                      <a16:colId xmlns:a16="http://schemas.microsoft.com/office/drawing/2014/main" val="3511882757"/>
                    </a:ext>
                  </a:extLst>
                </a:gridCol>
              </a:tblGrid>
              <a:tr h="370840">
                <a:tc>
                  <a:txBody>
                    <a:bodyPr/>
                    <a:lstStyle/>
                    <a:p>
                      <a:pPr algn="r"/>
                      <a:r>
                        <a:rPr lang="en-US" sz="1200" b="1" dirty="0">
                          <a:solidFill>
                            <a:schemeClr val="tx1"/>
                          </a:solidFill>
                          <a:latin typeface="Montserrat" pitchFamily="2" charset="77"/>
                        </a:rPr>
                        <a:t>1,000,001+</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5ECB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AAEA9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87C4E"/>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0634D"/>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64E4C"/>
                    </a:solidFill>
                  </a:tcPr>
                </a:tc>
                <a:extLst>
                  <a:ext uri="{0D108BD9-81ED-4DB2-BD59-A6C34878D82A}">
                    <a16:rowId xmlns:a16="http://schemas.microsoft.com/office/drawing/2014/main" val="2312647109"/>
                  </a:ext>
                </a:extLst>
              </a:tr>
              <a:tr h="370840">
                <a:tc>
                  <a:txBody>
                    <a:bodyPr/>
                    <a:lstStyle/>
                    <a:p>
                      <a:pPr algn="r"/>
                      <a:r>
                        <a:rPr lang="en-US" sz="1200" b="1" dirty="0">
                          <a:solidFill>
                            <a:schemeClr val="tx1"/>
                          </a:solidFill>
                          <a:latin typeface="Montserrat" pitchFamily="2" charset="77"/>
                        </a:rPr>
                        <a:t>500,001 -1,000,000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BEDCA"/>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0ECB0"/>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A854E"/>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36A4D"/>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C5A4E"/>
                    </a:solidFill>
                  </a:tcPr>
                </a:tc>
                <a:extLst>
                  <a:ext uri="{0D108BD9-81ED-4DB2-BD59-A6C34878D82A}">
                    <a16:rowId xmlns:a16="http://schemas.microsoft.com/office/drawing/2014/main" val="408111298"/>
                  </a:ext>
                </a:extLst>
              </a:tr>
              <a:tr h="370840">
                <a:tc>
                  <a:txBody>
                    <a:bodyPr/>
                    <a:lstStyle/>
                    <a:p>
                      <a:pPr algn="r"/>
                      <a:r>
                        <a:rPr lang="en-US" sz="1200" b="1" dirty="0">
                          <a:solidFill>
                            <a:schemeClr val="tx1"/>
                          </a:solidFill>
                          <a:latin typeface="Montserrat" pitchFamily="2" charset="77"/>
                        </a:rPr>
                        <a:t>100,001 – 500,000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CEDD0"/>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3ECB6"/>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F904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7774D"/>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0634D"/>
                    </a:solidFill>
                  </a:tcPr>
                </a:tc>
                <a:extLst>
                  <a:ext uri="{0D108BD9-81ED-4DB2-BD59-A6C34878D82A}">
                    <a16:rowId xmlns:a16="http://schemas.microsoft.com/office/drawing/2014/main" val="2931498368"/>
                  </a:ext>
                </a:extLst>
              </a:tr>
              <a:tr h="370840">
                <a:tc>
                  <a:txBody>
                    <a:bodyPr/>
                    <a:lstStyle/>
                    <a:p>
                      <a:pPr algn="r"/>
                      <a:r>
                        <a:rPr lang="en-US" sz="1200" b="1" dirty="0">
                          <a:solidFill>
                            <a:schemeClr val="tx1"/>
                          </a:solidFill>
                          <a:latin typeface="Montserrat" pitchFamily="2" charset="77"/>
                        </a:rPr>
                        <a:t>60,001 – 500,000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1EED9"/>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5ECBE"/>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E1994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9804E"/>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46E4E"/>
                    </a:solidFill>
                  </a:tcPr>
                </a:tc>
                <a:extLst>
                  <a:ext uri="{0D108BD9-81ED-4DB2-BD59-A6C34878D82A}">
                    <a16:rowId xmlns:a16="http://schemas.microsoft.com/office/drawing/2014/main" val="1552346173"/>
                  </a:ext>
                </a:extLst>
              </a:tr>
              <a:tr h="370840">
                <a:tc>
                  <a:txBody>
                    <a:bodyPr/>
                    <a:lstStyle/>
                    <a:p>
                      <a:pPr algn="r"/>
                      <a:r>
                        <a:rPr lang="en-US" sz="1200" b="1" dirty="0">
                          <a:solidFill>
                            <a:schemeClr val="tx1"/>
                          </a:solidFill>
                          <a:latin typeface="Montserrat" pitchFamily="2" charset="77"/>
                        </a:rPr>
                        <a:t>25,001 – 60,000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2EFE0"/>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8ECC3"/>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E4A051"/>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C8B4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6784E"/>
                    </a:solidFill>
                  </a:tcPr>
                </a:tc>
                <a:extLst>
                  <a:ext uri="{0D108BD9-81ED-4DB2-BD59-A6C34878D82A}">
                    <a16:rowId xmlns:a16="http://schemas.microsoft.com/office/drawing/2014/main" val="4054459405"/>
                  </a:ext>
                </a:extLst>
              </a:tr>
              <a:tr h="370840">
                <a:tc>
                  <a:txBody>
                    <a:bodyPr/>
                    <a:lstStyle/>
                    <a:p>
                      <a:pPr algn="r"/>
                      <a:r>
                        <a:rPr lang="en-US" sz="1200" b="1" dirty="0">
                          <a:solidFill>
                            <a:schemeClr val="tx1"/>
                          </a:solidFill>
                          <a:latin typeface="Montserrat" pitchFamily="2" charset="77"/>
                        </a:rPr>
                        <a:t>10,001 – 25,000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5EFE6"/>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BEDCA"/>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E7A951"/>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E19A4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1</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DA814D"/>
                    </a:solidFill>
                  </a:tcPr>
                </a:tc>
                <a:extLst>
                  <a:ext uri="{0D108BD9-81ED-4DB2-BD59-A6C34878D82A}">
                    <a16:rowId xmlns:a16="http://schemas.microsoft.com/office/drawing/2014/main" val="2597344945"/>
                  </a:ext>
                </a:extLst>
              </a:tr>
              <a:tr h="370840">
                <a:tc>
                  <a:txBody>
                    <a:bodyPr/>
                    <a:lstStyle/>
                    <a:p>
                      <a:pPr algn="r"/>
                      <a:r>
                        <a:rPr lang="en-US" sz="1200" b="1" dirty="0">
                          <a:solidFill>
                            <a:schemeClr val="tx1"/>
                          </a:solidFill>
                          <a:latin typeface="Montserrat" pitchFamily="2" charset="77"/>
                        </a:rPr>
                        <a:t>501 – 10,000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8F0EE"/>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BCEDD0"/>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5D36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FC760"/>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bg2"/>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EAB955"/>
                    </a:solidFill>
                  </a:tcPr>
                </a:tc>
                <a:extLst>
                  <a:ext uri="{0D108BD9-81ED-4DB2-BD59-A6C34878D82A}">
                    <a16:rowId xmlns:a16="http://schemas.microsoft.com/office/drawing/2014/main" val="3099253458"/>
                  </a:ext>
                </a:extLst>
              </a:tr>
              <a:tr h="370840">
                <a:tc>
                  <a:txBody>
                    <a:bodyPr/>
                    <a:lstStyle/>
                    <a:p>
                      <a:pPr algn="r"/>
                      <a:r>
                        <a:rPr lang="en-US" sz="1200" b="1" dirty="0">
                          <a:solidFill>
                            <a:schemeClr val="tx1"/>
                          </a:solidFill>
                          <a:latin typeface="Montserrat" pitchFamily="2" charset="77"/>
                        </a:rPr>
                        <a:t>101 – 500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BEFF6"/>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C2EED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0DD7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5D371"/>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12700" cap="flat" cmpd="sng" algn="ctr">
                      <a:solidFill>
                        <a:srgbClr val="142C3E">
                          <a:alpha val="25098"/>
                        </a:srgbClr>
                      </a:solidFill>
                      <a:prstDash val="solid"/>
                      <a:round/>
                      <a:headEnd type="none" w="med" len="med"/>
                      <a:tailEnd type="none" w="med" len="med"/>
                    </a:lnB>
                    <a:solidFill>
                      <a:srgbClr val="DFC760"/>
                    </a:solidFill>
                  </a:tcPr>
                </a:tc>
                <a:extLst>
                  <a:ext uri="{0D108BD9-81ED-4DB2-BD59-A6C34878D82A}">
                    <a16:rowId xmlns:a16="http://schemas.microsoft.com/office/drawing/2014/main" val="316180450"/>
                  </a:ext>
                </a:extLst>
              </a:tr>
              <a:tr h="370840">
                <a:tc>
                  <a:txBody>
                    <a:bodyPr/>
                    <a:lstStyle/>
                    <a:p>
                      <a:pPr algn="r"/>
                      <a:r>
                        <a:rPr lang="en-US" sz="1200" b="1" dirty="0">
                          <a:solidFill>
                            <a:schemeClr val="tx1"/>
                          </a:solidFill>
                          <a:latin typeface="Montserrat" pitchFamily="2" charset="77"/>
                        </a:rPr>
                        <a:t>1-100</a:t>
                      </a:r>
                    </a:p>
                  </a:txBody>
                  <a:tcPr marR="182880" anchor="ctr">
                    <a:lnL w="12700" cmpd="sng">
                      <a:noFill/>
                    </a:lnL>
                    <a:lnR w="28575"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CEF0FF"/>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3</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C6F0E9"/>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28575" cap="flat" cmpd="sng" algn="ctr">
                      <a:solidFill>
                        <a:schemeClr val="bg2"/>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C5EA91"/>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12700" cap="flat" cmpd="sng" algn="ctr">
                      <a:solidFill>
                        <a:srgbClr val="142C3E">
                          <a:alpha val="25098"/>
                        </a:srgbClr>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CCE183"/>
                    </a:solidFill>
                  </a:tcPr>
                </a:tc>
                <a:tc>
                  <a:txBody>
                    <a:bodyPr/>
                    <a:lstStyle/>
                    <a:p>
                      <a:pPr marL="0" marR="0" lvl="0" indent="0" algn="ctr" defTabSz="41275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FFFFFF">
                              <a:alpha val="0"/>
                            </a:srgbClr>
                          </a:solidFill>
                          <a:effectLst/>
                          <a:uLnTx/>
                          <a:uFillTx/>
                          <a:latin typeface="Montserrat" pitchFamily="2" charset="77"/>
                          <a:ea typeface="Helvetica Neue Medium"/>
                          <a:cs typeface="Helvetica Neue Medium"/>
                          <a:sym typeface="Helvetica Neue Light"/>
                        </a:rPr>
                        <a:t>Priority 2</a:t>
                      </a:r>
                    </a:p>
                  </a:txBody>
                  <a:tcPr>
                    <a:lnL w="12700" cap="flat" cmpd="sng" algn="ctr">
                      <a:solidFill>
                        <a:srgbClr val="142C3E">
                          <a:alpha val="25098"/>
                        </a:srgbClr>
                      </a:solidFill>
                      <a:prstDash val="solid"/>
                      <a:round/>
                      <a:headEnd type="none" w="med" len="med"/>
                      <a:tailEnd type="none" w="med" len="med"/>
                    </a:lnL>
                    <a:lnR w="28575" cap="flat" cmpd="sng" algn="ctr">
                      <a:solidFill>
                        <a:schemeClr val="bg2"/>
                      </a:solidFill>
                      <a:prstDash val="solid"/>
                      <a:round/>
                      <a:headEnd type="none" w="med" len="med"/>
                      <a:tailEnd type="none" w="med" len="med"/>
                    </a:lnR>
                    <a:lnT w="12700" cap="flat" cmpd="sng" algn="ctr">
                      <a:solidFill>
                        <a:srgbClr val="142C3E">
                          <a:alpha val="25098"/>
                        </a:srgbClr>
                      </a:solidFill>
                      <a:prstDash val="solid"/>
                      <a:round/>
                      <a:headEnd type="none" w="med" len="med"/>
                      <a:tailEnd type="none" w="med" len="med"/>
                    </a:lnT>
                    <a:lnB w="28575" cap="flat" cmpd="sng" algn="ctr">
                      <a:solidFill>
                        <a:schemeClr val="bg2"/>
                      </a:solidFill>
                      <a:prstDash val="solid"/>
                      <a:round/>
                      <a:headEnd type="none" w="med" len="med"/>
                      <a:tailEnd type="none" w="med" len="med"/>
                    </a:lnB>
                    <a:solidFill>
                      <a:srgbClr val="D3D675"/>
                    </a:solidFill>
                  </a:tcPr>
                </a:tc>
                <a:extLst>
                  <a:ext uri="{0D108BD9-81ED-4DB2-BD59-A6C34878D82A}">
                    <a16:rowId xmlns:a16="http://schemas.microsoft.com/office/drawing/2014/main" val="1606981767"/>
                  </a:ext>
                </a:extLst>
              </a:tr>
              <a:tr h="370840">
                <a:tc>
                  <a:txBody>
                    <a:bodyPr/>
                    <a:lstStyle/>
                    <a:p>
                      <a:pPr algn="r"/>
                      <a:endParaRPr lang="en-US" dirty="0">
                        <a:latin typeface="Montserrat" pitchFamily="2" charset="77"/>
                      </a:endParaRPr>
                    </a:p>
                  </a:txBody>
                  <a:tcPr marR="18288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200" b="1" dirty="0">
                          <a:solidFill>
                            <a:schemeClr val="tx1"/>
                          </a:solidFill>
                          <a:latin typeface="Montserrat" pitchFamily="2" charset="77"/>
                        </a:rPr>
                        <a:t>2.1 AA</a:t>
                      </a:r>
                    </a:p>
                    <a:p>
                      <a:r>
                        <a:rPr lang="en-US" sz="1200" b="1" dirty="0">
                          <a:solidFill>
                            <a:schemeClr val="tx1"/>
                          </a:solidFill>
                          <a:latin typeface="Montserrat" pitchFamily="2" charset="77"/>
                        </a:rPr>
                        <a:t>No Issues</a:t>
                      </a:r>
                    </a:p>
                  </a:txBody>
                  <a:tcPr marT="137160">
                    <a:lnL w="12700" cmpd="sng">
                      <a:noFill/>
                    </a:lnL>
                    <a:lnR w="12700" cmpd="sng">
                      <a:noFill/>
                    </a:lnR>
                    <a:lnT w="28575"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r>
                        <a:rPr lang="en-US" sz="1200" b="1" dirty="0">
                          <a:solidFill>
                            <a:schemeClr val="tx1"/>
                          </a:solidFill>
                          <a:latin typeface="Montserrat" pitchFamily="2" charset="77"/>
                        </a:rPr>
                        <a:t>2.0 AA</a:t>
                      </a:r>
                    </a:p>
                    <a:p>
                      <a:r>
                        <a:rPr lang="en-US" sz="1200" b="1" dirty="0">
                          <a:solidFill>
                            <a:schemeClr val="tx1"/>
                          </a:solidFill>
                          <a:latin typeface="Montserrat" pitchFamily="2" charset="77"/>
                        </a:rPr>
                        <a:t>No Issues</a:t>
                      </a:r>
                    </a:p>
                  </a:txBody>
                  <a:tcPr marT="137160">
                    <a:lnL w="12700" cmpd="sng">
                      <a:noFill/>
                    </a:lnL>
                    <a:lnR w="12700" cmpd="sng">
                      <a:noFill/>
                    </a:lnR>
                    <a:lnT w="28575"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r>
                        <a:rPr lang="en-US" sz="1200" b="1" dirty="0">
                          <a:solidFill>
                            <a:schemeClr val="tx1"/>
                          </a:solidFill>
                          <a:latin typeface="Montserrat" pitchFamily="2" charset="77"/>
                        </a:rPr>
                        <a:t>2.1 AA</a:t>
                      </a:r>
                    </a:p>
                    <a:p>
                      <a:r>
                        <a:rPr lang="en-US" sz="1200" b="1" dirty="0">
                          <a:solidFill>
                            <a:schemeClr val="tx1"/>
                          </a:solidFill>
                          <a:latin typeface="Montserrat" pitchFamily="2" charset="77"/>
                        </a:rPr>
                        <a:t>Issues found</a:t>
                      </a:r>
                    </a:p>
                  </a:txBody>
                  <a:tcPr marT="137160">
                    <a:lnL w="12700" cmpd="sng">
                      <a:noFill/>
                    </a:lnL>
                    <a:lnR w="12700" cmpd="sng">
                      <a:noFill/>
                    </a:lnR>
                    <a:lnT w="28575"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200" b="1" dirty="0">
                          <a:solidFill>
                            <a:schemeClr val="tx1"/>
                          </a:solidFill>
                          <a:latin typeface="Montserrat" pitchFamily="2" charset="77"/>
                        </a:rPr>
                        <a:t>2.0 AA</a:t>
                      </a:r>
                    </a:p>
                    <a:p>
                      <a:r>
                        <a:rPr lang="en-US" sz="1200" b="1" dirty="0">
                          <a:solidFill>
                            <a:schemeClr val="tx1"/>
                          </a:solidFill>
                          <a:latin typeface="Montserrat" pitchFamily="2" charset="77"/>
                        </a:rPr>
                        <a:t>Issues Found</a:t>
                      </a:r>
                    </a:p>
                  </a:txBody>
                  <a:tcPr marT="137160">
                    <a:lnL w="12700" cmpd="sng">
                      <a:noFill/>
                    </a:lnL>
                    <a:lnR w="12700" cmpd="sng">
                      <a:noFill/>
                    </a:lnR>
                    <a:lnT w="28575"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sz="1200" b="1" dirty="0">
                          <a:solidFill>
                            <a:schemeClr val="tx1"/>
                          </a:solidFill>
                          <a:latin typeface="Montserrat" pitchFamily="2" charset="77"/>
                        </a:rPr>
                        <a:t>Not Reviewed</a:t>
                      </a:r>
                    </a:p>
                  </a:txBody>
                  <a:tcPr marT="137160">
                    <a:lnL w="12700" cmpd="sng">
                      <a:noFill/>
                    </a:lnL>
                    <a:lnR w="12700" cmpd="sng">
                      <a:noFill/>
                    </a:lnR>
                    <a:lnT w="28575"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53728438"/>
                  </a:ext>
                </a:extLst>
              </a:tr>
            </a:tbl>
          </a:graphicData>
        </a:graphic>
      </p:graphicFrame>
      <p:sp>
        <p:nvSpPr>
          <p:cNvPr id="9" name="TextBox 8">
            <a:extLst>
              <a:ext uri="{FF2B5EF4-FFF2-40B4-BE49-F238E27FC236}">
                <a16:creationId xmlns:a16="http://schemas.microsoft.com/office/drawing/2014/main" id="{7AE1FCE7-D7D0-B37F-19FD-C67B2F2BB948}"/>
              </a:ext>
              <a:ext uri="{C183D7F6-B498-43B3-948B-1728B52AA6E4}">
                <adec:decorative xmlns:adec="http://schemas.microsoft.com/office/drawing/2017/decorative" val="1"/>
              </a:ext>
            </a:extLst>
          </p:cNvPr>
          <p:cNvSpPr txBox="1"/>
          <p:nvPr/>
        </p:nvSpPr>
        <p:spPr>
          <a:xfrm rot="16200000">
            <a:off x="-1162548" y="3467072"/>
            <a:ext cx="3295823" cy="4349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20000"/>
              </a:lnSpc>
              <a:spcBef>
                <a:spcPts val="0"/>
              </a:spcBef>
              <a:spcAft>
                <a:spcPts val="0"/>
              </a:spcAft>
              <a:buClrTx/>
              <a:buSzTx/>
              <a:buFontTx/>
              <a:buNone/>
              <a:tabLst/>
            </a:pPr>
            <a:r>
              <a:rPr lang="en-US" b="1" spc="300" dirty="0">
                <a:latin typeface="Montserrat" pitchFamily="2" charset="77"/>
              </a:rPr>
              <a:t>EXTERNAL USERS</a:t>
            </a:r>
            <a:endParaRPr kumimoji="0" lang="en-US" b="1" i="0" u="none" strike="noStrike" cap="none" spc="300" normalizeH="0" baseline="0" dirty="0">
              <a:ln>
                <a:noFill/>
              </a:ln>
              <a:effectLst/>
              <a:uFillTx/>
              <a:latin typeface="Montserrat" pitchFamily="2" charset="77"/>
              <a:sym typeface="Helvetica Light"/>
            </a:endParaRPr>
          </a:p>
        </p:txBody>
      </p:sp>
      <p:sp>
        <p:nvSpPr>
          <p:cNvPr id="10" name="TextBox 9">
            <a:extLst>
              <a:ext uri="{FF2B5EF4-FFF2-40B4-BE49-F238E27FC236}">
                <a16:creationId xmlns:a16="http://schemas.microsoft.com/office/drawing/2014/main" id="{E9EC3450-45CF-3369-413D-69951221C7C1}"/>
              </a:ext>
              <a:ext uri="{C183D7F6-B498-43B3-948B-1728B52AA6E4}">
                <adec:decorative xmlns:adec="http://schemas.microsoft.com/office/drawing/2017/decorative" val="1"/>
              </a:ext>
            </a:extLst>
          </p:cNvPr>
          <p:cNvSpPr txBox="1"/>
          <p:nvPr/>
        </p:nvSpPr>
        <p:spPr>
          <a:xfrm>
            <a:off x="2558158" y="5791200"/>
            <a:ext cx="7551561" cy="4349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20000"/>
              </a:lnSpc>
              <a:spcBef>
                <a:spcPts val="0"/>
              </a:spcBef>
              <a:spcAft>
                <a:spcPts val="0"/>
              </a:spcAft>
              <a:buClrTx/>
              <a:buSzTx/>
              <a:buFontTx/>
              <a:buNone/>
              <a:tabLst/>
            </a:pPr>
            <a:r>
              <a:rPr lang="en-US" b="1" spc="300" dirty="0">
                <a:latin typeface="Montserrat" pitchFamily="2" charset="77"/>
              </a:rPr>
              <a:t>WCAG REVIEW STATUS</a:t>
            </a:r>
            <a:endParaRPr kumimoji="0" lang="en-US" b="1" i="0" u="none" strike="noStrike" cap="none" spc="300" normalizeH="0" baseline="0" dirty="0">
              <a:ln>
                <a:noFill/>
              </a:ln>
              <a:effectLst/>
              <a:uFillTx/>
              <a:latin typeface="Montserrat" pitchFamily="2" charset="77"/>
              <a:sym typeface="Helvetica Light"/>
            </a:endParaRPr>
          </a:p>
        </p:txBody>
      </p:sp>
      <p:sp>
        <p:nvSpPr>
          <p:cNvPr id="11" name="TextBox 10">
            <a:extLst>
              <a:ext uri="{FF2B5EF4-FFF2-40B4-BE49-F238E27FC236}">
                <a16:creationId xmlns:a16="http://schemas.microsoft.com/office/drawing/2014/main" id="{77308B83-B10B-D5D3-8CE5-8863FB33085D}"/>
              </a:ext>
              <a:ext uri="{C183D7F6-B498-43B3-948B-1728B52AA6E4}">
                <adec:decorative xmlns:adec="http://schemas.microsoft.com/office/drawing/2017/decorative" val="1"/>
              </a:ext>
            </a:extLst>
          </p:cNvPr>
          <p:cNvSpPr txBox="1"/>
          <p:nvPr/>
        </p:nvSpPr>
        <p:spPr>
          <a:xfrm>
            <a:off x="10126029" y="1340823"/>
            <a:ext cx="1151570"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n-US" sz="1200" b="1" dirty="0">
                <a:latin typeface="Montserrat" pitchFamily="2" charset="77"/>
              </a:rPr>
              <a:t>High Risk</a:t>
            </a:r>
            <a:br>
              <a:rPr lang="en-US" sz="1200" b="1" dirty="0">
                <a:latin typeface="Montserrat" pitchFamily="2" charset="77"/>
              </a:rPr>
            </a:br>
            <a:r>
              <a:rPr lang="en-US" sz="1200" b="1" dirty="0">
                <a:latin typeface="Montserrat" pitchFamily="2" charset="77"/>
              </a:rPr>
              <a:t>High</a:t>
            </a:r>
            <a:r>
              <a:rPr kumimoji="0" lang="en-US" sz="1200" b="1" i="0" u="none" strike="noStrike" cap="none" normalizeH="0" baseline="0" dirty="0">
                <a:ln>
                  <a:noFill/>
                </a:ln>
                <a:effectLst/>
                <a:uFillTx/>
                <a:latin typeface="Montserrat" pitchFamily="2" charset="77"/>
                <a:sym typeface="Helvetica Light"/>
              </a:rPr>
              <a:t> Priority</a:t>
            </a:r>
          </a:p>
        </p:txBody>
      </p:sp>
      <p:cxnSp>
        <p:nvCxnSpPr>
          <p:cNvPr id="12" name="Straight Arrow Connector 11">
            <a:extLst>
              <a:ext uri="{FF2B5EF4-FFF2-40B4-BE49-F238E27FC236}">
                <a16:creationId xmlns:a16="http://schemas.microsoft.com/office/drawing/2014/main" id="{4A93D453-D071-D4A2-41E1-6B7DFFE20B78}"/>
              </a:ext>
              <a:ext uri="{C183D7F6-B498-43B3-948B-1728B52AA6E4}">
                <adec:decorative xmlns:adec="http://schemas.microsoft.com/office/drawing/2017/decorative" val="1"/>
              </a:ext>
            </a:extLst>
          </p:cNvPr>
          <p:cNvCxnSpPr>
            <a:cxnSpLocks/>
            <a:stCxn id="11" idx="2"/>
            <a:endCxn id="14" idx="0"/>
          </p:cNvCxnSpPr>
          <p:nvPr/>
        </p:nvCxnSpPr>
        <p:spPr>
          <a:xfrm>
            <a:off x="10701814" y="1812747"/>
            <a:ext cx="81862" cy="3166717"/>
          </a:xfrm>
          <a:prstGeom prst="straightConnector1">
            <a:avLst/>
          </a:prstGeom>
          <a:noFill/>
          <a:ln w="50800" cap="flat">
            <a:solidFill>
              <a:schemeClr val="tx1"/>
            </a:solidFill>
            <a:prstDash val="solid"/>
            <a:miter lim="400000"/>
            <a:headEnd type="triangle"/>
            <a:tailEnd type="triangle"/>
          </a:ln>
          <a:effectLst/>
          <a:sp3d/>
        </p:spPr>
        <p:style>
          <a:lnRef idx="0">
            <a:scrgbClr r="0" g="0" b="0"/>
          </a:lnRef>
          <a:fillRef idx="0">
            <a:scrgbClr r="0" g="0" b="0"/>
          </a:fillRef>
          <a:effectRef idx="0">
            <a:scrgbClr r="0" g="0" b="0"/>
          </a:effectRef>
          <a:fontRef idx="none"/>
        </p:style>
      </p:cxnSp>
      <p:cxnSp>
        <p:nvCxnSpPr>
          <p:cNvPr id="13" name="Straight Arrow Connector 12">
            <a:extLst>
              <a:ext uri="{FF2B5EF4-FFF2-40B4-BE49-F238E27FC236}">
                <a16:creationId xmlns:a16="http://schemas.microsoft.com/office/drawing/2014/main" id="{00306011-E58A-6C84-CB2C-63B5FD745814}"/>
              </a:ext>
              <a:ext uri="{C183D7F6-B498-43B3-948B-1728B52AA6E4}">
                <adec:decorative xmlns:adec="http://schemas.microsoft.com/office/drawing/2017/decorative" val="1"/>
              </a:ext>
            </a:extLst>
          </p:cNvPr>
          <p:cNvCxnSpPr>
            <a:cxnSpLocks/>
            <a:stCxn id="15" idx="3"/>
            <a:endCxn id="11" idx="1"/>
          </p:cNvCxnSpPr>
          <p:nvPr/>
        </p:nvCxnSpPr>
        <p:spPr>
          <a:xfrm>
            <a:off x="3398132" y="1570792"/>
            <a:ext cx="6727897" cy="5993"/>
          </a:xfrm>
          <a:prstGeom prst="straightConnector1">
            <a:avLst/>
          </a:prstGeom>
          <a:noFill/>
          <a:ln w="50800" cap="flat">
            <a:solidFill>
              <a:schemeClr val="tx1"/>
            </a:solidFill>
            <a:prstDash val="solid"/>
            <a:miter lim="400000"/>
            <a:headEnd type="triangle"/>
            <a:tailEnd type="triangle"/>
          </a:ln>
          <a:effectLst/>
          <a:sp3d/>
        </p:spPr>
        <p:style>
          <a:lnRef idx="0">
            <a:scrgbClr r="0" g="0" b="0"/>
          </a:lnRef>
          <a:fillRef idx="0">
            <a:scrgbClr r="0" g="0" b="0"/>
          </a:fillRef>
          <a:effectRef idx="0">
            <a:scrgbClr r="0" g="0" b="0"/>
          </a:effectRef>
          <a:fontRef idx="none"/>
        </p:style>
      </p:cxnSp>
      <p:sp>
        <p:nvSpPr>
          <p:cNvPr id="14" name="TextBox 13">
            <a:extLst>
              <a:ext uri="{FF2B5EF4-FFF2-40B4-BE49-F238E27FC236}">
                <a16:creationId xmlns:a16="http://schemas.microsoft.com/office/drawing/2014/main" id="{6A29A3A4-F74A-D3F8-86D8-0537651CBAE6}"/>
              </a:ext>
              <a:ext uri="{C183D7F6-B498-43B3-948B-1728B52AA6E4}">
                <adec:decorative xmlns:adec="http://schemas.microsoft.com/office/drawing/2017/decorative" val="1"/>
              </a:ext>
            </a:extLst>
          </p:cNvPr>
          <p:cNvSpPr txBox="1"/>
          <p:nvPr/>
        </p:nvSpPr>
        <p:spPr>
          <a:xfrm>
            <a:off x="10227126" y="4979464"/>
            <a:ext cx="1113099" cy="2872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n-US" sz="1200" b="1" dirty="0">
                <a:latin typeface="Montserrat" pitchFamily="2" charset="77"/>
              </a:rPr>
              <a:t>Lower Risk</a:t>
            </a:r>
            <a:endParaRPr kumimoji="0" lang="en-US" sz="1200" b="1" i="0" u="none" strike="noStrike" cap="none" normalizeH="0" baseline="0" dirty="0">
              <a:ln>
                <a:noFill/>
              </a:ln>
              <a:effectLst/>
              <a:uFillTx/>
              <a:latin typeface="Montserrat" pitchFamily="2" charset="77"/>
              <a:sym typeface="Helvetica Light"/>
            </a:endParaRPr>
          </a:p>
        </p:txBody>
      </p:sp>
      <p:sp>
        <p:nvSpPr>
          <p:cNvPr id="15" name="TextBox 14">
            <a:extLst>
              <a:ext uri="{FF2B5EF4-FFF2-40B4-BE49-F238E27FC236}">
                <a16:creationId xmlns:a16="http://schemas.microsoft.com/office/drawing/2014/main" id="{611930AC-13D5-71EE-3DA3-4B8E8B758458}"/>
              </a:ext>
              <a:ext uri="{C183D7F6-B498-43B3-948B-1728B52AA6E4}">
                <adec:decorative xmlns:adec="http://schemas.microsoft.com/office/drawing/2017/decorative" val="1"/>
              </a:ext>
            </a:extLst>
          </p:cNvPr>
          <p:cNvSpPr txBox="1"/>
          <p:nvPr/>
        </p:nvSpPr>
        <p:spPr>
          <a:xfrm>
            <a:off x="2246562" y="1427163"/>
            <a:ext cx="1151570" cy="2872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n-US" sz="1200" b="1" dirty="0">
                <a:latin typeface="Montserrat" pitchFamily="2" charset="77"/>
              </a:rPr>
              <a:t>Lower Risk</a:t>
            </a:r>
            <a:endParaRPr kumimoji="0" lang="en-US" sz="1200" b="1" i="0" u="none" strike="noStrike" cap="none" normalizeH="0" baseline="0" dirty="0">
              <a:ln>
                <a:noFill/>
              </a:ln>
              <a:effectLst/>
              <a:uFillTx/>
              <a:latin typeface="Montserrat" pitchFamily="2" charset="77"/>
              <a:sym typeface="Helvetica Light"/>
            </a:endParaRPr>
          </a:p>
        </p:txBody>
      </p:sp>
      <p:sp>
        <p:nvSpPr>
          <p:cNvPr id="16" name="TextBox 15">
            <a:extLst>
              <a:ext uri="{FF2B5EF4-FFF2-40B4-BE49-F238E27FC236}">
                <a16:creationId xmlns:a16="http://schemas.microsoft.com/office/drawing/2014/main" id="{92597BE7-535A-F77E-2343-EA81206EFEC1}"/>
              </a:ext>
            </a:extLst>
          </p:cNvPr>
          <p:cNvSpPr txBox="1"/>
          <p:nvPr/>
        </p:nvSpPr>
        <p:spPr>
          <a:xfrm>
            <a:off x="6676172" y="2663694"/>
            <a:ext cx="1961322" cy="5642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825500" rtl="0" fontAlgn="auto" latinLnBrk="0" hangingPunct="0">
              <a:lnSpc>
                <a:spcPct val="100000"/>
              </a:lnSpc>
              <a:spcBef>
                <a:spcPts val="0"/>
              </a:spcBef>
              <a:spcAft>
                <a:spcPts val="0"/>
              </a:spcAft>
              <a:buClrTx/>
              <a:buSzTx/>
              <a:buFontTx/>
              <a:buNone/>
              <a:tabLst/>
            </a:pPr>
            <a:r>
              <a:rPr kumimoji="0" lang="en-US" sz="3000" b="1" i="0" u="none" strike="noStrike" cap="none" spc="0" normalizeH="0" baseline="0" dirty="0">
                <a:ln>
                  <a:noFill/>
                </a:ln>
                <a:solidFill>
                  <a:srgbClr val="000000"/>
                </a:solidFill>
                <a:effectLst/>
                <a:uFillTx/>
                <a:latin typeface="Montserrat" pitchFamily="2" charset="77"/>
                <a:ea typeface="Helvetica Neue"/>
                <a:cs typeface="Helvetica Neue"/>
                <a:sym typeface="Helvetica Neue"/>
              </a:rPr>
              <a:t>Priority 1</a:t>
            </a:r>
          </a:p>
        </p:txBody>
      </p:sp>
      <p:sp>
        <p:nvSpPr>
          <p:cNvPr id="17" name="TextBox 16">
            <a:extLst>
              <a:ext uri="{FF2B5EF4-FFF2-40B4-BE49-F238E27FC236}">
                <a16:creationId xmlns:a16="http://schemas.microsoft.com/office/drawing/2014/main" id="{23665CFF-6BD7-B3B2-EBB6-1B9685FBABD1}"/>
              </a:ext>
            </a:extLst>
          </p:cNvPr>
          <p:cNvSpPr txBox="1"/>
          <p:nvPr/>
        </p:nvSpPr>
        <p:spPr>
          <a:xfrm>
            <a:off x="6676172" y="4415207"/>
            <a:ext cx="1961322" cy="5642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825500" rtl="0" fontAlgn="auto" latinLnBrk="0" hangingPunct="0">
              <a:lnSpc>
                <a:spcPct val="100000"/>
              </a:lnSpc>
              <a:spcBef>
                <a:spcPts val="0"/>
              </a:spcBef>
              <a:spcAft>
                <a:spcPts val="0"/>
              </a:spcAft>
              <a:buClrTx/>
              <a:buSzTx/>
              <a:buFontTx/>
              <a:buNone/>
              <a:tabLst/>
            </a:pPr>
            <a:r>
              <a:rPr kumimoji="0" lang="en-US" sz="3000" b="1" i="0" u="none" strike="noStrike" cap="none" spc="0" normalizeH="0" baseline="0" dirty="0">
                <a:ln>
                  <a:noFill/>
                </a:ln>
                <a:effectLst/>
                <a:uFillTx/>
                <a:latin typeface="Montserrat" pitchFamily="2" charset="77"/>
                <a:ea typeface="Helvetica Neue"/>
                <a:cs typeface="Helvetica Neue"/>
                <a:sym typeface="Helvetica Neue"/>
              </a:rPr>
              <a:t>Priority 2</a:t>
            </a:r>
          </a:p>
        </p:txBody>
      </p:sp>
      <p:sp>
        <p:nvSpPr>
          <p:cNvPr id="18" name="TextBox 17">
            <a:extLst>
              <a:ext uri="{FF2B5EF4-FFF2-40B4-BE49-F238E27FC236}">
                <a16:creationId xmlns:a16="http://schemas.microsoft.com/office/drawing/2014/main" id="{411C6E59-4259-A6F4-8D81-CEC1E9A90BAA}"/>
              </a:ext>
            </a:extLst>
          </p:cNvPr>
          <p:cNvSpPr txBox="1"/>
          <p:nvPr/>
        </p:nvSpPr>
        <p:spPr>
          <a:xfrm>
            <a:off x="3062180" y="3193781"/>
            <a:ext cx="1961322" cy="5642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3000" b="1" i="0" u="none" strike="noStrike" cap="none" spc="0" normalizeH="0" baseline="0" dirty="0">
                <a:ln>
                  <a:noFill/>
                </a:ln>
                <a:effectLst/>
                <a:uFillTx/>
                <a:latin typeface="Montserrat" pitchFamily="2" charset="77"/>
                <a:ea typeface="Helvetica Neue"/>
                <a:cs typeface="Helvetica Neue"/>
                <a:sym typeface="Helvetica Neue"/>
              </a:rPr>
              <a:t>Priority 3</a:t>
            </a:r>
          </a:p>
        </p:txBody>
      </p:sp>
    </p:spTree>
    <p:extLst>
      <p:ext uri="{BB962C8B-B14F-4D97-AF65-F5344CB8AC3E}">
        <p14:creationId xmlns:p14="http://schemas.microsoft.com/office/powerpoint/2010/main" val="3436607867"/>
      </p:ext>
    </p:extLst>
  </p:cSld>
  <p:clrMapOvr>
    <a:masterClrMapping/>
  </p:clrMapOvr>
</p:sld>
</file>

<file path=ppt/theme/theme1.xml><?xml version="1.0" encoding="utf-8"?>
<a:theme xmlns:a="http://schemas.openxmlformats.org/drawingml/2006/main" name="Icons Bottom Lef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ln w="28575">
          <a:solidFill>
            <a:srgbClr val="005984"/>
          </a:solidFill>
        </a:ln>
      </a:spPr>
      <a:bodyPr>
        <a:normAutofit/>
      </a:bodyPr>
      <a:lstStyle>
        <a:defPPr algn="ctr">
          <a:defRPr sz="4000" b="1" dirty="0" smtClean="0">
            <a:solidFill>
              <a:srgbClr val="005984"/>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053D2266506B49ADAF36D9C638F830" ma:contentTypeVersion="18" ma:contentTypeDescription="Create a new document." ma:contentTypeScope="" ma:versionID="adacf1c2605f766d34a2f913d480a668">
  <xsd:schema xmlns:xsd="http://www.w3.org/2001/XMLSchema" xmlns:xs="http://www.w3.org/2001/XMLSchema" xmlns:p="http://schemas.microsoft.com/office/2006/metadata/properties" xmlns:ns2="483ddff2-9b2b-4368-b8cd-378ac60c41e5" xmlns:ns3="7b490c10-dccc-41fa-91a7-531643646ab7" targetNamespace="http://schemas.microsoft.com/office/2006/metadata/properties" ma:root="true" ma:fieldsID="9da44902ca8a22150b1712e7dee64953" ns2:_="" ns3:_="">
    <xsd:import namespace="483ddff2-9b2b-4368-b8cd-378ac60c41e5"/>
    <xsd:import namespace="7b490c10-dccc-41fa-91a7-531643646ab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3ddff2-9b2b-4368-b8cd-378ac60c41e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39be6f66-3e0c-428f-969d-6094a384d721}" ma:internalName="TaxCatchAll" ma:showField="CatchAllData" ma:web="483ddff2-9b2b-4368-b8cd-378ac60c41e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b490c10-dccc-41fa-91a7-531643646ab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82455f3-2cb7-495f-aa72-87a21e17d2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483ddff2-9b2b-4368-b8cd-378ac60c41e5">AQU3VKAFUFY6-1040094463-887822</_dlc_DocId>
    <_dlc_DocIdUrl xmlns="483ddff2-9b2b-4368-b8cd-378ac60c41e5">
      <Url>https://amr.sharepoint.com/sites/amrfiles/_layouts/15/DocIdRedir.aspx?ID=AQU3VKAFUFY6-1040094463-887822</Url>
      <Description>AQU3VKAFUFY6-1040094463-887822</Description>
    </_dlc_DocIdUrl>
    <TaxCatchAll xmlns="483ddff2-9b2b-4368-b8cd-378ac60c41e5" xsi:nil="true"/>
    <lcf76f155ced4ddcb4097134ff3c332f xmlns="7b490c10-dccc-41fa-91a7-531643646ab7">
      <Terms xmlns="http://schemas.microsoft.com/office/infopath/2007/PartnerControls"/>
    </lcf76f155ced4ddcb4097134ff3c332f>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40AD7F7-0661-4D76-B73C-21B1D48BEFC2}">
  <ds:schemaRefs>
    <ds:schemaRef ds:uri="http://schemas.microsoft.com/sharepoint/v3/contenttype/forms"/>
  </ds:schemaRefs>
</ds:datastoreItem>
</file>

<file path=customXml/itemProps2.xml><?xml version="1.0" encoding="utf-8"?>
<ds:datastoreItem xmlns:ds="http://schemas.openxmlformats.org/officeDocument/2006/customXml" ds:itemID="{9C2C7986-D37D-44D2-A82E-30AF815F9C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3ddff2-9b2b-4368-b8cd-378ac60c41e5"/>
    <ds:schemaRef ds:uri="7b490c10-dccc-41fa-91a7-531643646a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A5CBBB8-FC01-4942-BB1A-23A4CA14D4C6}">
  <ds:schemaRefs>
    <ds:schemaRef ds:uri="http://purl.org/dc/elements/1.1/"/>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http://www.w3.org/XML/1998/namespace"/>
    <ds:schemaRef ds:uri="7b490c10-dccc-41fa-91a7-531643646ab7"/>
    <ds:schemaRef ds:uri="483ddff2-9b2b-4368-b8cd-378ac60c41e5"/>
    <ds:schemaRef ds:uri="http://schemas.microsoft.com/office/2006/metadata/properties"/>
  </ds:schemaRefs>
</ds:datastoreItem>
</file>

<file path=customXml/itemProps4.xml><?xml version="1.0" encoding="utf-8"?>
<ds:datastoreItem xmlns:ds="http://schemas.openxmlformats.org/officeDocument/2006/customXml" ds:itemID="{2CECFCF2-47F3-409E-BE33-7A6711CB304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99</TotalTime>
  <Words>189</Words>
  <Application>Microsoft Office PowerPoint</Application>
  <PresentationFormat>Widescreen</PresentationFormat>
  <Paragraphs>77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Montserrat</vt:lpstr>
      <vt:lpstr>Open Sans</vt:lpstr>
      <vt:lpstr>Icons Bottom Left</vt:lpstr>
      <vt:lpstr>Accessibility Remediation Prioritization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Lane</dc:creator>
  <cp:lastModifiedBy>Strange, Lainie</cp:lastModifiedBy>
  <cp:revision>7</cp:revision>
  <dcterms:created xsi:type="dcterms:W3CDTF">2022-11-10T17:51:34Z</dcterms:created>
  <dcterms:modified xsi:type="dcterms:W3CDTF">2025-04-24T14:35:07Z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0x01010008053D2266506B49ADAF36D9C638F830</vt:lpwstr>
  </property>
  <property fmtid="{D5CDD505-2E9C-101B-9397-08002B2CF9AE}" pid="3" name="_dlc_DocIdItemGuid">
    <vt:lpwstr>016533a2-b067-47b2-b6c5-1e8d1d81ff81</vt:lpwstr>
  </property>
  <property fmtid="{D5CDD505-2E9C-101B-9397-08002B2CF9AE}" pid="4" name="MediaServiceImageTags">
    <vt:lpwstr/>
  </property>
  <property fmtid="{D5CDD505-2E9C-101B-9397-08002B2CF9AE}" pid="5" name="MSIP_Label_3a2fed65-62e7-46ea-af74-187e0c17143a_Enabled">
    <vt:lpwstr>true</vt:lpwstr>
  </property>
  <property fmtid="{D5CDD505-2E9C-101B-9397-08002B2CF9AE}" pid="6" name="MSIP_Label_3a2fed65-62e7-46ea-af74-187e0c17143a_SetDate">
    <vt:lpwstr>2025-03-27T15:49:04Z</vt:lpwstr>
  </property>
  <property fmtid="{D5CDD505-2E9C-101B-9397-08002B2CF9AE}" pid="7" name="MSIP_Label_3a2fed65-62e7-46ea-af74-187e0c17143a_Method">
    <vt:lpwstr>Privileged</vt:lpwstr>
  </property>
  <property fmtid="{D5CDD505-2E9C-101B-9397-08002B2CF9AE}" pid="8" name="MSIP_Label_3a2fed65-62e7-46ea-af74-187e0c17143a_Name">
    <vt:lpwstr>3a2fed65-62e7-46ea-af74-187e0c17143a</vt:lpwstr>
  </property>
  <property fmtid="{D5CDD505-2E9C-101B-9397-08002B2CF9AE}" pid="9" name="MSIP_Label_3a2fed65-62e7-46ea-af74-187e0c17143a_SiteId">
    <vt:lpwstr>d5fb7087-3777-42ad-966a-892ef47225d1</vt:lpwstr>
  </property>
  <property fmtid="{D5CDD505-2E9C-101B-9397-08002B2CF9AE}" pid="10" name="MSIP_Label_3a2fed65-62e7-46ea-af74-187e0c17143a_ActionId">
    <vt:lpwstr>88a8e12b-2ec0-4492-9328-d8c1af00f660</vt:lpwstr>
  </property>
  <property fmtid="{D5CDD505-2E9C-101B-9397-08002B2CF9AE}" pid="11" name="MSIP_Label_3a2fed65-62e7-46ea-af74-187e0c17143a_ContentBits">
    <vt:lpwstr>0</vt:lpwstr>
  </property>
  <property fmtid="{D5CDD505-2E9C-101B-9397-08002B2CF9AE}" pid="12" name="MSIP_Label_3a2fed65-62e7-46ea-af74-187e0c17143a_Tag">
    <vt:lpwstr>10, 0, 1, 1</vt:lpwstr>
  </property>
</Properties>
</file>