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handoutMasterIdLst>
    <p:handoutMasterId r:id="rId8"/>
  </p:handoutMasterIdLst>
  <p:sldIdLst>
    <p:sldId id="36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5B5E"/>
    <a:srgbClr val="005581"/>
    <a:srgbClr val="6D6E71"/>
    <a:srgbClr val="FBB357"/>
    <a:srgbClr val="FAFCC2"/>
    <a:srgbClr val="0C9CA2"/>
    <a:srgbClr val="78A22F"/>
    <a:srgbClr val="FBF46D"/>
    <a:srgbClr val="B37290"/>
    <a:srgbClr val="7D40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106" y="139"/>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2A981A6-C41E-4573-6547-A0CCCC888EE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41120A2E-1780-7A43-AECF-E684379B687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BBF14D2-E5DF-41FD-85CD-900DDD972486}" type="datetimeFigureOut">
              <a:rPr lang="en-US" smtClean="0"/>
              <a:t>4/24/2025</a:t>
            </a:fld>
            <a:endParaRPr lang="en-US"/>
          </a:p>
        </p:txBody>
      </p:sp>
      <p:sp>
        <p:nvSpPr>
          <p:cNvPr id="4" name="Footer Placeholder 3">
            <a:extLst>
              <a:ext uri="{FF2B5EF4-FFF2-40B4-BE49-F238E27FC236}">
                <a16:creationId xmlns:a16="http://schemas.microsoft.com/office/drawing/2014/main" id="{F43E79F8-68F5-A22B-3639-B175D345B15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C7C151F-C777-D43B-4710-A591F033A6E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E979CFD-A64A-43B0-A176-43768F32002C}" type="slidenum">
              <a:rPr lang="en-US" smtClean="0"/>
              <a:t>‹#›</a:t>
            </a:fld>
            <a:endParaRPr lang="en-US"/>
          </a:p>
        </p:txBody>
      </p:sp>
    </p:spTree>
    <p:extLst>
      <p:ext uri="{BB962C8B-B14F-4D97-AF65-F5344CB8AC3E}">
        <p14:creationId xmlns:p14="http://schemas.microsoft.com/office/powerpoint/2010/main" val="13496514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2F582B-36F1-446B-A1AB-883C37684661}" type="datetimeFigureOut">
              <a:rPr lang="en-US" smtClean="0"/>
              <a:t>4/24/2025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8D3436-5E5A-48B3-802C-F65ED161782C}" type="slidenum">
              <a:rPr lang="en-US" smtClean="0"/>
              <a:t>‹#›</a:t>
            </a:fld>
            <a:endParaRPr lang="en-US"/>
          </a:p>
        </p:txBody>
      </p:sp>
    </p:spTree>
    <p:extLst>
      <p:ext uri="{BB962C8B-B14F-4D97-AF65-F5344CB8AC3E}">
        <p14:creationId xmlns:p14="http://schemas.microsoft.com/office/powerpoint/2010/main" val="756645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 600 total identified apps (Numbers have been refined as we identified webpages or MS 365 was entered in the Master System List</a:t>
            </a:r>
          </a:p>
          <a:p>
            <a:r>
              <a:rPr lang="en-US" dirty="0"/>
              <a:t>70+ identified as high priority </a:t>
            </a:r>
          </a:p>
          <a:p>
            <a:r>
              <a:rPr lang="en-US" dirty="0"/>
              <a:t>430-ish</a:t>
            </a:r>
          </a:p>
          <a:p>
            <a:r>
              <a:rPr lang="en-US" dirty="0"/>
              <a:t>100-ish</a:t>
            </a:r>
          </a:p>
          <a:p>
            <a:endParaRPr lang="en-US" dirty="0"/>
          </a:p>
        </p:txBody>
      </p:sp>
      <p:sp>
        <p:nvSpPr>
          <p:cNvPr id="4" name="Slide Number Placeholder 3"/>
          <p:cNvSpPr>
            <a:spLocks noGrp="1"/>
          </p:cNvSpPr>
          <p:nvPr>
            <p:ph type="sldNum" sz="quarter" idx="5"/>
          </p:nvPr>
        </p:nvSpPr>
        <p:spPr/>
        <p:txBody>
          <a:bodyPr/>
          <a:lstStyle/>
          <a:p>
            <a:fld id="{DDD914BF-F733-4330-9EDB-DE6B4A5587A8}" type="slidenum">
              <a:rPr lang="en-US" smtClean="0"/>
              <a:t>1</a:t>
            </a:fld>
            <a:endParaRPr lang="en-US"/>
          </a:p>
        </p:txBody>
      </p:sp>
    </p:spTree>
    <p:extLst>
      <p:ext uri="{BB962C8B-B14F-4D97-AF65-F5344CB8AC3E}">
        <p14:creationId xmlns:p14="http://schemas.microsoft.com/office/powerpoint/2010/main" val="3641175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87DD1-F274-421A-389A-E72A016CC95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E12A3DC-9586-04B8-284F-BB766ABC37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199566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839FBBD-959C-8AC1-B3E0-C2F97728BF2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E683767-FBCC-27B2-25EE-9B5EFA2B3AC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35698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2E8D736-53F7-0AA9-E98D-0EBAF601A2E3}"/>
              </a:ext>
            </a:extLst>
          </p:cNvPr>
          <p:cNvSpPr/>
          <p:nvPr userDrawn="1"/>
        </p:nvSpPr>
        <p:spPr>
          <a:xfrm>
            <a:off x="-1" y="6049108"/>
            <a:ext cx="12192001" cy="8088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9389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60860-DB96-FCDC-5B68-A753926DD9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ED198E-E819-739C-4127-F230C4E75A6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6402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15E66-BEA5-A794-07D6-AC76724837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F086C0-DB47-28C5-4A52-D919C25CC5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759571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FC783-06A4-923D-1B58-92AE8BA1065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223716-7B68-BEC7-4AFF-8FDAB1C191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1F8ED0-E25E-B92A-DB75-FD7F418226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72784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2785E-92C0-4CCF-7FD6-D380BA7DDA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B68B3AE-DE5B-370E-040A-0DF9B1608A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B01C87-AD3A-1C87-FA20-7CF2F508C2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BE8B62F-E4DE-EF95-C299-6A4D981A34F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51B291-BC13-CCE8-E322-8D871B82860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87189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18B10-2F9F-DA88-4969-C596EE7BF1DA}"/>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73202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2CE19-E27C-8500-7BC8-EC679BF3F4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225437-00EF-727B-932F-61B32A6C2D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39B254-1102-F369-47FE-635268FC4A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4119182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8F738-E02F-51E5-75ED-52BFFE05E7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496A7B-31EB-849F-C9A8-51296D9F3D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7794C4C-59F3-C8A9-51C6-CEE66753F4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662824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DEE86-4F01-C90F-1855-7AE3825C97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75AE6E-3175-FD1F-8597-AD9D6BD544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72801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705D8D-E928-DDED-33D7-58E85F6BD6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0FB8C4C-CF4E-B6C3-55FD-73E3BB2D720B}"/>
              </a:ext>
            </a:extLst>
          </p:cNvPr>
          <p:cNvSpPr>
            <a:spLocks noGrp="1"/>
          </p:cNvSpPr>
          <p:nvPr>
            <p:ph type="body" idx="1"/>
          </p:nvPr>
        </p:nvSpPr>
        <p:spPr>
          <a:xfrm>
            <a:off x="913828" y="1847850"/>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Oval 6">
            <a:extLst>
              <a:ext uri="{FF2B5EF4-FFF2-40B4-BE49-F238E27FC236}">
                <a16:creationId xmlns:a16="http://schemas.microsoft.com/office/drawing/2014/main" id="{D465D7D5-8B15-ADD9-5E7D-1214F460AF68}"/>
              </a:ext>
            </a:extLst>
          </p:cNvPr>
          <p:cNvSpPr/>
          <p:nvPr userDrawn="1"/>
        </p:nvSpPr>
        <p:spPr>
          <a:xfrm>
            <a:off x="9315079" y="6289895"/>
            <a:ext cx="401652" cy="401652"/>
          </a:xfrm>
          <a:prstGeom prst="ellipse">
            <a:avLst/>
          </a:prstGeom>
          <a:solidFill>
            <a:srgbClr val="B3729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D50E66E6-8BE8-A12D-CE64-120245BDAF4B}"/>
              </a:ext>
            </a:extLst>
          </p:cNvPr>
          <p:cNvSpPr/>
          <p:nvPr userDrawn="1"/>
        </p:nvSpPr>
        <p:spPr>
          <a:xfrm>
            <a:off x="10951594" y="6289895"/>
            <a:ext cx="401652" cy="401652"/>
          </a:xfrm>
          <a:prstGeom prst="ellipse">
            <a:avLst/>
          </a:prstGeom>
          <a:solidFill>
            <a:srgbClr val="0C9C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3604A0B-C231-7696-DBC4-280A93D24FC4}"/>
              </a:ext>
            </a:extLst>
          </p:cNvPr>
          <p:cNvSpPr/>
          <p:nvPr userDrawn="1"/>
        </p:nvSpPr>
        <p:spPr>
          <a:xfrm>
            <a:off x="11497099" y="6289895"/>
            <a:ext cx="401652" cy="401652"/>
          </a:xfrm>
          <a:prstGeom prst="ellipse">
            <a:avLst/>
          </a:prstGeom>
          <a:solidFill>
            <a:srgbClr val="0055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8BC704A-10BB-9311-65D5-70AF9DE63FD2}"/>
              </a:ext>
            </a:extLst>
          </p:cNvPr>
          <p:cNvSpPr/>
          <p:nvPr userDrawn="1"/>
        </p:nvSpPr>
        <p:spPr>
          <a:xfrm>
            <a:off x="9860584" y="6289895"/>
            <a:ext cx="401652" cy="401652"/>
          </a:xfrm>
          <a:prstGeom prst="ellipse">
            <a:avLst/>
          </a:prstGeom>
          <a:solidFill>
            <a:srgbClr val="FBB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9E642D5D-3083-2DCC-2114-A8BC21B88AE3}"/>
              </a:ext>
            </a:extLst>
          </p:cNvPr>
          <p:cNvSpPr/>
          <p:nvPr userDrawn="1"/>
        </p:nvSpPr>
        <p:spPr>
          <a:xfrm>
            <a:off x="10406089" y="6292744"/>
            <a:ext cx="401652" cy="401652"/>
          </a:xfrm>
          <a:prstGeom prst="ellipse">
            <a:avLst/>
          </a:prstGeom>
          <a:solidFill>
            <a:srgbClr val="78A2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close up of a sign&#10;&#10;Description automatically generated">
            <a:extLst>
              <a:ext uri="{FF2B5EF4-FFF2-40B4-BE49-F238E27FC236}">
                <a16:creationId xmlns:a16="http://schemas.microsoft.com/office/drawing/2014/main" id="{73B1ABDB-61B5-BDCE-DB82-3C02F284CBF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93249" y="6279711"/>
            <a:ext cx="1095636" cy="489863"/>
          </a:xfrm>
          <a:prstGeom prst="rect">
            <a:avLst/>
          </a:prstGeom>
        </p:spPr>
      </p:pic>
      <p:sp>
        <p:nvSpPr>
          <p:cNvPr id="13" name="TextBox 12">
            <a:extLst>
              <a:ext uri="{FF2B5EF4-FFF2-40B4-BE49-F238E27FC236}">
                <a16:creationId xmlns:a16="http://schemas.microsoft.com/office/drawing/2014/main" id="{BCB458DC-5834-8E89-3072-1572090F3F60}"/>
              </a:ext>
            </a:extLst>
          </p:cNvPr>
          <p:cNvSpPr txBox="1"/>
          <p:nvPr userDrawn="1"/>
        </p:nvSpPr>
        <p:spPr>
          <a:xfrm>
            <a:off x="837903" y="6455644"/>
            <a:ext cx="3658374" cy="261610"/>
          </a:xfrm>
          <a:prstGeom prst="rect">
            <a:avLst/>
          </a:prstGeom>
          <a:noFill/>
        </p:spPr>
        <p:txBody>
          <a:bodyPr wrap="none" rtlCol="0">
            <a:spAutoFit/>
          </a:bodyPr>
          <a:lstStyle/>
          <a:p>
            <a:r>
              <a:rPr lang="en-US" sz="1100">
                <a:solidFill>
                  <a:srgbClr val="005581"/>
                </a:solidFill>
                <a:latin typeface="Open Sans" panose="020B0606030504020204" pitchFamily="34" charset="0"/>
                <a:ea typeface="Open Sans" panose="020B0606030504020204" pitchFamily="34" charset="0"/>
                <a:cs typeface="Open Sans" panose="020B0606030504020204" pitchFamily="34" charset="0"/>
              </a:rPr>
              <a:t>Representing Chief Information Officers of the States</a:t>
            </a:r>
          </a:p>
        </p:txBody>
      </p:sp>
      <p:pic>
        <p:nvPicPr>
          <p:cNvPr id="25" name="Picture 24" descr="Icon&#10;&#10;Description automatically generated">
            <a:extLst>
              <a:ext uri="{FF2B5EF4-FFF2-40B4-BE49-F238E27FC236}">
                <a16:creationId xmlns:a16="http://schemas.microsoft.com/office/drawing/2014/main" id="{13EF06BC-3CB5-5DBF-DC48-78477F9B58B5}"/>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474327" y="6349669"/>
            <a:ext cx="265176" cy="265176"/>
          </a:xfrm>
          <a:prstGeom prst="rect">
            <a:avLst/>
          </a:prstGeom>
        </p:spPr>
      </p:pic>
      <p:pic>
        <p:nvPicPr>
          <p:cNvPr id="35" name="Picture 34" descr="A picture containing icon&#10;&#10;Description automatically generated">
            <a:extLst>
              <a:ext uri="{FF2B5EF4-FFF2-40B4-BE49-F238E27FC236}">
                <a16:creationId xmlns:a16="http://schemas.microsoft.com/office/drawing/2014/main" id="{02E71A6B-6E75-819F-46DB-280FECA779F1}"/>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9928822" y="6356350"/>
            <a:ext cx="265176" cy="265176"/>
          </a:xfrm>
          <a:prstGeom prst="rect">
            <a:avLst/>
          </a:prstGeom>
        </p:spPr>
      </p:pic>
      <p:pic>
        <p:nvPicPr>
          <p:cNvPr id="37" name="Picture 36" descr="A picture containing building, window, light&#10;&#10;Description automatically generated">
            <a:extLst>
              <a:ext uri="{FF2B5EF4-FFF2-40B4-BE49-F238E27FC236}">
                <a16:creationId xmlns:a16="http://schemas.microsoft.com/office/drawing/2014/main" id="{97E7B67B-D30B-CC4E-DC02-C38D5D8D16C2}"/>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9383317" y="6356350"/>
            <a:ext cx="265176" cy="265176"/>
          </a:xfrm>
          <a:prstGeom prst="rect">
            <a:avLst/>
          </a:prstGeom>
        </p:spPr>
      </p:pic>
      <p:pic>
        <p:nvPicPr>
          <p:cNvPr id="39" name="Picture 38" descr="Icon&#10;&#10;Description automatically generated">
            <a:extLst>
              <a:ext uri="{FF2B5EF4-FFF2-40B4-BE49-F238E27FC236}">
                <a16:creationId xmlns:a16="http://schemas.microsoft.com/office/drawing/2014/main" id="{A5BB0E18-D90C-0D6F-B243-4F0C7DDD6050}"/>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1019832" y="6356350"/>
            <a:ext cx="265176" cy="265176"/>
          </a:xfrm>
          <a:prstGeom prst="rect">
            <a:avLst/>
          </a:prstGeom>
        </p:spPr>
      </p:pic>
      <p:pic>
        <p:nvPicPr>
          <p:cNvPr id="41" name="Picture 40" descr="A black and white image of a skull&#10;&#10;Description automatically generated with medium confidence">
            <a:extLst>
              <a:ext uri="{FF2B5EF4-FFF2-40B4-BE49-F238E27FC236}">
                <a16:creationId xmlns:a16="http://schemas.microsoft.com/office/drawing/2014/main" id="{2DA0AF78-5106-28B9-8146-FCA6A67EF77A}"/>
              </a:ext>
            </a:extLst>
          </p:cNvPr>
          <p:cNvPicPr>
            <a:picLocks noChangeAspect="1"/>
          </p:cNvPicPr>
          <p:nvPr userDrawn="1"/>
        </p:nvPicPr>
        <p:blipFill>
          <a:blip r:embed="rId18">
            <a:extLst>
              <a:ext uri="{28A0092B-C50C-407E-A947-70E740481C1C}">
                <a14:useLocalDpi xmlns:a14="http://schemas.microsoft.com/office/drawing/2010/main" val="0"/>
              </a:ext>
            </a:extLst>
          </a:blip>
          <a:stretch>
            <a:fillRect/>
          </a:stretch>
        </p:blipFill>
        <p:spPr>
          <a:xfrm>
            <a:off x="11565337" y="6356350"/>
            <a:ext cx="265176" cy="265176"/>
          </a:xfrm>
          <a:prstGeom prst="rect">
            <a:avLst/>
          </a:prstGeom>
        </p:spPr>
      </p:pic>
    </p:spTree>
    <p:extLst>
      <p:ext uri="{BB962C8B-B14F-4D97-AF65-F5344CB8AC3E}">
        <p14:creationId xmlns:p14="http://schemas.microsoft.com/office/powerpoint/2010/main" val="204887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 id="2147483655" r:id="rId11"/>
  </p:sldLayoutIdLst>
  <p:hf hdr="0" ftr="0" dt="0"/>
  <p:txStyles>
    <p:titleStyle>
      <a:lvl1pPr algn="l" defTabSz="914400" rtl="0" eaLnBrk="1" latinLnBrk="0" hangingPunct="1">
        <a:lnSpc>
          <a:spcPct val="90000"/>
        </a:lnSpc>
        <a:spcBef>
          <a:spcPct val="0"/>
        </a:spcBef>
        <a:buNone/>
        <a:defRPr sz="4400" kern="1200">
          <a:solidFill>
            <a:srgbClr val="00558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5A5B5E"/>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5A5B5E"/>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5A5B5E"/>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5A5B5E"/>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5A5B5E"/>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93202DF-FE5B-D1D8-AF9F-3183BF6F3096}"/>
              </a:ext>
            </a:extLst>
          </p:cNvPr>
          <p:cNvSpPr>
            <a:spLocks noGrp="1"/>
          </p:cNvSpPr>
          <p:nvPr>
            <p:ph type="title"/>
          </p:nvPr>
        </p:nvSpPr>
        <p:spPr/>
        <p:txBody>
          <a:bodyPr>
            <a:normAutofit/>
          </a:bodyPr>
          <a:lstStyle/>
          <a:p>
            <a:r>
              <a:rPr lang="en-US" sz="3600" dirty="0"/>
              <a:t>Accessibility Remediation Prioritization Process</a:t>
            </a:r>
          </a:p>
        </p:txBody>
      </p:sp>
      <p:graphicFrame>
        <p:nvGraphicFramePr>
          <p:cNvPr id="8" name="Table 7" descr="A grid with X axis displaying WCAG Review Status and y-axis displaying number of External Users with a relation ship to priority level. Systems with less than 10,000 external users that have a WCAG Review Status of Not Reviewed or 2.0 AA Issues Found are Priority 2. Systems with WCAG Review Status of 2.0 AA with No Issues and 2.1 AA No Issues with any number of External Users are Priority 3.&#10;Systems with 10,000+external users that have a WCAG Review Status of Not Reviewed or 2.0 AA Issues Found are Priority 1. &#10;Define status, Priority Level, and numbers of users.">
            <a:extLst>
              <a:ext uri="{FF2B5EF4-FFF2-40B4-BE49-F238E27FC236}">
                <a16:creationId xmlns:a16="http://schemas.microsoft.com/office/drawing/2014/main" id="{A3337873-9AB4-7F95-2A3D-AC33631014A6}"/>
              </a:ext>
            </a:extLst>
          </p:cNvPr>
          <p:cNvGraphicFramePr>
            <a:graphicFrameLocks noGrp="1"/>
          </p:cNvGraphicFramePr>
          <p:nvPr>
            <p:extLst>
              <p:ext uri="{D42A27DB-BD31-4B8C-83A1-F6EECF244321}">
                <p14:modId xmlns:p14="http://schemas.microsoft.com/office/powerpoint/2010/main" val="1830461076"/>
              </p:ext>
            </p:extLst>
          </p:nvPr>
        </p:nvGraphicFramePr>
        <p:xfrm>
          <a:off x="820266" y="1820646"/>
          <a:ext cx="9289453" cy="3886200"/>
        </p:xfrm>
        <a:graphic>
          <a:graphicData uri="http://schemas.openxmlformats.org/drawingml/2006/table">
            <a:tbl>
              <a:tblPr firstRow="1" bandRow="1">
                <a:tableStyleId>{5940675A-B579-460E-94D1-54222C63F5DA}</a:tableStyleId>
              </a:tblPr>
              <a:tblGrid>
                <a:gridCol w="1796973">
                  <a:extLst>
                    <a:ext uri="{9D8B030D-6E8A-4147-A177-3AD203B41FA5}">
                      <a16:colId xmlns:a16="http://schemas.microsoft.com/office/drawing/2014/main" val="3992254583"/>
                    </a:ext>
                  </a:extLst>
                </a:gridCol>
                <a:gridCol w="1394786">
                  <a:extLst>
                    <a:ext uri="{9D8B030D-6E8A-4147-A177-3AD203B41FA5}">
                      <a16:colId xmlns:a16="http://schemas.microsoft.com/office/drawing/2014/main" val="497001470"/>
                    </a:ext>
                  </a:extLst>
                </a:gridCol>
                <a:gridCol w="1452968">
                  <a:extLst>
                    <a:ext uri="{9D8B030D-6E8A-4147-A177-3AD203B41FA5}">
                      <a16:colId xmlns:a16="http://schemas.microsoft.com/office/drawing/2014/main" val="4137274991"/>
                    </a:ext>
                  </a:extLst>
                </a:gridCol>
                <a:gridCol w="1548242">
                  <a:extLst>
                    <a:ext uri="{9D8B030D-6E8A-4147-A177-3AD203B41FA5}">
                      <a16:colId xmlns:a16="http://schemas.microsoft.com/office/drawing/2014/main" val="372491482"/>
                    </a:ext>
                  </a:extLst>
                </a:gridCol>
                <a:gridCol w="1548242">
                  <a:extLst>
                    <a:ext uri="{9D8B030D-6E8A-4147-A177-3AD203B41FA5}">
                      <a16:colId xmlns:a16="http://schemas.microsoft.com/office/drawing/2014/main" val="1431387564"/>
                    </a:ext>
                  </a:extLst>
                </a:gridCol>
                <a:gridCol w="1548242">
                  <a:extLst>
                    <a:ext uri="{9D8B030D-6E8A-4147-A177-3AD203B41FA5}">
                      <a16:colId xmlns:a16="http://schemas.microsoft.com/office/drawing/2014/main" val="3511882757"/>
                    </a:ext>
                  </a:extLst>
                </a:gridCol>
              </a:tblGrid>
              <a:tr h="370840">
                <a:tc>
                  <a:txBody>
                    <a:bodyPr/>
                    <a:lstStyle/>
                    <a:p>
                      <a:pPr algn="r"/>
                      <a:r>
                        <a:rPr lang="en-US" sz="1200" b="1" dirty="0">
                          <a:solidFill>
                            <a:schemeClr val="tx1"/>
                          </a:solidFill>
                          <a:latin typeface="Montserrat" pitchFamily="2" charset="77"/>
                        </a:rPr>
                        <a:t>1,000,001+</a:t>
                      </a:r>
                    </a:p>
                  </a:txBody>
                  <a:tcPr marR="182880" anchor="ctr">
                    <a:lnL w="12700" cmpd="sng">
                      <a:noFill/>
                    </a:lnL>
                    <a:lnR w="28575"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B5ECBF"/>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AAEA9F"/>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87C4E"/>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12700" cap="flat" cmpd="sng" algn="ctr">
                      <a:solidFill>
                        <a:srgbClr val="142C3E">
                          <a:alpha val="25098"/>
                        </a:srgbClr>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0634D"/>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C64E4C"/>
                    </a:solidFill>
                  </a:tcPr>
                </a:tc>
                <a:extLst>
                  <a:ext uri="{0D108BD9-81ED-4DB2-BD59-A6C34878D82A}">
                    <a16:rowId xmlns:a16="http://schemas.microsoft.com/office/drawing/2014/main" val="2312647109"/>
                  </a:ext>
                </a:extLst>
              </a:tr>
              <a:tr h="370840">
                <a:tc>
                  <a:txBody>
                    <a:bodyPr/>
                    <a:lstStyle/>
                    <a:p>
                      <a:pPr algn="r"/>
                      <a:r>
                        <a:rPr lang="en-US" sz="1200" b="1" dirty="0">
                          <a:solidFill>
                            <a:schemeClr val="tx1"/>
                          </a:solidFill>
                          <a:latin typeface="Montserrat" pitchFamily="2" charset="77"/>
                        </a:rPr>
                        <a:t>500,001 -1,000,000</a:t>
                      </a:r>
                    </a:p>
                  </a:txBody>
                  <a:tcPr marR="182880" anchor="ctr">
                    <a:lnL w="12700" cmpd="sng">
                      <a:noFill/>
                    </a:lnL>
                    <a:lnR w="28575"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BBEDCA"/>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B0ECB0"/>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A854E"/>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12700" cap="flat" cmpd="sng" algn="ctr">
                      <a:solidFill>
                        <a:srgbClr val="142C3E">
                          <a:alpha val="25098"/>
                        </a:srgbClr>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36A4D"/>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CC5A4E"/>
                    </a:solidFill>
                  </a:tcPr>
                </a:tc>
                <a:extLst>
                  <a:ext uri="{0D108BD9-81ED-4DB2-BD59-A6C34878D82A}">
                    <a16:rowId xmlns:a16="http://schemas.microsoft.com/office/drawing/2014/main" val="408111298"/>
                  </a:ext>
                </a:extLst>
              </a:tr>
              <a:tr h="370840">
                <a:tc>
                  <a:txBody>
                    <a:bodyPr/>
                    <a:lstStyle/>
                    <a:p>
                      <a:pPr algn="r"/>
                      <a:r>
                        <a:rPr lang="en-US" sz="1200" b="1" dirty="0">
                          <a:solidFill>
                            <a:schemeClr val="tx1"/>
                          </a:solidFill>
                          <a:latin typeface="Montserrat" pitchFamily="2" charset="77"/>
                        </a:rPr>
                        <a:t>100,001 – 500,000</a:t>
                      </a:r>
                    </a:p>
                  </a:txBody>
                  <a:tcPr marR="182880" anchor="ctr">
                    <a:lnL w="12700" cmpd="sng">
                      <a:noFill/>
                    </a:lnL>
                    <a:lnR w="28575"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BCEDD0"/>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B3ECB6"/>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F904F"/>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12700" cap="flat" cmpd="sng" algn="ctr">
                      <a:solidFill>
                        <a:srgbClr val="142C3E">
                          <a:alpha val="25098"/>
                        </a:srgbClr>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7774D"/>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0634D"/>
                    </a:solidFill>
                  </a:tcPr>
                </a:tc>
                <a:extLst>
                  <a:ext uri="{0D108BD9-81ED-4DB2-BD59-A6C34878D82A}">
                    <a16:rowId xmlns:a16="http://schemas.microsoft.com/office/drawing/2014/main" val="2931498368"/>
                  </a:ext>
                </a:extLst>
              </a:tr>
              <a:tr h="370840">
                <a:tc>
                  <a:txBody>
                    <a:bodyPr/>
                    <a:lstStyle/>
                    <a:p>
                      <a:pPr algn="r"/>
                      <a:r>
                        <a:rPr lang="en-US" sz="1200" b="1" dirty="0">
                          <a:solidFill>
                            <a:schemeClr val="tx1"/>
                          </a:solidFill>
                          <a:latin typeface="Montserrat" pitchFamily="2" charset="77"/>
                        </a:rPr>
                        <a:t>60,001 – 500,000</a:t>
                      </a:r>
                    </a:p>
                  </a:txBody>
                  <a:tcPr marR="182880" anchor="ctr">
                    <a:lnL w="12700" cmpd="sng">
                      <a:noFill/>
                    </a:lnL>
                    <a:lnR w="28575"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C1EED9"/>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B5ECBE"/>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E1994F"/>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12700" cap="flat" cmpd="sng" algn="ctr">
                      <a:solidFill>
                        <a:srgbClr val="142C3E">
                          <a:alpha val="25098"/>
                        </a:srgbClr>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9804E"/>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46E4E"/>
                    </a:solidFill>
                  </a:tcPr>
                </a:tc>
                <a:extLst>
                  <a:ext uri="{0D108BD9-81ED-4DB2-BD59-A6C34878D82A}">
                    <a16:rowId xmlns:a16="http://schemas.microsoft.com/office/drawing/2014/main" val="1552346173"/>
                  </a:ext>
                </a:extLst>
              </a:tr>
              <a:tr h="370840">
                <a:tc>
                  <a:txBody>
                    <a:bodyPr/>
                    <a:lstStyle/>
                    <a:p>
                      <a:pPr algn="r"/>
                      <a:r>
                        <a:rPr lang="en-US" sz="1200" b="1" dirty="0">
                          <a:solidFill>
                            <a:schemeClr val="tx1"/>
                          </a:solidFill>
                          <a:latin typeface="Montserrat" pitchFamily="2" charset="77"/>
                        </a:rPr>
                        <a:t>25,001 – 60,000</a:t>
                      </a:r>
                    </a:p>
                  </a:txBody>
                  <a:tcPr marR="182880" anchor="ctr">
                    <a:lnL w="12700" cmpd="sng">
                      <a:noFill/>
                    </a:lnL>
                    <a:lnR w="28575"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C2EFE0"/>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B8ECC3"/>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E4A051"/>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12700" cap="flat" cmpd="sng" algn="ctr">
                      <a:solidFill>
                        <a:srgbClr val="142C3E">
                          <a:alpha val="25098"/>
                        </a:srgbClr>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C8B4F"/>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6784E"/>
                    </a:solidFill>
                  </a:tcPr>
                </a:tc>
                <a:extLst>
                  <a:ext uri="{0D108BD9-81ED-4DB2-BD59-A6C34878D82A}">
                    <a16:rowId xmlns:a16="http://schemas.microsoft.com/office/drawing/2014/main" val="4054459405"/>
                  </a:ext>
                </a:extLst>
              </a:tr>
              <a:tr h="370840">
                <a:tc>
                  <a:txBody>
                    <a:bodyPr/>
                    <a:lstStyle/>
                    <a:p>
                      <a:pPr algn="r"/>
                      <a:r>
                        <a:rPr lang="en-US" sz="1200" b="1" dirty="0">
                          <a:solidFill>
                            <a:schemeClr val="tx1"/>
                          </a:solidFill>
                          <a:latin typeface="Montserrat" pitchFamily="2" charset="77"/>
                        </a:rPr>
                        <a:t>10,001 – 25,000</a:t>
                      </a:r>
                    </a:p>
                  </a:txBody>
                  <a:tcPr marR="182880" anchor="ctr">
                    <a:lnL w="12700" cmpd="sng">
                      <a:noFill/>
                    </a:lnL>
                    <a:lnR w="28575"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C5EFE6"/>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BBEDCA"/>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E7A951"/>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12700" cap="flat" cmpd="sng" algn="ctr">
                      <a:solidFill>
                        <a:srgbClr val="142C3E">
                          <a:alpha val="25098"/>
                        </a:srgbClr>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E19A4F"/>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1</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DA814D"/>
                    </a:solidFill>
                  </a:tcPr>
                </a:tc>
                <a:extLst>
                  <a:ext uri="{0D108BD9-81ED-4DB2-BD59-A6C34878D82A}">
                    <a16:rowId xmlns:a16="http://schemas.microsoft.com/office/drawing/2014/main" val="2597344945"/>
                  </a:ext>
                </a:extLst>
              </a:tr>
              <a:tr h="370840">
                <a:tc>
                  <a:txBody>
                    <a:bodyPr/>
                    <a:lstStyle/>
                    <a:p>
                      <a:pPr algn="r"/>
                      <a:r>
                        <a:rPr lang="en-US" sz="1200" b="1" dirty="0">
                          <a:solidFill>
                            <a:schemeClr val="tx1"/>
                          </a:solidFill>
                          <a:latin typeface="Montserrat" pitchFamily="2" charset="77"/>
                        </a:rPr>
                        <a:t>501 – 10,000</a:t>
                      </a:r>
                    </a:p>
                  </a:txBody>
                  <a:tcPr marR="182880" anchor="ctr">
                    <a:lnL w="12700" cmpd="sng">
                      <a:noFill/>
                    </a:lnL>
                    <a:lnR w="28575"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C8F0EE"/>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BCEDD0"/>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2</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5D36F"/>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2</a:t>
                      </a:r>
                    </a:p>
                  </a:txBody>
                  <a:tcPr>
                    <a:lnL w="12700" cap="flat" cmpd="sng" algn="ctr">
                      <a:solidFill>
                        <a:srgbClr val="142C3E">
                          <a:alpha val="25098"/>
                        </a:srgbClr>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FC760"/>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2</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EAB955"/>
                    </a:solidFill>
                  </a:tcPr>
                </a:tc>
                <a:extLst>
                  <a:ext uri="{0D108BD9-81ED-4DB2-BD59-A6C34878D82A}">
                    <a16:rowId xmlns:a16="http://schemas.microsoft.com/office/drawing/2014/main" val="3099253458"/>
                  </a:ext>
                </a:extLst>
              </a:tr>
              <a:tr h="370840">
                <a:tc>
                  <a:txBody>
                    <a:bodyPr/>
                    <a:lstStyle/>
                    <a:p>
                      <a:pPr algn="r"/>
                      <a:r>
                        <a:rPr lang="en-US" sz="1200" b="1" dirty="0">
                          <a:solidFill>
                            <a:schemeClr val="tx1"/>
                          </a:solidFill>
                          <a:latin typeface="Montserrat" pitchFamily="2" charset="77"/>
                        </a:rPr>
                        <a:t>101 – 500</a:t>
                      </a:r>
                    </a:p>
                  </a:txBody>
                  <a:tcPr marR="182880" anchor="ctr">
                    <a:lnL w="12700" cmpd="sng">
                      <a:noFill/>
                    </a:lnL>
                    <a:lnR w="28575"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CBEFF6"/>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C2EEDF"/>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2</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0DD7F"/>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2</a:t>
                      </a:r>
                    </a:p>
                  </a:txBody>
                  <a:tcPr>
                    <a:lnL w="12700" cap="flat" cmpd="sng" algn="ctr">
                      <a:solidFill>
                        <a:srgbClr val="142C3E">
                          <a:alpha val="25098"/>
                        </a:srgbClr>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5D371"/>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2</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12700" cap="flat" cmpd="sng" algn="ctr">
                      <a:solidFill>
                        <a:srgbClr val="142C3E">
                          <a:alpha val="25098"/>
                        </a:srgbClr>
                      </a:solidFill>
                      <a:prstDash val="solid"/>
                      <a:round/>
                      <a:headEnd type="none" w="med" len="med"/>
                      <a:tailEnd type="none" w="med" len="med"/>
                    </a:lnB>
                    <a:solidFill>
                      <a:srgbClr val="DFC760"/>
                    </a:solidFill>
                  </a:tcPr>
                </a:tc>
                <a:extLst>
                  <a:ext uri="{0D108BD9-81ED-4DB2-BD59-A6C34878D82A}">
                    <a16:rowId xmlns:a16="http://schemas.microsoft.com/office/drawing/2014/main" val="316180450"/>
                  </a:ext>
                </a:extLst>
              </a:tr>
              <a:tr h="370840">
                <a:tc>
                  <a:txBody>
                    <a:bodyPr/>
                    <a:lstStyle/>
                    <a:p>
                      <a:pPr algn="r"/>
                      <a:r>
                        <a:rPr lang="en-US" sz="1200" b="1" dirty="0">
                          <a:solidFill>
                            <a:schemeClr val="tx1"/>
                          </a:solidFill>
                          <a:latin typeface="Montserrat" pitchFamily="2" charset="77"/>
                        </a:rPr>
                        <a:t>1-100</a:t>
                      </a:r>
                    </a:p>
                  </a:txBody>
                  <a:tcPr marR="182880" anchor="ctr">
                    <a:lnL w="12700" cmpd="sng">
                      <a:noFill/>
                    </a:lnL>
                    <a:lnR w="28575" cap="flat" cmpd="sng" algn="ctr">
                      <a:solidFill>
                        <a:schemeClr val="bg2"/>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CEF0FF"/>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3</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C6F0E9"/>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2</a:t>
                      </a:r>
                    </a:p>
                  </a:txBody>
                  <a:tcPr>
                    <a:lnL w="28575" cap="flat" cmpd="sng" algn="ctr">
                      <a:solidFill>
                        <a:schemeClr val="bg2"/>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C5EA91"/>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2</a:t>
                      </a:r>
                    </a:p>
                  </a:txBody>
                  <a:tcPr>
                    <a:lnL w="12700" cap="flat" cmpd="sng" algn="ctr">
                      <a:solidFill>
                        <a:srgbClr val="142C3E">
                          <a:alpha val="25098"/>
                        </a:srgbClr>
                      </a:solidFill>
                      <a:prstDash val="solid"/>
                      <a:round/>
                      <a:headEnd type="none" w="med" len="med"/>
                      <a:tailEnd type="none" w="med" len="med"/>
                    </a:lnL>
                    <a:lnR w="12700" cap="flat" cmpd="sng" algn="ctr">
                      <a:solidFill>
                        <a:srgbClr val="142C3E">
                          <a:alpha val="25098"/>
                        </a:srgbClr>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CCE183"/>
                    </a:solidFill>
                  </a:tcPr>
                </a:tc>
                <a:tc>
                  <a:txBody>
                    <a:bodyPr/>
                    <a:lstStyle/>
                    <a:p>
                      <a:pPr marL="0" marR="0" lvl="0" indent="0" algn="ctr" defTabSz="41275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FFFFFF">
                              <a:alpha val="0"/>
                            </a:srgbClr>
                          </a:solidFill>
                          <a:effectLst/>
                          <a:uLnTx/>
                          <a:uFillTx/>
                          <a:latin typeface="Montserrat" pitchFamily="2" charset="77"/>
                          <a:ea typeface="Helvetica Neue Medium"/>
                          <a:cs typeface="Helvetica Neue Medium"/>
                          <a:sym typeface="Helvetica Neue Light"/>
                        </a:rPr>
                        <a:t>Priority 2</a:t>
                      </a:r>
                    </a:p>
                  </a:txBody>
                  <a:tcPr>
                    <a:lnL w="12700" cap="flat" cmpd="sng" algn="ctr">
                      <a:solidFill>
                        <a:srgbClr val="142C3E">
                          <a:alpha val="25098"/>
                        </a:srgbClr>
                      </a:solidFill>
                      <a:prstDash val="solid"/>
                      <a:round/>
                      <a:headEnd type="none" w="med" len="med"/>
                      <a:tailEnd type="none" w="med" len="med"/>
                    </a:lnL>
                    <a:lnR w="28575" cap="flat" cmpd="sng" algn="ctr">
                      <a:solidFill>
                        <a:schemeClr val="bg2"/>
                      </a:solidFill>
                      <a:prstDash val="solid"/>
                      <a:round/>
                      <a:headEnd type="none" w="med" len="med"/>
                      <a:tailEnd type="none" w="med" len="med"/>
                    </a:lnR>
                    <a:lnT w="12700" cap="flat" cmpd="sng" algn="ctr">
                      <a:solidFill>
                        <a:srgbClr val="142C3E">
                          <a:alpha val="25098"/>
                        </a:srgbClr>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D3D675"/>
                    </a:solidFill>
                  </a:tcPr>
                </a:tc>
                <a:extLst>
                  <a:ext uri="{0D108BD9-81ED-4DB2-BD59-A6C34878D82A}">
                    <a16:rowId xmlns:a16="http://schemas.microsoft.com/office/drawing/2014/main" val="1606981767"/>
                  </a:ext>
                </a:extLst>
              </a:tr>
              <a:tr h="370840">
                <a:tc>
                  <a:txBody>
                    <a:bodyPr/>
                    <a:lstStyle/>
                    <a:p>
                      <a:pPr algn="r"/>
                      <a:endParaRPr lang="en-US" dirty="0">
                        <a:latin typeface="Montserrat" pitchFamily="2" charset="77"/>
                      </a:endParaRPr>
                    </a:p>
                  </a:txBody>
                  <a:tcPr marR="18288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r>
                        <a:rPr lang="en-US" sz="1200" b="1" dirty="0">
                          <a:solidFill>
                            <a:schemeClr val="tx1"/>
                          </a:solidFill>
                          <a:latin typeface="Montserrat" pitchFamily="2" charset="77"/>
                        </a:rPr>
                        <a:t>2.1 AA</a:t>
                      </a:r>
                    </a:p>
                    <a:p>
                      <a:r>
                        <a:rPr lang="en-US" sz="1200" b="1" dirty="0">
                          <a:solidFill>
                            <a:schemeClr val="tx1"/>
                          </a:solidFill>
                          <a:latin typeface="Montserrat" pitchFamily="2" charset="77"/>
                        </a:rPr>
                        <a:t>No Issues</a:t>
                      </a:r>
                    </a:p>
                  </a:txBody>
                  <a:tcPr marT="137160">
                    <a:lnL w="12700" cmpd="sng">
                      <a:noFill/>
                    </a:lnL>
                    <a:lnR w="12700" cmpd="sng">
                      <a:noFill/>
                    </a:lnR>
                    <a:lnT w="28575"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lang="en-US" sz="1200" b="1" dirty="0">
                          <a:solidFill>
                            <a:schemeClr val="tx1"/>
                          </a:solidFill>
                          <a:latin typeface="Montserrat" pitchFamily="2" charset="77"/>
                        </a:rPr>
                        <a:t>2.0 AA</a:t>
                      </a:r>
                    </a:p>
                    <a:p>
                      <a:r>
                        <a:rPr lang="en-US" sz="1200" b="1" dirty="0">
                          <a:solidFill>
                            <a:schemeClr val="tx1"/>
                          </a:solidFill>
                          <a:latin typeface="Montserrat" pitchFamily="2" charset="77"/>
                        </a:rPr>
                        <a:t>No Issues</a:t>
                      </a:r>
                    </a:p>
                  </a:txBody>
                  <a:tcPr marT="137160">
                    <a:lnL w="12700" cmpd="sng">
                      <a:noFill/>
                    </a:lnL>
                    <a:lnR w="12700" cmpd="sng">
                      <a:noFill/>
                    </a:lnR>
                    <a:lnT w="28575"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lang="en-US" sz="1200" b="1" dirty="0">
                          <a:solidFill>
                            <a:schemeClr val="tx1"/>
                          </a:solidFill>
                          <a:latin typeface="Montserrat" pitchFamily="2" charset="77"/>
                        </a:rPr>
                        <a:t>2.1 AA</a:t>
                      </a:r>
                    </a:p>
                    <a:p>
                      <a:r>
                        <a:rPr lang="en-US" sz="1200" b="1" dirty="0">
                          <a:solidFill>
                            <a:schemeClr val="tx1"/>
                          </a:solidFill>
                          <a:latin typeface="Montserrat" pitchFamily="2" charset="77"/>
                        </a:rPr>
                        <a:t>Issues found</a:t>
                      </a:r>
                    </a:p>
                  </a:txBody>
                  <a:tcPr marT="137160">
                    <a:lnL w="12700" cmpd="sng">
                      <a:noFill/>
                    </a:lnL>
                    <a:lnR w="12700" cmpd="sng">
                      <a:noFill/>
                    </a:lnR>
                    <a:lnT w="28575"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200" b="1" dirty="0">
                          <a:solidFill>
                            <a:schemeClr val="tx1"/>
                          </a:solidFill>
                          <a:latin typeface="Montserrat" pitchFamily="2" charset="77"/>
                        </a:rPr>
                        <a:t>2.0 AA</a:t>
                      </a:r>
                    </a:p>
                    <a:p>
                      <a:r>
                        <a:rPr lang="en-US" sz="1200" b="1" dirty="0">
                          <a:solidFill>
                            <a:schemeClr val="tx1"/>
                          </a:solidFill>
                          <a:latin typeface="Montserrat" pitchFamily="2" charset="77"/>
                        </a:rPr>
                        <a:t>Issues Found</a:t>
                      </a:r>
                    </a:p>
                  </a:txBody>
                  <a:tcPr marT="137160">
                    <a:lnL w="12700" cmpd="sng">
                      <a:noFill/>
                    </a:lnL>
                    <a:lnR w="12700" cmpd="sng">
                      <a:noFill/>
                    </a:lnR>
                    <a:lnT w="28575"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r>
                        <a:rPr lang="en-US" sz="1200" b="1" dirty="0">
                          <a:solidFill>
                            <a:schemeClr val="tx1"/>
                          </a:solidFill>
                          <a:latin typeface="Montserrat" pitchFamily="2" charset="77"/>
                        </a:rPr>
                        <a:t>Not Reviewed</a:t>
                      </a:r>
                    </a:p>
                  </a:txBody>
                  <a:tcPr marT="137160">
                    <a:lnL w="12700" cmpd="sng">
                      <a:noFill/>
                    </a:lnL>
                    <a:lnR w="12700" cmpd="sng">
                      <a:noFill/>
                    </a:lnR>
                    <a:lnT w="28575" cap="flat" cmpd="sng" algn="ctr">
                      <a:solidFill>
                        <a:schemeClr val="bg2"/>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53728438"/>
                  </a:ext>
                </a:extLst>
              </a:tr>
            </a:tbl>
          </a:graphicData>
        </a:graphic>
      </p:graphicFrame>
      <p:sp>
        <p:nvSpPr>
          <p:cNvPr id="9" name="TextBox 8">
            <a:extLst>
              <a:ext uri="{FF2B5EF4-FFF2-40B4-BE49-F238E27FC236}">
                <a16:creationId xmlns:a16="http://schemas.microsoft.com/office/drawing/2014/main" id="{7AE1FCE7-D7D0-B37F-19FD-C67B2F2BB948}"/>
              </a:ext>
              <a:ext uri="{C183D7F6-B498-43B3-948B-1728B52AA6E4}">
                <adec:decorative xmlns:adec="http://schemas.microsoft.com/office/drawing/2017/decorative" val="1"/>
              </a:ext>
            </a:extLst>
          </p:cNvPr>
          <p:cNvSpPr txBox="1"/>
          <p:nvPr/>
        </p:nvSpPr>
        <p:spPr>
          <a:xfrm rot="16200000">
            <a:off x="-1162548" y="3467072"/>
            <a:ext cx="3295823" cy="43499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20000"/>
              </a:lnSpc>
              <a:spcBef>
                <a:spcPts val="0"/>
              </a:spcBef>
              <a:spcAft>
                <a:spcPts val="0"/>
              </a:spcAft>
              <a:buClrTx/>
              <a:buSzTx/>
              <a:buFontTx/>
              <a:buNone/>
              <a:tabLst/>
            </a:pPr>
            <a:r>
              <a:rPr lang="en-US" b="1" spc="300" dirty="0">
                <a:latin typeface="Montserrat" pitchFamily="2" charset="77"/>
              </a:rPr>
              <a:t>EXTERNAL USERS</a:t>
            </a:r>
            <a:endParaRPr kumimoji="0" lang="en-US" b="1" i="0" u="none" strike="noStrike" cap="none" spc="300" normalizeH="0" baseline="0" dirty="0">
              <a:ln>
                <a:noFill/>
              </a:ln>
              <a:effectLst/>
              <a:uFillTx/>
              <a:latin typeface="Montserrat" pitchFamily="2" charset="77"/>
              <a:sym typeface="Helvetica Light"/>
            </a:endParaRPr>
          </a:p>
        </p:txBody>
      </p:sp>
      <p:sp>
        <p:nvSpPr>
          <p:cNvPr id="10" name="TextBox 9">
            <a:extLst>
              <a:ext uri="{FF2B5EF4-FFF2-40B4-BE49-F238E27FC236}">
                <a16:creationId xmlns:a16="http://schemas.microsoft.com/office/drawing/2014/main" id="{E9EC3450-45CF-3369-413D-69951221C7C1}"/>
              </a:ext>
              <a:ext uri="{C183D7F6-B498-43B3-948B-1728B52AA6E4}">
                <adec:decorative xmlns:adec="http://schemas.microsoft.com/office/drawing/2017/decorative" val="1"/>
              </a:ext>
            </a:extLst>
          </p:cNvPr>
          <p:cNvSpPr txBox="1"/>
          <p:nvPr/>
        </p:nvSpPr>
        <p:spPr>
          <a:xfrm>
            <a:off x="2558158" y="5791200"/>
            <a:ext cx="7551561" cy="43499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20000"/>
              </a:lnSpc>
              <a:spcBef>
                <a:spcPts val="0"/>
              </a:spcBef>
              <a:spcAft>
                <a:spcPts val="0"/>
              </a:spcAft>
              <a:buClrTx/>
              <a:buSzTx/>
              <a:buFontTx/>
              <a:buNone/>
              <a:tabLst/>
            </a:pPr>
            <a:r>
              <a:rPr lang="en-US" b="1" spc="300" dirty="0">
                <a:latin typeface="Montserrat" pitchFamily="2" charset="77"/>
              </a:rPr>
              <a:t>WCAG REVIEW STATUS</a:t>
            </a:r>
            <a:endParaRPr kumimoji="0" lang="en-US" b="1" i="0" u="none" strike="noStrike" cap="none" spc="300" normalizeH="0" baseline="0" dirty="0">
              <a:ln>
                <a:noFill/>
              </a:ln>
              <a:effectLst/>
              <a:uFillTx/>
              <a:latin typeface="Montserrat" pitchFamily="2" charset="77"/>
              <a:sym typeface="Helvetica Light"/>
            </a:endParaRPr>
          </a:p>
        </p:txBody>
      </p:sp>
      <p:sp>
        <p:nvSpPr>
          <p:cNvPr id="11" name="TextBox 10">
            <a:extLst>
              <a:ext uri="{FF2B5EF4-FFF2-40B4-BE49-F238E27FC236}">
                <a16:creationId xmlns:a16="http://schemas.microsoft.com/office/drawing/2014/main" id="{77308B83-B10B-D5D3-8CE5-8863FB33085D}"/>
              </a:ext>
              <a:ext uri="{C183D7F6-B498-43B3-948B-1728B52AA6E4}">
                <adec:decorative xmlns:adec="http://schemas.microsoft.com/office/drawing/2017/decorative" val="1"/>
              </a:ext>
            </a:extLst>
          </p:cNvPr>
          <p:cNvSpPr txBox="1"/>
          <p:nvPr/>
        </p:nvSpPr>
        <p:spPr>
          <a:xfrm>
            <a:off x="10126029" y="1340823"/>
            <a:ext cx="1151570" cy="4719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sz="1200" b="1" dirty="0">
                <a:latin typeface="Montserrat" pitchFamily="2" charset="77"/>
              </a:rPr>
              <a:t>High Risk</a:t>
            </a:r>
            <a:br>
              <a:rPr lang="en-US" sz="1200" b="1" dirty="0">
                <a:latin typeface="Montserrat" pitchFamily="2" charset="77"/>
              </a:rPr>
            </a:br>
            <a:r>
              <a:rPr lang="en-US" sz="1200" b="1" dirty="0">
                <a:latin typeface="Montserrat" pitchFamily="2" charset="77"/>
              </a:rPr>
              <a:t>High</a:t>
            </a:r>
            <a:r>
              <a:rPr kumimoji="0" lang="en-US" sz="1200" b="1" i="0" u="none" strike="noStrike" cap="none" normalizeH="0" baseline="0" dirty="0">
                <a:ln>
                  <a:noFill/>
                </a:ln>
                <a:effectLst/>
                <a:uFillTx/>
                <a:latin typeface="Montserrat" pitchFamily="2" charset="77"/>
                <a:sym typeface="Helvetica Light"/>
              </a:rPr>
              <a:t> Priority</a:t>
            </a:r>
          </a:p>
        </p:txBody>
      </p:sp>
      <p:cxnSp>
        <p:nvCxnSpPr>
          <p:cNvPr id="12" name="Straight Arrow Connector 11">
            <a:extLst>
              <a:ext uri="{FF2B5EF4-FFF2-40B4-BE49-F238E27FC236}">
                <a16:creationId xmlns:a16="http://schemas.microsoft.com/office/drawing/2014/main" id="{4A93D453-D071-D4A2-41E1-6B7DFFE20B78}"/>
              </a:ext>
              <a:ext uri="{C183D7F6-B498-43B3-948B-1728B52AA6E4}">
                <adec:decorative xmlns:adec="http://schemas.microsoft.com/office/drawing/2017/decorative" val="1"/>
              </a:ext>
            </a:extLst>
          </p:cNvPr>
          <p:cNvCxnSpPr>
            <a:cxnSpLocks/>
            <a:stCxn id="11" idx="2"/>
            <a:endCxn id="14" idx="0"/>
          </p:cNvCxnSpPr>
          <p:nvPr/>
        </p:nvCxnSpPr>
        <p:spPr>
          <a:xfrm>
            <a:off x="10701814" y="1812747"/>
            <a:ext cx="81862" cy="3166717"/>
          </a:xfrm>
          <a:prstGeom prst="straightConnector1">
            <a:avLst/>
          </a:prstGeom>
          <a:noFill/>
          <a:ln w="50800" cap="flat">
            <a:solidFill>
              <a:schemeClr val="tx1"/>
            </a:solidFill>
            <a:prstDash val="solid"/>
            <a:miter lim="400000"/>
            <a:headEnd type="triangle"/>
            <a:tailEnd type="triangle"/>
          </a:ln>
          <a:effectLst/>
          <a:sp3d/>
        </p:spPr>
        <p:style>
          <a:lnRef idx="0">
            <a:scrgbClr r="0" g="0" b="0"/>
          </a:lnRef>
          <a:fillRef idx="0">
            <a:scrgbClr r="0" g="0" b="0"/>
          </a:fillRef>
          <a:effectRef idx="0">
            <a:scrgbClr r="0" g="0" b="0"/>
          </a:effectRef>
          <a:fontRef idx="none"/>
        </p:style>
      </p:cxnSp>
      <p:cxnSp>
        <p:nvCxnSpPr>
          <p:cNvPr id="13" name="Straight Arrow Connector 12">
            <a:extLst>
              <a:ext uri="{FF2B5EF4-FFF2-40B4-BE49-F238E27FC236}">
                <a16:creationId xmlns:a16="http://schemas.microsoft.com/office/drawing/2014/main" id="{00306011-E58A-6C84-CB2C-63B5FD745814}"/>
              </a:ext>
              <a:ext uri="{C183D7F6-B498-43B3-948B-1728B52AA6E4}">
                <adec:decorative xmlns:adec="http://schemas.microsoft.com/office/drawing/2017/decorative" val="1"/>
              </a:ext>
            </a:extLst>
          </p:cNvPr>
          <p:cNvCxnSpPr>
            <a:cxnSpLocks/>
            <a:stCxn id="15" idx="3"/>
            <a:endCxn id="11" idx="1"/>
          </p:cNvCxnSpPr>
          <p:nvPr/>
        </p:nvCxnSpPr>
        <p:spPr>
          <a:xfrm>
            <a:off x="3398132" y="1570792"/>
            <a:ext cx="6727897" cy="5993"/>
          </a:xfrm>
          <a:prstGeom prst="straightConnector1">
            <a:avLst/>
          </a:prstGeom>
          <a:noFill/>
          <a:ln w="50800" cap="flat">
            <a:solidFill>
              <a:schemeClr val="tx1"/>
            </a:solidFill>
            <a:prstDash val="solid"/>
            <a:miter lim="400000"/>
            <a:headEnd type="triangle"/>
            <a:tailEnd type="triangle"/>
          </a:ln>
          <a:effectLst/>
          <a:sp3d/>
        </p:spPr>
        <p:style>
          <a:lnRef idx="0">
            <a:scrgbClr r="0" g="0" b="0"/>
          </a:lnRef>
          <a:fillRef idx="0">
            <a:scrgbClr r="0" g="0" b="0"/>
          </a:fillRef>
          <a:effectRef idx="0">
            <a:scrgbClr r="0" g="0" b="0"/>
          </a:effectRef>
          <a:fontRef idx="none"/>
        </p:style>
      </p:cxnSp>
      <p:sp>
        <p:nvSpPr>
          <p:cNvPr id="14" name="TextBox 13">
            <a:extLst>
              <a:ext uri="{FF2B5EF4-FFF2-40B4-BE49-F238E27FC236}">
                <a16:creationId xmlns:a16="http://schemas.microsoft.com/office/drawing/2014/main" id="{6A29A3A4-F74A-D3F8-86D8-0537651CBAE6}"/>
              </a:ext>
              <a:ext uri="{C183D7F6-B498-43B3-948B-1728B52AA6E4}">
                <adec:decorative xmlns:adec="http://schemas.microsoft.com/office/drawing/2017/decorative" val="1"/>
              </a:ext>
            </a:extLst>
          </p:cNvPr>
          <p:cNvSpPr txBox="1"/>
          <p:nvPr/>
        </p:nvSpPr>
        <p:spPr>
          <a:xfrm>
            <a:off x="10227126" y="4979464"/>
            <a:ext cx="1113099"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sz="1200" b="1" dirty="0">
                <a:latin typeface="Montserrat" pitchFamily="2" charset="77"/>
              </a:rPr>
              <a:t>Lower Risk</a:t>
            </a:r>
            <a:endParaRPr kumimoji="0" lang="en-US" sz="1200" b="1" i="0" u="none" strike="noStrike" cap="none" normalizeH="0" baseline="0" dirty="0">
              <a:ln>
                <a:noFill/>
              </a:ln>
              <a:effectLst/>
              <a:uFillTx/>
              <a:latin typeface="Montserrat" pitchFamily="2" charset="77"/>
              <a:sym typeface="Helvetica Light"/>
            </a:endParaRPr>
          </a:p>
        </p:txBody>
      </p:sp>
      <p:sp>
        <p:nvSpPr>
          <p:cNvPr id="15" name="TextBox 14">
            <a:extLst>
              <a:ext uri="{FF2B5EF4-FFF2-40B4-BE49-F238E27FC236}">
                <a16:creationId xmlns:a16="http://schemas.microsoft.com/office/drawing/2014/main" id="{611930AC-13D5-71EE-3DA3-4B8E8B758458}"/>
              </a:ext>
              <a:ext uri="{C183D7F6-B498-43B3-948B-1728B52AA6E4}">
                <adec:decorative xmlns:adec="http://schemas.microsoft.com/office/drawing/2017/decorative" val="1"/>
              </a:ext>
            </a:extLst>
          </p:cNvPr>
          <p:cNvSpPr txBox="1"/>
          <p:nvPr/>
        </p:nvSpPr>
        <p:spPr>
          <a:xfrm>
            <a:off x="2246562" y="1427163"/>
            <a:ext cx="1151570" cy="287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lang="en-US" sz="1200" b="1" dirty="0">
                <a:latin typeface="Montserrat" pitchFamily="2" charset="77"/>
              </a:rPr>
              <a:t>Lower Risk</a:t>
            </a:r>
            <a:endParaRPr kumimoji="0" lang="en-US" sz="1200" b="1" i="0" u="none" strike="noStrike" cap="none" normalizeH="0" baseline="0" dirty="0">
              <a:ln>
                <a:noFill/>
              </a:ln>
              <a:effectLst/>
              <a:uFillTx/>
              <a:latin typeface="Montserrat" pitchFamily="2" charset="77"/>
              <a:sym typeface="Helvetica Light"/>
            </a:endParaRPr>
          </a:p>
        </p:txBody>
      </p:sp>
      <p:sp>
        <p:nvSpPr>
          <p:cNvPr id="16" name="TextBox 15">
            <a:extLst>
              <a:ext uri="{FF2B5EF4-FFF2-40B4-BE49-F238E27FC236}">
                <a16:creationId xmlns:a16="http://schemas.microsoft.com/office/drawing/2014/main" id="{92597BE7-535A-F77E-2343-EA81206EFEC1}"/>
              </a:ext>
            </a:extLst>
          </p:cNvPr>
          <p:cNvSpPr txBox="1"/>
          <p:nvPr/>
        </p:nvSpPr>
        <p:spPr>
          <a:xfrm>
            <a:off x="6676172" y="2663694"/>
            <a:ext cx="1961322" cy="5642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825500" rtl="0" fontAlgn="auto" latinLnBrk="0" hangingPunct="0">
              <a:lnSpc>
                <a:spcPct val="100000"/>
              </a:lnSpc>
              <a:spcBef>
                <a:spcPts val="0"/>
              </a:spcBef>
              <a:spcAft>
                <a:spcPts val="0"/>
              </a:spcAft>
              <a:buClrTx/>
              <a:buSzTx/>
              <a:buFontTx/>
              <a:buNone/>
              <a:tabLst/>
            </a:pPr>
            <a:r>
              <a:rPr kumimoji="0" lang="en-US" sz="3000" b="1" i="0" u="none" strike="noStrike" cap="none" spc="0" normalizeH="0" baseline="0" dirty="0">
                <a:ln>
                  <a:noFill/>
                </a:ln>
                <a:solidFill>
                  <a:srgbClr val="000000"/>
                </a:solidFill>
                <a:effectLst/>
                <a:uFillTx/>
                <a:latin typeface="Montserrat" pitchFamily="2" charset="77"/>
                <a:ea typeface="Helvetica Neue"/>
                <a:cs typeface="Helvetica Neue"/>
                <a:sym typeface="Helvetica Neue"/>
              </a:rPr>
              <a:t>Priority 1</a:t>
            </a:r>
          </a:p>
        </p:txBody>
      </p:sp>
      <p:sp>
        <p:nvSpPr>
          <p:cNvPr id="17" name="TextBox 16">
            <a:extLst>
              <a:ext uri="{FF2B5EF4-FFF2-40B4-BE49-F238E27FC236}">
                <a16:creationId xmlns:a16="http://schemas.microsoft.com/office/drawing/2014/main" id="{23665CFF-6BD7-B3B2-EBB6-1B9685FBABD1}"/>
              </a:ext>
            </a:extLst>
          </p:cNvPr>
          <p:cNvSpPr txBox="1"/>
          <p:nvPr/>
        </p:nvSpPr>
        <p:spPr>
          <a:xfrm>
            <a:off x="6676172" y="4415207"/>
            <a:ext cx="1961322" cy="5642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defTabSz="825500" rtl="0" fontAlgn="auto" latinLnBrk="0" hangingPunct="0">
              <a:lnSpc>
                <a:spcPct val="100000"/>
              </a:lnSpc>
              <a:spcBef>
                <a:spcPts val="0"/>
              </a:spcBef>
              <a:spcAft>
                <a:spcPts val="0"/>
              </a:spcAft>
              <a:buClrTx/>
              <a:buSzTx/>
              <a:buFontTx/>
              <a:buNone/>
              <a:tabLst/>
            </a:pPr>
            <a:r>
              <a:rPr kumimoji="0" lang="en-US" sz="3000" b="1" i="0" u="none" strike="noStrike" cap="none" spc="0" normalizeH="0" baseline="0" dirty="0">
                <a:ln>
                  <a:noFill/>
                </a:ln>
                <a:effectLst/>
                <a:uFillTx/>
                <a:latin typeface="Montserrat" pitchFamily="2" charset="77"/>
                <a:ea typeface="Helvetica Neue"/>
                <a:cs typeface="Helvetica Neue"/>
                <a:sym typeface="Helvetica Neue"/>
              </a:rPr>
              <a:t>Priority 2</a:t>
            </a:r>
          </a:p>
        </p:txBody>
      </p:sp>
      <p:sp>
        <p:nvSpPr>
          <p:cNvPr id="18" name="TextBox 17">
            <a:extLst>
              <a:ext uri="{FF2B5EF4-FFF2-40B4-BE49-F238E27FC236}">
                <a16:creationId xmlns:a16="http://schemas.microsoft.com/office/drawing/2014/main" id="{411C6E59-4259-A6F4-8D81-CEC1E9A90BAA}"/>
              </a:ext>
            </a:extLst>
          </p:cNvPr>
          <p:cNvSpPr txBox="1"/>
          <p:nvPr/>
        </p:nvSpPr>
        <p:spPr>
          <a:xfrm>
            <a:off x="3062180" y="3193781"/>
            <a:ext cx="1961322" cy="56425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r>
              <a:rPr kumimoji="0" lang="en-US" sz="3000" b="1" i="0" u="none" strike="noStrike" cap="none" spc="0" normalizeH="0" baseline="0" dirty="0">
                <a:ln>
                  <a:noFill/>
                </a:ln>
                <a:effectLst/>
                <a:uFillTx/>
                <a:latin typeface="Montserrat" pitchFamily="2" charset="77"/>
                <a:ea typeface="Helvetica Neue"/>
                <a:cs typeface="Helvetica Neue"/>
                <a:sym typeface="Helvetica Neue"/>
              </a:rPr>
              <a:t>Priority 3</a:t>
            </a:r>
          </a:p>
        </p:txBody>
      </p:sp>
    </p:spTree>
    <p:extLst>
      <p:ext uri="{BB962C8B-B14F-4D97-AF65-F5344CB8AC3E}">
        <p14:creationId xmlns:p14="http://schemas.microsoft.com/office/powerpoint/2010/main" val="3436607867"/>
      </p:ext>
    </p:extLst>
  </p:cSld>
  <p:clrMapOvr>
    <a:masterClrMapping/>
  </p:clrMapOvr>
</p:sld>
</file>

<file path=ppt/theme/theme1.xml><?xml version="1.0" encoding="utf-8"?>
<a:theme xmlns:a="http://schemas.openxmlformats.org/drawingml/2006/main" name="Icons Bottom Lef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ln w="28575">
          <a:solidFill>
            <a:srgbClr val="005984"/>
          </a:solidFill>
        </a:ln>
      </a:spPr>
      <a:bodyPr>
        <a:normAutofit/>
      </a:bodyPr>
      <a:lstStyle>
        <a:defPPr algn="ctr">
          <a:defRPr sz="4000" b="1" dirty="0" smtClean="0">
            <a:solidFill>
              <a:srgbClr val="005984"/>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8053D2266506B49ADAF36D9C638F830" ma:contentTypeVersion="18" ma:contentTypeDescription="Create a new document." ma:contentTypeScope="" ma:versionID="adacf1c2605f766d34a2f913d480a668">
  <xsd:schema xmlns:xsd="http://www.w3.org/2001/XMLSchema" xmlns:xs="http://www.w3.org/2001/XMLSchema" xmlns:p="http://schemas.microsoft.com/office/2006/metadata/properties" xmlns:ns2="483ddff2-9b2b-4368-b8cd-378ac60c41e5" xmlns:ns3="7b490c10-dccc-41fa-91a7-531643646ab7" targetNamespace="http://schemas.microsoft.com/office/2006/metadata/properties" ma:root="true" ma:fieldsID="9da44902ca8a22150b1712e7dee64953" ns2:_="" ns3:_="">
    <xsd:import namespace="483ddff2-9b2b-4368-b8cd-378ac60c41e5"/>
    <xsd:import namespace="7b490c10-dccc-41fa-91a7-531643646ab7"/>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2:SharedWithUsers" minOccurs="0"/>
                <xsd:element ref="ns2:SharedWithDetail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3ddff2-9b2b-4368-b8cd-378ac60c41e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6" nillable="true" ma:displayName="Taxonomy Catch All Column" ma:hidden="true" ma:list="{39be6f66-3e0c-428f-969d-6094a384d721}" ma:internalName="TaxCatchAll" ma:showField="CatchAllData" ma:web="483ddff2-9b2b-4368-b8cd-378ac60c41e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b490c10-dccc-41fa-91a7-531643646ab7"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982455f3-2cb7-495f-aa72-87a21e17d25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483ddff2-9b2b-4368-b8cd-378ac60c41e5">AQU3VKAFUFY6-1040094463-887822</_dlc_DocId>
    <_dlc_DocIdUrl xmlns="483ddff2-9b2b-4368-b8cd-378ac60c41e5">
      <Url>https://amr.sharepoint.com/sites/amrfiles/_layouts/15/DocIdRedir.aspx?ID=AQU3VKAFUFY6-1040094463-887822</Url>
      <Description>AQU3VKAFUFY6-1040094463-887822</Description>
    </_dlc_DocIdUrl>
    <TaxCatchAll xmlns="483ddff2-9b2b-4368-b8cd-378ac60c41e5" xsi:nil="true"/>
    <lcf76f155ced4ddcb4097134ff3c332f xmlns="7b490c10-dccc-41fa-91a7-531643646ab7">
      <Terms xmlns="http://schemas.microsoft.com/office/infopath/2007/PartnerControls"/>
    </lcf76f155ced4ddcb4097134ff3c332f>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40AD7F7-0661-4D76-B73C-21B1D48BEFC2}">
  <ds:schemaRefs>
    <ds:schemaRef ds:uri="http://schemas.microsoft.com/sharepoint/v3/contenttype/forms"/>
  </ds:schemaRefs>
</ds:datastoreItem>
</file>

<file path=customXml/itemProps2.xml><?xml version="1.0" encoding="utf-8"?>
<ds:datastoreItem xmlns:ds="http://schemas.openxmlformats.org/officeDocument/2006/customXml" ds:itemID="{9C2C7986-D37D-44D2-A82E-30AF815F9C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3ddff2-9b2b-4368-b8cd-378ac60c41e5"/>
    <ds:schemaRef ds:uri="7b490c10-dccc-41fa-91a7-531643646a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A5CBBB8-FC01-4942-BB1A-23A4CA14D4C6}">
  <ds:schemaRefs>
    <ds:schemaRef ds:uri="http://purl.org/dc/elements/1.1/"/>
    <ds:schemaRef ds:uri="http://schemas.microsoft.com/office/2006/documentManagement/types"/>
    <ds:schemaRef ds:uri="http://purl.org/dc/dcmitype/"/>
    <ds:schemaRef ds:uri="http://purl.org/dc/terms/"/>
    <ds:schemaRef ds:uri="http://schemas.microsoft.com/office/infopath/2007/PartnerControls"/>
    <ds:schemaRef ds:uri="http://schemas.openxmlformats.org/package/2006/metadata/core-properties"/>
    <ds:schemaRef ds:uri="http://www.w3.org/XML/1998/namespace"/>
    <ds:schemaRef ds:uri="7b490c10-dccc-41fa-91a7-531643646ab7"/>
    <ds:schemaRef ds:uri="483ddff2-9b2b-4368-b8cd-378ac60c41e5"/>
    <ds:schemaRef ds:uri="http://schemas.microsoft.com/office/2006/metadata/properties"/>
  </ds:schemaRefs>
</ds:datastoreItem>
</file>

<file path=customXml/itemProps4.xml><?xml version="1.0" encoding="utf-8"?>
<ds:datastoreItem xmlns:ds="http://schemas.openxmlformats.org/officeDocument/2006/customXml" ds:itemID="{2CECFCF2-47F3-409E-BE33-7A6711CB304A}">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99</TotalTime>
  <Words>189</Words>
  <Application>Microsoft Office PowerPoint</Application>
  <PresentationFormat>Widescreen</PresentationFormat>
  <Paragraphs>77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Montserrat</vt:lpstr>
      <vt:lpstr>Open Sans</vt:lpstr>
      <vt:lpstr>Icons Bottom Left</vt:lpstr>
      <vt:lpstr>Accessibility Remediation Prioritization Process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Lane</dc:creator>
  <cp:lastModifiedBy>Strange, Lainie</cp:lastModifiedBy>
  <cp:revision>7</cp:revision>
  <dcterms:created xsi:type="dcterms:W3CDTF">2022-11-10T17:51:34Z</dcterms:created>
  <dcterms:modified xsi:type="dcterms:W3CDTF">2025-04-24T14:35:07Z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0x01010008053D2266506B49ADAF36D9C638F830</vt:lpwstr>
  </property>
  <property fmtid="{D5CDD505-2E9C-101B-9397-08002B2CF9AE}" pid="3" name="_dlc_DocIdItemGuid">
    <vt:lpwstr>016533a2-b067-47b2-b6c5-1e8d1d81ff81</vt:lpwstr>
  </property>
  <property fmtid="{D5CDD505-2E9C-101B-9397-08002B2CF9AE}" pid="4" name="MediaServiceImageTags">
    <vt:lpwstr/>
  </property>
  <property fmtid="{D5CDD505-2E9C-101B-9397-08002B2CF9AE}" pid="5" name="MSIP_Label_3a2fed65-62e7-46ea-af74-187e0c17143a_Enabled">
    <vt:lpwstr>true</vt:lpwstr>
  </property>
  <property fmtid="{D5CDD505-2E9C-101B-9397-08002B2CF9AE}" pid="6" name="MSIP_Label_3a2fed65-62e7-46ea-af74-187e0c17143a_SetDate">
    <vt:lpwstr>2025-03-27T15:49:04Z</vt:lpwstr>
  </property>
  <property fmtid="{D5CDD505-2E9C-101B-9397-08002B2CF9AE}" pid="7" name="MSIP_Label_3a2fed65-62e7-46ea-af74-187e0c17143a_Method">
    <vt:lpwstr>Privileged</vt:lpwstr>
  </property>
  <property fmtid="{D5CDD505-2E9C-101B-9397-08002B2CF9AE}" pid="8" name="MSIP_Label_3a2fed65-62e7-46ea-af74-187e0c17143a_Name">
    <vt:lpwstr>3a2fed65-62e7-46ea-af74-187e0c17143a</vt:lpwstr>
  </property>
  <property fmtid="{D5CDD505-2E9C-101B-9397-08002B2CF9AE}" pid="9" name="MSIP_Label_3a2fed65-62e7-46ea-af74-187e0c17143a_SiteId">
    <vt:lpwstr>d5fb7087-3777-42ad-966a-892ef47225d1</vt:lpwstr>
  </property>
  <property fmtid="{D5CDD505-2E9C-101B-9397-08002B2CF9AE}" pid="10" name="MSIP_Label_3a2fed65-62e7-46ea-af74-187e0c17143a_ActionId">
    <vt:lpwstr>88a8e12b-2ec0-4492-9328-d8c1af00f660</vt:lpwstr>
  </property>
  <property fmtid="{D5CDD505-2E9C-101B-9397-08002B2CF9AE}" pid="11" name="MSIP_Label_3a2fed65-62e7-46ea-af74-187e0c17143a_ContentBits">
    <vt:lpwstr>0</vt:lpwstr>
  </property>
  <property fmtid="{D5CDD505-2E9C-101B-9397-08002B2CF9AE}" pid="12" name="MSIP_Label_3a2fed65-62e7-46ea-af74-187e0c17143a_Tag">
    <vt:lpwstr>10, 0, 1, 1</vt:lpwstr>
  </property>
</Properties>
</file>