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5" r:id="rId1"/>
  </p:sldMasterIdLst>
  <p:notesMasterIdLst>
    <p:notesMasterId r:id="rId24"/>
  </p:notesMasterIdLst>
  <p:sldIdLst>
    <p:sldId id="256" r:id="rId2"/>
    <p:sldId id="315" r:id="rId3"/>
    <p:sldId id="257" r:id="rId4"/>
    <p:sldId id="265" r:id="rId5"/>
    <p:sldId id="304" r:id="rId6"/>
    <p:sldId id="305" r:id="rId7"/>
    <p:sldId id="319" r:id="rId8"/>
    <p:sldId id="320" r:id="rId9"/>
    <p:sldId id="303" r:id="rId10"/>
    <p:sldId id="264" r:id="rId11"/>
    <p:sldId id="306" r:id="rId12"/>
    <p:sldId id="309" r:id="rId13"/>
    <p:sldId id="318" r:id="rId14"/>
    <p:sldId id="307" r:id="rId15"/>
    <p:sldId id="308" r:id="rId16"/>
    <p:sldId id="317" r:id="rId17"/>
    <p:sldId id="313" r:id="rId18"/>
    <p:sldId id="316" r:id="rId19"/>
    <p:sldId id="314" r:id="rId20"/>
    <p:sldId id="310" r:id="rId21"/>
    <p:sldId id="311" r:id="rId22"/>
    <p:sldId id="31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7D2"/>
    <a:srgbClr val="EAB28C"/>
    <a:srgbClr val="D5C5A7"/>
    <a:srgbClr val="F5EDDD"/>
    <a:srgbClr val="D2B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87" autoAdjust="0"/>
  </p:normalViewPr>
  <p:slideViewPr>
    <p:cSldViewPr snapToGrid="0">
      <p:cViewPr varScale="1">
        <p:scale>
          <a:sx n="63" d="100"/>
          <a:sy n="63" d="100"/>
        </p:scale>
        <p:origin x="1382" y="5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FC8FE-8B9B-464D-B352-A8298F882E5A}"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975C9-8A09-4104-9DAD-5DD6649AC085}" type="slidenum">
              <a:rPr lang="en-US" smtClean="0"/>
              <a:t>‹#›</a:t>
            </a:fld>
            <a:endParaRPr lang="en-US" dirty="0"/>
          </a:p>
        </p:txBody>
      </p:sp>
    </p:spTree>
    <p:extLst>
      <p:ext uri="{BB962C8B-B14F-4D97-AF65-F5344CB8AC3E}">
        <p14:creationId xmlns:p14="http://schemas.microsoft.com/office/powerpoint/2010/main" val="334150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a:t>
            </a:fld>
            <a:endParaRPr lang="en-US" dirty="0"/>
          </a:p>
        </p:txBody>
      </p:sp>
    </p:spTree>
    <p:extLst>
      <p:ext uri="{BB962C8B-B14F-4D97-AF65-F5344CB8AC3E}">
        <p14:creationId xmlns:p14="http://schemas.microsoft.com/office/powerpoint/2010/main" val="24776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both examples, replace.</a:t>
            </a:r>
          </a:p>
        </p:txBody>
      </p:sp>
      <p:sp>
        <p:nvSpPr>
          <p:cNvPr id="4" name="Slide Number Placeholder 3"/>
          <p:cNvSpPr>
            <a:spLocks noGrp="1"/>
          </p:cNvSpPr>
          <p:nvPr>
            <p:ph type="sldNum" sz="quarter" idx="5"/>
          </p:nvPr>
        </p:nvSpPr>
        <p:spPr/>
        <p:txBody>
          <a:bodyPr/>
          <a:lstStyle/>
          <a:p>
            <a:fld id="{84A975C9-8A09-4104-9DAD-5DD6649AC085}" type="slidenum">
              <a:rPr lang="en-US" smtClean="0"/>
              <a:t>10</a:t>
            </a:fld>
            <a:endParaRPr lang="en-US" dirty="0"/>
          </a:p>
        </p:txBody>
      </p:sp>
    </p:spTree>
    <p:extLst>
      <p:ext uri="{BB962C8B-B14F-4D97-AF65-F5344CB8AC3E}">
        <p14:creationId xmlns:p14="http://schemas.microsoft.com/office/powerpoint/2010/main" val="329099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all three examples, replace.</a:t>
            </a:r>
          </a:p>
        </p:txBody>
      </p:sp>
      <p:sp>
        <p:nvSpPr>
          <p:cNvPr id="4" name="Slide Number Placeholder 3"/>
          <p:cNvSpPr>
            <a:spLocks noGrp="1"/>
          </p:cNvSpPr>
          <p:nvPr>
            <p:ph type="sldNum" sz="quarter" idx="5"/>
          </p:nvPr>
        </p:nvSpPr>
        <p:spPr/>
        <p:txBody>
          <a:bodyPr/>
          <a:lstStyle/>
          <a:p>
            <a:fld id="{84A975C9-8A09-4104-9DAD-5DD6649AC085}" type="slidenum">
              <a:rPr lang="en-US" smtClean="0"/>
              <a:t>11</a:t>
            </a:fld>
            <a:endParaRPr lang="en-US" dirty="0"/>
          </a:p>
        </p:txBody>
      </p:sp>
    </p:spTree>
    <p:extLst>
      <p:ext uri="{BB962C8B-B14F-4D97-AF65-F5344CB8AC3E}">
        <p14:creationId xmlns:p14="http://schemas.microsoft.com/office/powerpoint/2010/main" val="87273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example revised.</a:t>
            </a:r>
          </a:p>
        </p:txBody>
      </p:sp>
      <p:sp>
        <p:nvSpPr>
          <p:cNvPr id="4" name="Slide Number Placeholder 3"/>
          <p:cNvSpPr>
            <a:spLocks noGrp="1"/>
          </p:cNvSpPr>
          <p:nvPr>
            <p:ph type="sldNum" sz="quarter" idx="5"/>
          </p:nvPr>
        </p:nvSpPr>
        <p:spPr/>
        <p:txBody>
          <a:bodyPr/>
          <a:lstStyle/>
          <a:p>
            <a:fld id="{84A975C9-8A09-4104-9DAD-5DD6649AC085}" type="slidenum">
              <a:rPr lang="en-US" smtClean="0"/>
              <a:t>12</a:t>
            </a:fld>
            <a:endParaRPr lang="en-US" dirty="0"/>
          </a:p>
        </p:txBody>
      </p:sp>
    </p:spTree>
    <p:extLst>
      <p:ext uri="{BB962C8B-B14F-4D97-AF65-F5344CB8AC3E}">
        <p14:creationId xmlns:p14="http://schemas.microsoft.com/office/powerpoint/2010/main" val="192128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dirty="0"/>
              <a:t> example revised.</a:t>
            </a:r>
          </a:p>
        </p:txBody>
      </p:sp>
      <p:sp>
        <p:nvSpPr>
          <p:cNvPr id="4" name="Slide Number Placeholder 3"/>
          <p:cNvSpPr>
            <a:spLocks noGrp="1"/>
          </p:cNvSpPr>
          <p:nvPr>
            <p:ph type="sldNum" sz="quarter" idx="5"/>
          </p:nvPr>
        </p:nvSpPr>
        <p:spPr/>
        <p:txBody>
          <a:bodyPr/>
          <a:lstStyle/>
          <a:p>
            <a:fld id="{84A975C9-8A09-4104-9DAD-5DD6649AC085}" type="slidenum">
              <a:rPr lang="en-US" smtClean="0"/>
              <a:t>13</a:t>
            </a:fld>
            <a:endParaRPr lang="en-US" dirty="0"/>
          </a:p>
        </p:txBody>
      </p:sp>
    </p:spTree>
    <p:extLst>
      <p:ext uri="{BB962C8B-B14F-4D97-AF65-F5344CB8AC3E}">
        <p14:creationId xmlns:p14="http://schemas.microsoft.com/office/powerpoint/2010/main" val="186208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examples revised, replace.</a:t>
            </a:r>
          </a:p>
        </p:txBody>
      </p:sp>
      <p:sp>
        <p:nvSpPr>
          <p:cNvPr id="4" name="Slide Number Placeholder 3"/>
          <p:cNvSpPr>
            <a:spLocks noGrp="1"/>
          </p:cNvSpPr>
          <p:nvPr>
            <p:ph type="sldNum" sz="quarter" idx="5"/>
          </p:nvPr>
        </p:nvSpPr>
        <p:spPr/>
        <p:txBody>
          <a:bodyPr/>
          <a:lstStyle/>
          <a:p>
            <a:fld id="{84A975C9-8A09-4104-9DAD-5DD6649AC085}" type="slidenum">
              <a:rPr lang="en-US" smtClean="0"/>
              <a:t>14</a:t>
            </a:fld>
            <a:endParaRPr lang="en-US" dirty="0"/>
          </a:p>
        </p:txBody>
      </p:sp>
    </p:spTree>
    <p:extLst>
      <p:ext uri="{BB962C8B-B14F-4D97-AF65-F5344CB8AC3E}">
        <p14:creationId xmlns:p14="http://schemas.microsoft.com/office/powerpoint/2010/main" val="17432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5"/>
          </p:nvPr>
        </p:nvSpPr>
        <p:spPr/>
        <p:txBody>
          <a:bodyPr/>
          <a:lstStyle/>
          <a:p>
            <a:fld id="{84A975C9-8A09-4104-9DAD-5DD6649AC085}" type="slidenum">
              <a:rPr lang="en-US" smtClean="0"/>
              <a:t>15</a:t>
            </a:fld>
            <a:endParaRPr lang="en-US" dirty="0"/>
          </a:p>
        </p:txBody>
      </p:sp>
    </p:spTree>
    <p:extLst>
      <p:ext uri="{BB962C8B-B14F-4D97-AF65-F5344CB8AC3E}">
        <p14:creationId xmlns:p14="http://schemas.microsoft.com/office/powerpoint/2010/main" val="407792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added</a:t>
            </a:r>
          </a:p>
          <a:p>
            <a:endParaRPr lang="en-US" dirty="0"/>
          </a:p>
          <a:p>
            <a:endParaRPr lang="en-US" dirty="0"/>
          </a:p>
          <a:p>
            <a:endParaRPr lang="en-US" dirty="0"/>
          </a:p>
          <a:p>
            <a:r>
              <a:rPr lang="en-US" dirty="0"/>
              <a:t>Please refer to the details in Title II</a:t>
            </a:r>
          </a:p>
        </p:txBody>
      </p:sp>
      <p:sp>
        <p:nvSpPr>
          <p:cNvPr id="4" name="Slide Number Placeholder 3"/>
          <p:cNvSpPr>
            <a:spLocks noGrp="1"/>
          </p:cNvSpPr>
          <p:nvPr>
            <p:ph type="sldNum" sz="quarter" idx="5"/>
          </p:nvPr>
        </p:nvSpPr>
        <p:spPr/>
        <p:txBody>
          <a:bodyPr/>
          <a:lstStyle/>
          <a:p>
            <a:fld id="{84A975C9-8A09-4104-9DAD-5DD6649AC085}" type="slidenum">
              <a:rPr lang="en-US" smtClean="0"/>
              <a:t>16</a:t>
            </a:fld>
            <a:endParaRPr lang="en-US" dirty="0"/>
          </a:p>
        </p:txBody>
      </p:sp>
    </p:spTree>
    <p:extLst>
      <p:ext uri="{BB962C8B-B14F-4D97-AF65-F5344CB8AC3E}">
        <p14:creationId xmlns:p14="http://schemas.microsoft.com/office/powerpoint/2010/main" val="128052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replace</a:t>
            </a:r>
          </a:p>
        </p:txBody>
      </p:sp>
      <p:sp>
        <p:nvSpPr>
          <p:cNvPr id="4" name="Slide Number Placeholder 3"/>
          <p:cNvSpPr>
            <a:spLocks noGrp="1"/>
          </p:cNvSpPr>
          <p:nvPr>
            <p:ph type="sldNum" sz="quarter" idx="5"/>
          </p:nvPr>
        </p:nvSpPr>
        <p:spPr/>
        <p:txBody>
          <a:bodyPr/>
          <a:lstStyle/>
          <a:p>
            <a:fld id="{84A975C9-8A09-4104-9DAD-5DD6649AC085}" type="slidenum">
              <a:rPr lang="en-US" smtClean="0"/>
              <a:t>17</a:t>
            </a:fld>
            <a:endParaRPr lang="en-US" dirty="0"/>
          </a:p>
        </p:txBody>
      </p:sp>
    </p:spTree>
    <p:extLst>
      <p:ext uri="{BB962C8B-B14F-4D97-AF65-F5344CB8AC3E}">
        <p14:creationId xmlns:p14="http://schemas.microsoft.com/office/powerpoint/2010/main" val="717612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a:t>
            </a:r>
          </a:p>
        </p:txBody>
      </p:sp>
      <p:sp>
        <p:nvSpPr>
          <p:cNvPr id="4" name="Slide Number Placeholder 3"/>
          <p:cNvSpPr>
            <a:spLocks noGrp="1"/>
          </p:cNvSpPr>
          <p:nvPr>
            <p:ph type="sldNum" sz="quarter" idx="5"/>
          </p:nvPr>
        </p:nvSpPr>
        <p:spPr/>
        <p:txBody>
          <a:bodyPr/>
          <a:lstStyle/>
          <a:p>
            <a:fld id="{84A975C9-8A09-4104-9DAD-5DD6649AC085}" type="slidenum">
              <a:rPr lang="en-US" smtClean="0"/>
              <a:t>18</a:t>
            </a:fld>
            <a:endParaRPr lang="en-US" dirty="0"/>
          </a:p>
        </p:txBody>
      </p:sp>
    </p:spTree>
    <p:extLst>
      <p:ext uri="{BB962C8B-B14F-4D97-AF65-F5344CB8AC3E}">
        <p14:creationId xmlns:p14="http://schemas.microsoft.com/office/powerpoint/2010/main" val="2076998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a:p>
            <a:endParaRPr lang="en-US" dirty="0"/>
          </a:p>
          <a:p>
            <a:endParaRPr lang="en-US" dirty="0"/>
          </a:p>
          <a:p>
            <a:endParaRPr lang="en-US" dirty="0"/>
          </a:p>
          <a:p>
            <a:r>
              <a:rPr lang="en-US" dirty="0"/>
              <a:t>Will include link to this information at the end of the presentation for more information</a:t>
            </a:r>
          </a:p>
        </p:txBody>
      </p:sp>
      <p:sp>
        <p:nvSpPr>
          <p:cNvPr id="4" name="Slide Number Placeholder 3"/>
          <p:cNvSpPr>
            <a:spLocks noGrp="1"/>
          </p:cNvSpPr>
          <p:nvPr>
            <p:ph type="sldNum" sz="quarter" idx="5"/>
          </p:nvPr>
        </p:nvSpPr>
        <p:spPr/>
        <p:txBody>
          <a:bodyPr/>
          <a:lstStyle/>
          <a:p>
            <a:fld id="{84A975C9-8A09-4104-9DAD-5DD6649AC085}" type="slidenum">
              <a:rPr lang="en-US" smtClean="0"/>
              <a:t>19</a:t>
            </a:fld>
            <a:endParaRPr lang="en-US" dirty="0"/>
          </a:p>
        </p:txBody>
      </p:sp>
    </p:spTree>
    <p:extLst>
      <p:ext uri="{BB962C8B-B14F-4D97-AF65-F5344CB8AC3E}">
        <p14:creationId xmlns:p14="http://schemas.microsoft.com/office/powerpoint/2010/main" val="20429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a:p>
            <a:endParaRPr lang="en-US" dirty="0"/>
          </a:p>
          <a:p>
            <a:r>
              <a:rPr lang="en-US" dirty="0"/>
              <a:t>Notes: Update went into effect April 2024. We’ll discuss compliance dates in a later slide.</a:t>
            </a:r>
          </a:p>
        </p:txBody>
      </p:sp>
      <p:sp>
        <p:nvSpPr>
          <p:cNvPr id="4" name="Slide Number Placeholder 3"/>
          <p:cNvSpPr>
            <a:spLocks noGrp="1"/>
          </p:cNvSpPr>
          <p:nvPr>
            <p:ph type="sldNum" sz="quarter" idx="5"/>
          </p:nvPr>
        </p:nvSpPr>
        <p:spPr/>
        <p:txBody>
          <a:bodyPr/>
          <a:lstStyle/>
          <a:p>
            <a:fld id="{84A975C9-8A09-4104-9DAD-5DD6649AC085}" type="slidenum">
              <a:rPr lang="en-US" smtClean="0"/>
              <a:t>2</a:t>
            </a:fld>
            <a:endParaRPr lang="en-US" dirty="0"/>
          </a:p>
        </p:txBody>
      </p:sp>
    </p:spTree>
    <p:extLst>
      <p:ext uri="{BB962C8B-B14F-4D97-AF65-F5344CB8AC3E}">
        <p14:creationId xmlns:p14="http://schemas.microsoft.com/office/powerpoint/2010/main" val="18742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5"/>
          </p:nvPr>
        </p:nvSpPr>
        <p:spPr/>
        <p:txBody>
          <a:bodyPr/>
          <a:lstStyle/>
          <a:p>
            <a:fld id="{84A975C9-8A09-4104-9DAD-5DD6649AC085}" type="slidenum">
              <a:rPr lang="en-US" smtClean="0"/>
              <a:t>20</a:t>
            </a:fld>
            <a:endParaRPr lang="en-US" dirty="0"/>
          </a:p>
        </p:txBody>
      </p:sp>
    </p:spTree>
    <p:extLst>
      <p:ext uri="{BB962C8B-B14F-4D97-AF65-F5344CB8AC3E}">
        <p14:creationId xmlns:p14="http://schemas.microsoft.com/office/powerpoint/2010/main" val="53415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5"/>
          </p:nvPr>
        </p:nvSpPr>
        <p:spPr/>
        <p:txBody>
          <a:bodyPr/>
          <a:lstStyle/>
          <a:p>
            <a:fld id="{84A975C9-8A09-4104-9DAD-5DD6649AC085}" type="slidenum">
              <a:rPr lang="en-US" smtClean="0"/>
              <a:t>21</a:t>
            </a:fld>
            <a:endParaRPr lang="en-US" dirty="0"/>
          </a:p>
        </p:txBody>
      </p:sp>
    </p:spTree>
    <p:extLst>
      <p:ext uri="{BB962C8B-B14F-4D97-AF65-F5344CB8AC3E}">
        <p14:creationId xmlns:p14="http://schemas.microsoft.com/office/powerpoint/2010/main" val="415167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5"/>
          </p:nvPr>
        </p:nvSpPr>
        <p:spPr/>
        <p:txBody>
          <a:bodyPr/>
          <a:lstStyle/>
          <a:p>
            <a:fld id="{84A975C9-8A09-4104-9DAD-5DD6649AC085}" type="slidenum">
              <a:rPr lang="en-US" smtClean="0"/>
              <a:t>22</a:t>
            </a:fld>
            <a:endParaRPr lang="en-US" dirty="0"/>
          </a:p>
        </p:txBody>
      </p:sp>
    </p:spTree>
    <p:extLst>
      <p:ext uri="{BB962C8B-B14F-4D97-AF65-F5344CB8AC3E}">
        <p14:creationId xmlns:p14="http://schemas.microsoft.com/office/powerpoint/2010/main" val="329545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moved and needs to be slide 3. </a:t>
            </a:r>
          </a:p>
          <a:p>
            <a:r>
              <a:rPr lang="en-US" dirty="0"/>
              <a:t>Title, First sentence and first bullet revised.</a:t>
            </a:r>
          </a:p>
        </p:txBody>
      </p:sp>
      <p:sp>
        <p:nvSpPr>
          <p:cNvPr id="4" name="Slide Number Placeholder 3"/>
          <p:cNvSpPr>
            <a:spLocks noGrp="1"/>
          </p:cNvSpPr>
          <p:nvPr>
            <p:ph type="sldNum" sz="quarter" idx="5"/>
          </p:nvPr>
        </p:nvSpPr>
        <p:spPr/>
        <p:txBody>
          <a:bodyPr/>
          <a:lstStyle/>
          <a:p>
            <a:fld id="{84A975C9-8A09-4104-9DAD-5DD6649AC085}" type="slidenum">
              <a:rPr lang="en-US" smtClean="0"/>
              <a:t>3</a:t>
            </a:fld>
            <a:endParaRPr lang="en-US" dirty="0"/>
          </a:p>
        </p:txBody>
      </p:sp>
    </p:spTree>
    <p:extLst>
      <p:ext uri="{BB962C8B-B14F-4D97-AF65-F5344CB8AC3E}">
        <p14:creationId xmlns:p14="http://schemas.microsoft.com/office/powerpoint/2010/main" val="174458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5"/>
          </p:nvPr>
        </p:nvSpPr>
        <p:spPr/>
        <p:txBody>
          <a:bodyPr/>
          <a:lstStyle/>
          <a:p>
            <a:fld id="{84A975C9-8A09-4104-9DAD-5DD6649AC085}" type="slidenum">
              <a:rPr lang="en-US" smtClean="0"/>
              <a:t>4</a:t>
            </a:fld>
            <a:endParaRPr lang="en-US" dirty="0"/>
          </a:p>
        </p:txBody>
      </p:sp>
    </p:spTree>
    <p:extLst>
      <p:ext uri="{BB962C8B-B14F-4D97-AF65-F5344CB8AC3E}">
        <p14:creationId xmlns:p14="http://schemas.microsoft.com/office/powerpoint/2010/main" val="236146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Webpage text examples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5</a:t>
            </a:fld>
            <a:endParaRPr lang="en-US" dirty="0"/>
          </a:p>
        </p:txBody>
      </p:sp>
    </p:spTree>
    <p:extLst>
      <p:ext uri="{BB962C8B-B14F-4D97-AF65-F5344CB8AC3E}">
        <p14:creationId xmlns:p14="http://schemas.microsoft.com/office/powerpoint/2010/main" val="419903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6</a:t>
            </a:fld>
            <a:endParaRPr lang="en-US" dirty="0"/>
          </a:p>
        </p:txBody>
      </p:sp>
    </p:spTree>
    <p:extLst>
      <p:ext uri="{BB962C8B-B14F-4D97-AF65-F5344CB8AC3E}">
        <p14:creationId xmlns:p14="http://schemas.microsoft.com/office/powerpoint/2010/main" val="404468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7</a:t>
            </a:fld>
            <a:endParaRPr lang="en-US" dirty="0"/>
          </a:p>
        </p:txBody>
      </p:sp>
    </p:spTree>
    <p:extLst>
      <p:ext uri="{BB962C8B-B14F-4D97-AF65-F5344CB8AC3E}">
        <p14:creationId xmlns:p14="http://schemas.microsoft.com/office/powerpoint/2010/main" val="388120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8</a:t>
            </a:fld>
            <a:endParaRPr lang="en-US" dirty="0"/>
          </a:p>
        </p:txBody>
      </p:sp>
    </p:spTree>
    <p:extLst>
      <p:ext uri="{BB962C8B-B14F-4D97-AF65-F5344CB8AC3E}">
        <p14:creationId xmlns:p14="http://schemas.microsoft.com/office/powerpoint/2010/main" val="36297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DISCLAIMER: The following slides detail exceptions to the Department of Justice’s new rules on web and mobile app accessibility. These exceptions apply only to limited situations and should not be seen as the primary focus of this presentation. It is crucial to prioritize compliance with the overall accessibility standards and to view these exceptions as special cases that do not detract from the broader goal of ensuring accessibility for all users.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9</a:t>
            </a:fld>
            <a:endParaRPr lang="en-US" dirty="0"/>
          </a:p>
        </p:txBody>
      </p:sp>
    </p:spTree>
    <p:extLst>
      <p:ext uri="{BB962C8B-B14F-4D97-AF65-F5344CB8AC3E}">
        <p14:creationId xmlns:p14="http://schemas.microsoft.com/office/powerpoint/2010/main" val="343529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w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userDrawn="1">
            <p:extLst>
              <p:ext uri="{D42A27DB-BD31-4B8C-83A1-F6EECF244321}">
                <p14:modId xmlns:p14="http://schemas.microsoft.com/office/powerpoint/2010/main" val="2300519056"/>
              </p:ext>
            </p:extLst>
          </p:nvPr>
        </p:nvGraphicFramePr>
        <p:xfrm>
          <a:off x="10075767" y="2310646"/>
          <a:ext cx="2116233" cy="1607474"/>
        </p:xfrm>
        <a:graphic>
          <a:graphicData uri="http://schemas.openxmlformats.org/presentationml/2006/ole">
            <mc:AlternateContent xmlns:mc="http://schemas.openxmlformats.org/markup-compatibility/2006">
              <mc:Choice xmlns:v="urn:schemas-microsoft-com:vml" Requires="v">
                <p:oleObj r:id="rId2" imgW="5917320" imgH="4494960" progId="">
                  <p:embed/>
                </p:oleObj>
              </mc:Choice>
              <mc:Fallback>
                <p:oleObj r:id="rId2" imgW="5917320" imgH="4494960" progId="">
                  <p:embed/>
                  <p:pic>
                    <p:nvPicPr>
                      <p:cNvPr id="11" name="Object 10"/>
                      <p:cNvPicPr/>
                      <p:nvPr/>
                    </p:nvPicPr>
                    <p:blipFill>
                      <a:blip r:embed="rId3"/>
                      <a:stretch>
                        <a:fillRect/>
                      </a:stretch>
                    </p:blipFill>
                    <p:spPr>
                      <a:xfrm>
                        <a:off x="10075767" y="2310646"/>
                        <a:ext cx="2116233" cy="1607474"/>
                      </a:xfrm>
                      <a:prstGeom prst="rect">
                        <a:avLst/>
                      </a:prstGeom>
                    </p:spPr>
                  </p:pic>
                </p:oleObj>
              </mc:Fallback>
            </mc:AlternateContent>
          </a:graphicData>
        </a:graphic>
      </p:graphicFrame>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36052"/>
          <a:stretch/>
        </p:blipFill>
        <p:spPr>
          <a:xfrm>
            <a:off x="0" y="2310646"/>
            <a:ext cx="2001795" cy="1620108"/>
          </a:xfrm>
          <a:prstGeom prst="rect">
            <a:avLst/>
          </a:prstGeom>
        </p:spPr>
      </p:pic>
      <p:sp>
        <p:nvSpPr>
          <p:cNvPr id="2" name="Title 1"/>
          <p:cNvSpPr>
            <a:spLocks noGrp="1"/>
          </p:cNvSpPr>
          <p:nvPr>
            <p:ph type="ctrTitle"/>
          </p:nvPr>
        </p:nvSpPr>
        <p:spPr>
          <a:xfrm>
            <a:off x="1370693" y="1769540"/>
            <a:ext cx="9440034" cy="1828801"/>
          </a:xfrm>
        </p:spPr>
        <p:txBody>
          <a:bodyPr anchor="b">
            <a:normAutofit/>
          </a:bodyPr>
          <a:lstStyle>
            <a:lvl1pPr algn="ctr">
              <a:defRPr sz="5400" baseline="0">
                <a:solidFill>
                  <a:srgbClr val="F2E7D2"/>
                </a:solidFill>
              </a:defRPr>
            </a:lvl1pPr>
          </a:lstStyle>
          <a:p>
            <a:r>
              <a:rPr lang="en-US" dirty="0"/>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923F103-BC34-4FE4-A40E-EDDEECFDA5D0}"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90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752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26859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94553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6853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46023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7465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98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05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lnSpc>
                <a:spcPct val="150000"/>
              </a:lnSpc>
              <a:defRPr baseline="0">
                <a:solidFill>
                  <a:schemeClr val="tx1"/>
                </a:solidFill>
              </a:defRPr>
            </a:lvl1pPr>
            <a:lvl2pPr>
              <a:lnSpc>
                <a:spcPct val="150000"/>
              </a:lnSpc>
              <a:defRPr baseline="0">
                <a:solidFill>
                  <a:schemeClr val="tx1"/>
                </a:solidFill>
              </a:defRPr>
            </a:lvl2pPr>
            <a:lvl3pPr>
              <a:lnSpc>
                <a:spcPct val="150000"/>
              </a:lnSpc>
              <a:defRPr baseline="0">
                <a:solidFill>
                  <a:schemeClr val="tx1"/>
                </a:solidFill>
              </a:defRPr>
            </a:lvl3pPr>
            <a:lvl4pPr>
              <a:lnSpc>
                <a:spcPct val="150000"/>
              </a:lnSpc>
              <a:defRPr baseline="0">
                <a:solidFill>
                  <a:schemeClr val="tx1"/>
                </a:solidFill>
              </a:defRPr>
            </a:lvl4pPr>
            <a:lvl5pPr>
              <a:lnSpc>
                <a:spcPct val="150000"/>
              </a:lnSpc>
              <a:defRPr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6052"/>
          <a:stretch/>
        </p:blipFill>
        <p:spPr>
          <a:xfrm>
            <a:off x="0" y="0"/>
            <a:ext cx="2001795" cy="1620108"/>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021482445"/>
              </p:ext>
            </p:extLst>
          </p:nvPr>
        </p:nvGraphicFramePr>
        <p:xfrm>
          <a:off x="10075767" y="0"/>
          <a:ext cx="2116233" cy="1607474"/>
        </p:xfrm>
        <a:graphic>
          <a:graphicData uri="http://schemas.openxmlformats.org/presentationml/2006/ole">
            <mc:AlternateContent xmlns:mc="http://schemas.openxmlformats.org/markup-compatibility/2006">
              <mc:Choice xmlns:v="urn:schemas-microsoft-com:vml" Requires="v">
                <p:oleObj r:id="rId3" imgW="5917320" imgH="4494960" progId="">
                  <p:embed/>
                </p:oleObj>
              </mc:Choice>
              <mc:Fallback>
                <p:oleObj r:id="rId3" imgW="5917320" imgH="4494960" progId="">
                  <p:embed/>
                  <p:pic>
                    <p:nvPicPr>
                      <p:cNvPr id="9" name="Object 8"/>
                      <p:cNvPicPr/>
                      <p:nvPr/>
                    </p:nvPicPr>
                    <p:blipFill>
                      <a:blip r:embed="rId4"/>
                      <a:stretch>
                        <a:fillRect/>
                      </a:stretch>
                    </p:blipFill>
                    <p:spPr>
                      <a:xfrm>
                        <a:off x="10075767" y="0"/>
                        <a:ext cx="2116233" cy="1607474"/>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lvl1pPr>
              <a:defRPr sz="4200" b="1" baseline="0">
                <a:solidFill>
                  <a:srgbClr val="F2E7D2"/>
                </a:solidFill>
              </a:defRPr>
            </a:lvl1pPr>
          </a:lstStyle>
          <a:p>
            <a:r>
              <a:rPr lang="en-US" dirty="0"/>
              <a:t>Click to edit Master title style</a:t>
            </a:r>
          </a:p>
        </p:txBody>
      </p:sp>
      <p:sp>
        <p:nvSpPr>
          <p:cNvPr id="12" name="Date Placeholder 11"/>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13" name="Footer Placeholder 12"/>
          <p:cNvSpPr>
            <a:spLocks noGrp="1"/>
          </p:cNvSpPr>
          <p:nvPr>
            <p:ph type="ftr" sz="quarter" idx="11"/>
          </p:nvPr>
        </p:nvSpPr>
        <p:spPr/>
        <p:txBody>
          <a:bodyPr/>
          <a:lstStyle/>
          <a:p>
            <a:r>
              <a:rPr lang="en-US" dirty="0"/>
              <a:t>Accessibility 101</a:t>
            </a:r>
          </a:p>
        </p:txBody>
      </p:sp>
      <p:sp>
        <p:nvSpPr>
          <p:cNvPr id="14" name="Slide Number Placeholder 1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168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aphicFrame>
        <p:nvGraphicFramePr>
          <p:cNvPr id="8" name="Object 7"/>
          <p:cNvGraphicFramePr>
            <a:graphicFrameLocks noChangeAspect="1"/>
          </p:cNvGraphicFramePr>
          <p:nvPr userDrawn="1">
            <p:extLst>
              <p:ext uri="{D42A27DB-BD31-4B8C-83A1-F6EECF244321}">
                <p14:modId xmlns:p14="http://schemas.microsoft.com/office/powerpoint/2010/main" val="1355774889"/>
              </p:ext>
            </p:extLst>
          </p:nvPr>
        </p:nvGraphicFramePr>
        <p:xfrm>
          <a:off x="10075767" y="2310646"/>
          <a:ext cx="2116233" cy="1607474"/>
        </p:xfrm>
        <a:graphic>
          <a:graphicData uri="http://schemas.openxmlformats.org/presentationml/2006/ole">
            <mc:AlternateContent xmlns:mc="http://schemas.openxmlformats.org/markup-compatibility/2006">
              <mc:Choice xmlns:v="urn:schemas-microsoft-com:vml" Requires="v">
                <p:oleObj r:id="rId2" imgW="5917320" imgH="4494960" progId="">
                  <p:embed/>
                </p:oleObj>
              </mc:Choice>
              <mc:Fallback>
                <p:oleObj r:id="rId2" imgW="5917320" imgH="4494960" progId="">
                  <p:embed/>
                  <p:pic>
                    <p:nvPicPr>
                      <p:cNvPr id="8" name="Object 7"/>
                      <p:cNvPicPr/>
                      <p:nvPr/>
                    </p:nvPicPr>
                    <p:blipFill>
                      <a:blip r:embed="rId3"/>
                      <a:stretch>
                        <a:fillRect/>
                      </a:stretch>
                    </p:blipFill>
                    <p:spPr>
                      <a:xfrm>
                        <a:off x="10075767" y="2310646"/>
                        <a:ext cx="2116233" cy="1607474"/>
                      </a:xfrm>
                      <a:prstGeom prst="rect">
                        <a:avLst/>
                      </a:prstGeom>
                    </p:spPr>
                  </p:pic>
                </p:oleObj>
              </mc:Fallback>
            </mc:AlternateContent>
          </a:graphicData>
        </a:graphic>
      </p:graphicFrame>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r="36052"/>
          <a:stretch/>
        </p:blipFill>
        <p:spPr>
          <a:xfrm>
            <a:off x="0" y="2310646"/>
            <a:ext cx="2001795" cy="1620108"/>
          </a:xfrm>
          <a:prstGeom prst="rect">
            <a:avLst/>
          </a:prstGeom>
        </p:spPr>
      </p:pic>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dirty="0"/>
              <a:t>Click to edit Master title style</a:t>
            </a:r>
          </a:p>
        </p:txBody>
      </p:sp>
    </p:spTree>
    <p:extLst>
      <p:ext uri="{BB962C8B-B14F-4D97-AF65-F5344CB8AC3E}">
        <p14:creationId xmlns:p14="http://schemas.microsoft.com/office/powerpoint/2010/main" val="278146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36052"/>
          <a:stretch/>
        </p:blipFill>
        <p:spPr>
          <a:xfrm>
            <a:off x="0" y="0"/>
            <a:ext cx="2001795" cy="1620108"/>
          </a:xfrm>
          <a:prstGeom prst="rect">
            <a:avLst/>
          </a:prstGeom>
        </p:spPr>
      </p:pic>
      <p:graphicFrame>
        <p:nvGraphicFramePr>
          <p:cNvPr id="10" name="Object 9"/>
          <p:cNvGraphicFramePr>
            <a:graphicFrameLocks noChangeAspect="1"/>
          </p:cNvGraphicFramePr>
          <p:nvPr userDrawn="1">
            <p:extLst>
              <p:ext uri="{D42A27DB-BD31-4B8C-83A1-F6EECF244321}">
                <p14:modId xmlns:p14="http://schemas.microsoft.com/office/powerpoint/2010/main" val="3353816088"/>
              </p:ext>
            </p:extLst>
          </p:nvPr>
        </p:nvGraphicFramePr>
        <p:xfrm>
          <a:off x="10075767" y="0"/>
          <a:ext cx="2116233" cy="1607474"/>
        </p:xfrm>
        <a:graphic>
          <a:graphicData uri="http://schemas.openxmlformats.org/presentationml/2006/ole">
            <mc:AlternateContent xmlns:mc="http://schemas.openxmlformats.org/markup-compatibility/2006">
              <mc:Choice xmlns:v="urn:schemas-microsoft-com:vml" Requires="v">
                <p:oleObj r:id="rId3" imgW="5917320" imgH="4494960" progId="">
                  <p:embed/>
                </p:oleObj>
              </mc:Choice>
              <mc:Fallback>
                <p:oleObj r:id="rId3" imgW="5917320" imgH="4494960" progId="">
                  <p:embed/>
                  <p:pic>
                    <p:nvPicPr>
                      <p:cNvPr id="10" name="Object 9"/>
                      <p:cNvPicPr/>
                      <p:nvPr/>
                    </p:nvPicPr>
                    <p:blipFill>
                      <a:blip r:embed="rId4"/>
                      <a:stretch>
                        <a:fillRect/>
                      </a:stretch>
                    </p:blipFill>
                    <p:spPr>
                      <a:xfrm>
                        <a:off x="10075767" y="0"/>
                        <a:ext cx="2116233" cy="1607474"/>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baseline="0"/>
            </a:lvl1pPr>
          </a:lstStyle>
          <a:p>
            <a:endParaRPr lang="en-US" dirty="0"/>
          </a:p>
        </p:txBody>
      </p:sp>
    </p:spTree>
    <p:extLst>
      <p:ext uri="{BB962C8B-B14F-4D97-AF65-F5344CB8AC3E}">
        <p14:creationId xmlns:p14="http://schemas.microsoft.com/office/powerpoint/2010/main" val="418175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baseline="0">
                <a:solidFill>
                  <a:schemeClr val="tx1"/>
                </a:solidFill>
              </a:defRPr>
            </a:lvl1pPr>
            <a:lvl2pPr>
              <a:defRPr sz="1600" baseline="0">
                <a:solidFill>
                  <a:schemeClr val="tx1"/>
                </a:solidFill>
              </a:defRPr>
            </a:lvl2pPr>
            <a:lvl3pPr>
              <a:defRPr sz="1400" baseline="0">
                <a:solidFill>
                  <a:schemeClr val="tx1"/>
                </a:solidFill>
              </a:defRPr>
            </a:lvl3pPr>
            <a:lvl4pPr>
              <a:defRPr sz="1200" baseline="0">
                <a:solidFill>
                  <a:schemeClr val="tx1"/>
                </a:solidFill>
              </a:defRPr>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baseline="0">
                <a:solidFill>
                  <a:schemeClr val="tx1"/>
                </a:solidFill>
              </a:defRPr>
            </a:lvl1pPr>
            <a:lvl2pPr>
              <a:defRPr sz="1600" baseline="0">
                <a:solidFill>
                  <a:schemeClr val="tx1"/>
                </a:solidFill>
              </a:defRPr>
            </a:lvl2pPr>
            <a:lvl3pPr>
              <a:defRPr sz="1400" baseline="0">
                <a:solidFill>
                  <a:schemeClr val="tx1"/>
                </a:solidFill>
              </a:defRPr>
            </a:lvl3pPr>
            <a:lvl4pPr>
              <a:defRPr sz="1200" baseline="0">
                <a:solidFill>
                  <a:schemeClr val="tx1"/>
                </a:solidFill>
              </a:defRPr>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r="36052"/>
          <a:stretch/>
        </p:blipFill>
        <p:spPr>
          <a:xfrm>
            <a:off x="0" y="0"/>
            <a:ext cx="2001795" cy="1620108"/>
          </a:xfrm>
          <a:prstGeom prst="rect">
            <a:avLst/>
          </a:prstGeom>
        </p:spPr>
      </p:pic>
      <p:graphicFrame>
        <p:nvGraphicFramePr>
          <p:cNvPr id="14" name="Object 13"/>
          <p:cNvGraphicFramePr>
            <a:graphicFrameLocks noChangeAspect="1"/>
          </p:cNvGraphicFramePr>
          <p:nvPr userDrawn="1">
            <p:extLst>
              <p:ext uri="{D42A27DB-BD31-4B8C-83A1-F6EECF244321}">
                <p14:modId xmlns:p14="http://schemas.microsoft.com/office/powerpoint/2010/main" val="3353816088"/>
              </p:ext>
            </p:extLst>
          </p:nvPr>
        </p:nvGraphicFramePr>
        <p:xfrm>
          <a:off x="10075767" y="0"/>
          <a:ext cx="2116233" cy="1607474"/>
        </p:xfrm>
        <a:graphic>
          <a:graphicData uri="http://schemas.openxmlformats.org/presentationml/2006/ole">
            <mc:AlternateContent xmlns:mc="http://schemas.openxmlformats.org/markup-compatibility/2006">
              <mc:Choice xmlns:v="urn:schemas-microsoft-com:vml" Requires="v">
                <p:oleObj r:id="rId4" imgW="5917320" imgH="4494960" progId="">
                  <p:embed/>
                </p:oleObj>
              </mc:Choice>
              <mc:Fallback>
                <p:oleObj r:id="rId4" imgW="5917320" imgH="4494960" progId="">
                  <p:embed/>
                  <p:pic>
                    <p:nvPicPr>
                      <p:cNvPr id="14" name="Object 13"/>
                      <p:cNvPicPr/>
                      <p:nvPr/>
                    </p:nvPicPr>
                    <p:blipFill>
                      <a:blip r:embed="rId5"/>
                      <a:stretch>
                        <a:fillRect/>
                      </a:stretch>
                    </p:blipFill>
                    <p:spPr>
                      <a:xfrm>
                        <a:off x="10075767" y="0"/>
                        <a:ext cx="2116233" cy="1607474"/>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0690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A18ACC-A947-437B-A130-35BD54FDF1E9}" type="datetimeFigureOut">
              <a:rPr lang="en-US" smtClean="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36052"/>
          <a:stretch/>
        </p:blipFill>
        <p:spPr>
          <a:xfrm>
            <a:off x="0" y="0"/>
            <a:ext cx="2001795" cy="1620108"/>
          </a:xfrm>
          <a:prstGeom prst="rect">
            <a:avLst/>
          </a:prstGeom>
        </p:spPr>
      </p:pic>
      <p:graphicFrame>
        <p:nvGraphicFramePr>
          <p:cNvPr id="8" name="Object 7"/>
          <p:cNvGraphicFramePr>
            <a:graphicFrameLocks noChangeAspect="1"/>
          </p:cNvGraphicFramePr>
          <p:nvPr userDrawn="1">
            <p:extLst>
              <p:ext uri="{D42A27DB-BD31-4B8C-83A1-F6EECF244321}">
                <p14:modId xmlns:p14="http://schemas.microsoft.com/office/powerpoint/2010/main" val="3353816088"/>
              </p:ext>
            </p:extLst>
          </p:nvPr>
        </p:nvGraphicFramePr>
        <p:xfrm>
          <a:off x="10075767" y="0"/>
          <a:ext cx="2116233" cy="1607474"/>
        </p:xfrm>
        <a:graphic>
          <a:graphicData uri="http://schemas.openxmlformats.org/presentationml/2006/ole">
            <mc:AlternateContent xmlns:mc="http://schemas.openxmlformats.org/markup-compatibility/2006">
              <mc:Choice xmlns:v="urn:schemas-microsoft-com:vml" Requires="v">
                <p:oleObj r:id="rId3" imgW="5917320" imgH="4494960" progId="">
                  <p:embed/>
                </p:oleObj>
              </mc:Choice>
              <mc:Fallback>
                <p:oleObj r:id="rId3" imgW="5917320" imgH="4494960" progId="">
                  <p:embed/>
                  <p:pic>
                    <p:nvPicPr>
                      <p:cNvPr id="8" name="Object 7"/>
                      <p:cNvPicPr/>
                      <p:nvPr/>
                    </p:nvPicPr>
                    <p:blipFill>
                      <a:blip r:embed="rId4"/>
                      <a:stretch>
                        <a:fillRect/>
                      </a:stretch>
                    </p:blipFill>
                    <p:spPr>
                      <a:xfrm>
                        <a:off x="10075767" y="0"/>
                        <a:ext cx="2116233" cy="1607474"/>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2"/>
          <p:cNvSpPr>
            <a:spLocks noGrp="1"/>
          </p:cNvSpPr>
          <p:nvPr>
            <p:ph idx="1" hasCustomPrompt="1"/>
          </p:nvPr>
        </p:nvSpPr>
        <p:spPr>
          <a:xfrm>
            <a:off x="913795" y="2668555"/>
            <a:ext cx="10353762" cy="3122645"/>
          </a:xfrm>
        </p:spPr>
        <p:txBody>
          <a:bodyPr/>
          <a:lstStyle>
            <a:lvl1pPr>
              <a:lnSpc>
                <a:spcPct val="150000"/>
              </a:lnSpc>
              <a:defRPr baseline="0">
                <a:solidFill>
                  <a:schemeClr val="tx1"/>
                </a:solidFill>
              </a:defRPr>
            </a:lvl1pPr>
            <a:lvl2pPr>
              <a:lnSpc>
                <a:spcPct val="150000"/>
              </a:lnSpc>
              <a:defRPr baseline="0">
                <a:solidFill>
                  <a:schemeClr val="tx1"/>
                </a:solidFill>
              </a:defRPr>
            </a:lvl2pPr>
            <a:lvl3pPr>
              <a:lnSpc>
                <a:spcPct val="150000"/>
              </a:lnSpc>
              <a:defRPr baseline="0">
                <a:solidFill>
                  <a:schemeClr val="tx1"/>
                </a:solidFill>
              </a:defRPr>
            </a:lvl3pPr>
            <a:lvl4pPr>
              <a:lnSpc>
                <a:spcPct val="150000"/>
              </a:lnSpc>
              <a:defRPr baseline="0">
                <a:solidFill>
                  <a:schemeClr val="tx1"/>
                </a:solidFill>
              </a:defRPr>
            </a:lvl4pPr>
            <a:lvl5pPr>
              <a:lnSpc>
                <a:spcPct val="150000"/>
              </a:lnSpc>
              <a:defRPr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913795" y="2062065"/>
            <a:ext cx="10432229" cy="523220"/>
          </a:xfrm>
          <a:prstGeom prst="rect">
            <a:avLst/>
          </a:prstGeom>
          <a:noFill/>
        </p:spPr>
        <p:txBody>
          <a:bodyPr wrap="square" rtlCol="0">
            <a:spAutoFit/>
          </a:bodyPr>
          <a:lstStyle/>
          <a:p>
            <a:r>
              <a:rPr lang="en-US" sz="2800" dirty="0"/>
              <a:t>Insert</a:t>
            </a:r>
            <a:r>
              <a:rPr lang="en-US" sz="2800" baseline="0" dirty="0"/>
              <a:t> title text</a:t>
            </a:r>
            <a:endParaRPr lang="en-US" sz="2800" dirty="0"/>
          </a:p>
        </p:txBody>
      </p:sp>
    </p:spTree>
    <p:extLst>
      <p:ext uri="{BB962C8B-B14F-4D97-AF65-F5344CB8AC3E}">
        <p14:creationId xmlns:p14="http://schemas.microsoft.com/office/powerpoint/2010/main" val="205044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377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034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76342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BE451C3-0FF4-47C4-B829-773ADF60F88C}" type="datetimeFigureOut">
              <a:rPr lang="en-US" smtClean="0"/>
              <a:t>1/22/2025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Accessibility 101</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70745"/>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docs.google.com/forms/d/e/1FAIpQLSf6-PGIjLEfiYkJLQQprzZ72wg8b8TPk4LXxGp_avhexpn9qQ/viewform" TargetMode="External"/><Relationship Id="rId3" Type="http://schemas.openxmlformats.org/officeDocument/2006/relationships/hyperlink" Target="https://www.ada.gov/resources/2024-03-08-web-rule/" TargetMode="External"/><Relationship Id="rId7" Type="http://schemas.openxmlformats.org/officeDocument/2006/relationships/hyperlink" Target="https://www.hhs.gov/civil-rights/for-individuals/disability/section-504-rehabilitation-act-of-1973/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t.mo.gov/wp-content/uploads/web-accessibility-plan-template.pdf" TargetMode="External"/><Relationship Id="rId5" Type="http://schemas.openxmlformats.org/officeDocument/2006/relationships/hyperlink" Target="https://www.w3.org/WAI/WCAG22/quickref/?versions=2.1&amp;currentsidebar=%23col_customize&amp;levels=aaa" TargetMode="External"/><Relationship Id="rId4" Type="http://schemas.openxmlformats.org/officeDocument/2006/relationships/hyperlink" Target="https://at.mo.gov/it-access/" TargetMode="External"/><Relationship Id="rId9" Type="http://schemas.openxmlformats.org/officeDocument/2006/relationships/hyperlink" Target="https://www.youtube.com/channel/UCISQV_R05a7YFEcnmGfG5S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243328"/>
            <a:ext cx="9440034" cy="1706880"/>
          </a:xfrm>
        </p:spPr>
        <p:txBody>
          <a:bodyPr>
            <a:normAutofit fontScale="90000"/>
          </a:bodyPr>
          <a:lstStyle/>
          <a:p>
            <a:r>
              <a:rPr lang="en-US" dirty="0"/>
              <a:t>Title II ADA Rule</a:t>
            </a:r>
            <a:br>
              <a:rPr lang="en-US" dirty="0"/>
            </a:br>
            <a:r>
              <a:rPr lang="en-US" dirty="0"/>
              <a:t>Web Accessibility Update </a:t>
            </a:r>
          </a:p>
        </p:txBody>
      </p:sp>
      <p:sp>
        <p:nvSpPr>
          <p:cNvPr id="3" name="TextBox 2">
            <a:extLst>
              <a:ext uri="{FF2B5EF4-FFF2-40B4-BE49-F238E27FC236}">
                <a16:creationId xmlns:a16="http://schemas.microsoft.com/office/drawing/2014/main" id="{C6C89BA8-AF81-9811-47F2-156DBF0B982D}"/>
              </a:ext>
            </a:extLst>
          </p:cNvPr>
          <p:cNvSpPr txBox="1"/>
          <p:nvPr/>
        </p:nvSpPr>
        <p:spPr>
          <a:xfrm>
            <a:off x="3020992" y="4803493"/>
            <a:ext cx="6215605" cy="830997"/>
          </a:xfrm>
          <a:prstGeom prst="rect">
            <a:avLst/>
          </a:prstGeom>
          <a:noFill/>
        </p:spPr>
        <p:txBody>
          <a:bodyPr wrap="square" rtlCol="0">
            <a:spAutoFit/>
          </a:bodyPr>
          <a:lstStyle/>
          <a:p>
            <a:pPr algn="ctr"/>
            <a:r>
              <a:rPr lang="en-US" sz="2400" dirty="0"/>
              <a:t>Lainie Strange</a:t>
            </a:r>
          </a:p>
          <a:p>
            <a:pPr algn="ctr"/>
            <a:r>
              <a:rPr lang="en-US" sz="2400" dirty="0"/>
              <a:t>Web Accessibility Specialist, OA-ITSD</a:t>
            </a:r>
          </a:p>
        </p:txBody>
      </p:sp>
    </p:spTree>
    <p:extLst>
      <p:ext uri="{BB962C8B-B14F-4D97-AF65-F5344CB8AC3E}">
        <p14:creationId xmlns:p14="http://schemas.microsoft.com/office/powerpoint/2010/main" val="403904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48" y="2036064"/>
            <a:ext cx="11155680" cy="4449617"/>
          </a:xfrm>
        </p:spPr>
        <p:txBody>
          <a:bodyPr>
            <a:normAutofit fontScale="32500" lnSpcReduction="20000"/>
          </a:bodyPr>
          <a:lstStyle/>
          <a:p>
            <a:pPr marL="0" marR="0" indent="0">
              <a:spcBef>
                <a:spcPts val="0"/>
              </a:spcBef>
              <a:spcAft>
                <a:spcPts val="0"/>
              </a:spcAft>
              <a:buNone/>
            </a:pPr>
            <a:r>
              <a:rPr lang="en-US" sz="6800" dirty="0">
                <a:effectLst/>
                <a:latin typeface="Calibri" panose="020F0502020204030204" pitchFamily="34" charset="0"/>
                <a:ea typeface="Calibri" panose="020F0502020204030204" pitchFamily="34" charset="0"/>
              </a:rPr>
              <a:t>Web content is not required to be accessible if the following is met: </a:t>
            </a:r>
          </a:p>
          <a:p>
            <a:pPr marL="365850" indent="-285750">
              <a:spcBef>
                <a:spcPts val="0"/>
              </a:spcBef>
              <a:spcAft>
                <a:spcPts val="0"/>
              </a:spcAft>
              <a:buFont typeface="+mj-lt"/>
              <a:buAutoNum type="arabicPeriod"/>
              <a:tabLst>
                <a:tab pos="914400" algn="l"/>
              </a:tabLst>
            </a:pPr>
            <a:r>
              <a:rPr lang="en-US" sz="6800" dirty="0">
                <a:effectLst/>
                <a:latin typeface="Calibri" panose="020F0502020204030204" pitchFamily="34" charset="0"/>
                <a:ea typeface="Times New Roman" panose="02020603050405020304" pitchFamily="18" charset="0"/>
              </a:rPr>
              <a:t>It is created before April 24, 2026; AND  </a:t>
            </a:r>
            <a:endParaRPr lang="en-US" sz="6800" dirty="0">
              <a:effectLst/>
              <a:latin typeface="Calibri" panose="020F0502020204030204" pitchFamily="34" charset="0"/>
              <a:ea typeface="Calibri" panose="020F0502020204030204" pitchFamily="34" charset="0"/>
            </a:endParaRPr>
          </a:p>
          <a:p>
            <a:pPr marL="365850" indent="-285750">
              <a:spcBef>
                <a:spcPts val="0"/>
              </a:spcBef>
              <a:spcAft>
                <a:spcPts val="0"/>
              </a:spcAft>
              <a:buFont typeface="+mj-lt"/>
              <a:buAutoNum type="arabicPeriod"/>
              <a:tabLst>
                <a:tab pos="914400" algn="l"/>
              </a:tabLst>
            </a:pPr>
            <a:r>
              <a:rPr lang="en-US" sz="6800" dirty="0">
                <a:effectLst/>
                <a:latin typeface="Calibri" panose="020F0502020204030204" pitchFamily="34" charset="0"/>
                <a:ea typeface="Times New Roman" panose="02020603050405020304" pitchFamily="18" charset="0"/>
              </a:rPr>
              <a:t>Is kept only for reference, research, or recordkeeping; AND  </a:t>
            </a:r>
            <a:endParaRPr lang="en-US" sz="6800" dirty="0">
              <a:effectLst/>
              <a:latin typeface="Calibri" panose="020F0502020204030204" pitchFamily="34" charset="0"/>
              <a:ea typeface="Calibri" panose="020F0502020204030204" pitchFamily="34" charset="0"/>
            </a:endParaRPr>
          </a:p>
          <a:p>
            <a:pPr marL="365850" indent="-285750">
              <a:spcBef>
                <a:spcPts val="0"/>
              </a:spcBef>
              <a:spcAft>
                <a:spcPts val="0"/>
              </a:spcAft>
              <a:buFont typeface="+mj-lt"/>
              <a:buAutoNum type="arabicPeriod"/>
              <a:tabLst>
                <a:tab pos="914400" algn="l"/>
              </a:tabLst>
            </a:pPr>
            <a:r>
              <a:rPr lang="en-US" sz="6800" dirty="0">
                <a:effectLst/>
                <a:latin typeface="Calibri" panose="020F0502020204030204" pitchFamily="34" charset="0"/>
                <a:ea typeface="Times New Roman" panose="02020603050405020304" pitchFamily="18" charset="0"/>
              </a:rPr>
              <a:t>It is kept in a special area for archived content; AND  </a:t>
            </a:r>
          </a:p>
          <a:p>
            <a:pPr marL="365850" indent="-285750">
              <a:spcBef>
                <a:spcPts val="0"/>
              </a:spcBef>
              <a:spcAft>
                <a:spcPts val="0"/>
              </a:spcAft>
              <a:buFont typeface="+mj-lt"/>
              <a:buAutoNum type="arabicPeriod"/>
              <a:tabLst>
                <a:tab pos="914400" algn="l"/>
              </a:tabLst>
            </a:pPr>
            <a:r>
              <a:rPr lang="en-US" sz="6800" dirty="0">
                <a:effectLst/>
                <a:latin typeface="Calibri" panose="020F0502020204030204" pitchFamily="34" charset="0"/>
                <a:ea typeface="Times New Roman" panose="02020603050405020304" pitchFamily="18" charset="0"/>
              </a:rPr>
              <a:t>Has not been changed since it was archived </a:t>
            </a:r>
          </a:p>
          <a:p>
            <a:pPr marL="0" marR="0" indent="0">
              <a:spcBef>
                <a:spcPts val="0"/>
              </a:spcBef>
              <a:spcAft>
                <a:spcPts val="0"/>
              </a:spcAft>
              <a:buNone/>
            </a:pPr>
            <a:r>
              <a:rPr lang="en-US" sz="6800" dirty="0">
                <a:effectLst/>
                <a:latin typeface="Calibri" panose="020F0502020204030204" pitchFamily="34" charset="0"/>
                <a:ea typeface="Times New Roman" panose="02020603050405020304" pitchFamily="18" charset="0"/>
              </a:rPr>
              <a:t> </a:t>
            </a:r>
            <a:r>
              <a:rPr lang="en-US" sz="6800" dirty="0">
                <a:effectLst/>
                <a:latin typeface="Calibri" panose="020F0502020204030204" pitchFamily="34" charset="0"/>
                <a:ea typeface="Calibri" panose="020F0502020204030204" pitchFamily="34" charset="0"/>
              </a:rPr>
              <a:t>Examples</a:t>
            </a:r>
          </a:p>
          <a:p>
            <a:pPr indent="-342900">
              <a:spcBef>
                <a:spcPts val="0"/>
              </a:spcBef>
              <a:spcAft>
                <a:spcPts val="0"/>
              </a:spcAft>
              <a:buFont typeface="+mj-lt"/>
              <a:buAutoNum type="arabicPeriod"/>
            </a:pPr>
            <a:r>
              <a:rPr lang="en-US" sz="6800" dirty="0">
                <a:effectLst/>
                <a:latin typeface="Calibri" panose="020F0502020204030204" pitchFamily="34" charset="0"/>
                <a:ea typeface="Times New Roman" panose="02020603050405020304" pitchFamily="18" charset="0"/>
              </a:rPr>
              <a:t>A video linked or embedded on an agency website promoting a 2019 event </a:t>
            </a:r>
            <a:r>
              <a:rPr lang="en-US" sz="6800" b="1" dirty="0">
                <a:effectLst/>
                <a:latin typeface="Calibri" panose="020F0502020204030204" pitchFamily="34" charset="0"/>
                <a:ea typeface="Times New Roman" panose="02020603050405020304" pitchFamily="18" charset="0"/>
              </a:rPr>
              <a:t>would be exempt.</a:t>
            </a:r>
          </a:p>
          <a:p>
            <a:pPr indent="-342900">
              <a:spcBef>
                <a:spcPts val="0"/>
              </a:spcBef>
              <a:spcAft>
                <a:spcPts val="0"/>
              </a:spcAft>
              <a:buFont typeface="+mj-lt"/>
              <a:buAutoNum type="arabicPeriod"/>
            </a:pPr>
            <a:r>
              <a:rPr lang="en-US" sz="6800" dirty="0">
                <a:effectLst/>
                <a:latin typeface="Calibri" panose="020F0502020204030204" pitchFamily="34" charset="0"/>
                <a:ea typeface="Times New Roman" panose="02020603050405020304" pitchFamily="18" charset="0"/>
              </a:rPr>
              <a:t>Meeting minutes created after the rule compliance date </a:t>
            </a:r>
            <a:r>
              <a:rPr lang="en-US" sz="6800" b="1" dirty="0">
                <a:effectLst/>
                <a:latin typeface="Calibri" panose="020F0502020204030204" pitchFamily="34" charset="0"/>
                <a:ea typeface="Times New Roman" panose="02020603050405020304" pitchFamily="18" charset="0"/>
              </a:rPr>
              <a:t>would not be exempt</a:t>
            </a:r>
            <a:r>
              <a:rPr lang="en-US" sz="6800" dirty="0">
                <a:effectLst/>
                <a:latin typeface="Calibri" panose="020F0502020204030204" pitchFamily="34" charset="0"/>
                <a:ea typeface="Times New Roman" panose="02020603050405020304" pitchFamily="18" charset="0"/>
              </a:rPr>
              <a:t>, even if they are posted in an “archive” section.</a:t>
            </a:r>
            <a:endParaRPr lang="en-US" sz="6800" dirty="0">
              <a:effectLst/>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lstStyle/>
          <a:p>
            <a:r>
              <a:rPr lang="en-US" dirty="0"/>
              <a:t>Archived Web Content</a:t>
            </a:r>
          </a:p>
        </p:txBody>
      </p:sp>
    </p:spTree>
    <p:extLst>
      <p:ext uri="{BB962C8B-B14F-4D97-AF65-F5344CB8AC3E}">
        <p14:creationId xmlns:p14="http://schemas.microsoft.com/office/powerpoint/2010/main" val="173551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3794" y="2036064"/>
            <a:ext cx="10619837" cy="4449617"/>
          </a:xfrm>
        </p:spPr>
        <p:txBody>
          <a:bodyPr>
            <a:normAutofit fontScale="85000" lnSpcReduction="10000"/>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Web content is not required to be accessible if the following is met: </a:t>
            </a:r>
          </a:p>
          <a:p>
            <a:pPr marL="342900" marR="0" lvl="0" indent="-342900">
              <a:spcBef>
                <a:spcPts val="0"/>
              </a:spcBef>
              <a:spcAft>
                <a:spcPts val="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rPr>
              <a:t>The documents are word processing, presentation, PDF, or spreadsheet files; </a:t>
            </a:r>
            <a:r>
              <a:rPr lang="en-US" b="1" dirty="0">
                <a:effectLst/>
                <a:latin typeface="Calibri" panose="020F0502020204030204" pitchFamily="34" charset="0"/>
                <a:ea typeface="Times New Roman" panose="02020603050405020304" pitchFamily="18" charset="0"/>
              </a:rPr>
              <a:t>AND</a:t>
            </a:r>
            <a:r>
              <a:rPr lang="en-US" dirty="0">
                <a:effectLst/>
                <a:latin typeface="Calibri" panose="020F0502020204030204" pitchFamily="34"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rPr>
              <a:t>They were available on a website or mobile app before April 24, 2026; </a:t>
            </a:r>
            <a:r>
              <a:rPr lang="en-US" b="1" dirty="0">
                <a:effectLst/>
                <a:latin typeface="Calibri" panose="020F0502020204030204" pitchFamily="34" charset="0"/>
                <a:ea typeface="Times New Roman" panose="02020603050405020304" pitchFamily="18" charset="0"/>
              </a:rPr>
              <a:t>AND </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rPr>
              <a:t>They are not currently being used to apply for, access, or participate in a service, program, or activity </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Examples</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A 2018 PDF event PDF flyer posted in 2018 </a:t>
            </a:r>
            <a:r>
              <a:rPr lang="en-US" b="1" dirty="0">
                <a:effectLst/>
                <a:latin typeface="Calibri" panose="020F0502020204030204" pitchFamily="34" charset="0"/>
                <a:ea typeface="Times New Roman" panose="02020603050405020304" pitchFamily="18" charset="0"/>
              </a:rPr>
              <a:t>would be exempt.</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A PowerPoint presentation posted after the rule compliance date </a:t>
            </a:r>
            <a:r>
              <a:rPr lang="en-US" b="1" dirty="0">
                <a:effectLst/>
                <a:latin typeface="Calibri" panose="020F0502020204030204" pitchFamily="34" charset="0"/>
                <a:ea typeface="Times New Roman" panose="02020603050405020304" pitchFamily="18" charset="0"/>
              </a:rPr>
              <a:t>would not be exempt.</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A student participation PDF document that was created and shared in 2018  and is still used after the rule compliance date </a:t>
            </a:r>
            <a:r>
              <a:rPr lang="en-US" b="1" dirty="0">
                <a:effectLst/>
                <a:latin typeface="Calibri" panose="020F0502020204030204" pitchFamily="34" charset="0"/>
                <a:ea typeface="Times New Roman" panose="02020603050405020304" pitchFamily="18" charset="0"/>
              </a:rPr>
              <a:t>would not be exempt.</a:t>
            </a:r>
            <a:endParaRPr lang="en-US" dirty="0">
              <a:effectLst/>
              <a:latin typeface="Calibri" panose="020F0502020204030204" pitchFamily="34" charset="0"/>
              <a:ea typeface="Calibri" panose="020F0502020204030204" pitchFamily="34" charset="0"/>
            </a:endParaRPr>
          </a:p>
          <a:p>
            <a:endParaRPr lang="en-US" sz="2800" dirty="0">
              <a:effectLst/>
            </a:endParaRPr>
          </a:p>
        </p:txBody>
      </p:sp>
      <p:sp>
        <p:nvSpPr>
          <p:cNvPr id="3" name="Title 2"/>
          <p:cNvSpPr>
            <a:spLocks noGrp="1"/>
          </p:cNvSpPr>
          <p:nvPr>
            <p:ph type="title"/>
          </p:nvPr>
        </p:nvSpPr>
        <p:spPr/>
        <p:txBody>
          <a:bodyPr>
            <a:normAutofit fontScale="90000"/>
          </a:bodyPr>
          <a:lstStyle/>
          <a:p>
            <a:r>
              <a:rPr lang="en-US" dirty="0"/>
              <a:t>Preexisting Conventional </a:t>
            </a:r>
            <a:br>
              <a:rPr lang="en-US" dirty="0"/>
            </a:br>
            <a:r>
              <a:rPr lang="en-US" dirty="0"/>
              <a:t>Electronic Documents</a:t>
            </a:r>
          </a:p>
        </p:txBody>
      </p:sp>
    </p:spTree>
    <p:extLst>
      <p:ext uri="{BB962C8B-B14F-4D97-AF65-F5344CB8AC3E}">
        <p14:creationId xmlns:p14="http://schemas.microsoft.com/office/powerpoint/2010/main" val="302960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56" y="1767840"/>
            <a:ext cx="11679936" cy="5974080"/>
          </a:xfrm>
        </p:spPr>
        <p:txBody>
          <a:bodyPr>
            <a:noAutofit/>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Web content is not required to be accessible if the following is met: </a:t>
            </a:r>
          </a:p>
          <a:p>
            <a:pPr marL="742950" marR="0" lvl="1" indent="-285750">
              <a:spcBef>
                <a:spcPts val="0"/>
              </a:spcBef>
              <a:spcAft>
                <a:spcPts val="0"/>
              </a:spcAft>
              <a:buFont typeface="+mj-lt"/>
              <a:buAutoNum type="arabicPeriod"/>
              <a:tabLst>
                <a:tab pos="914400" algn="l"/>
              </a:tabLst>
            </a:pPr>
            <a:r>
              <a:rPr lang="en-US" sz="2400" dirty="0">
                <a:effectLst/>
                <a:latin typeface="Calibri" panose="020F0502020204030204" pitchFamily="34" charset="0"/>
                <a:ea typeface="Times New Roman" panose="02020603050405020304" pitchFamily="18" charset="0"/>
              </a:rPr>
              <a:t>It was posted by a third party where the third party is not posting due to </a:t>
            </a:r>
            <a:r>
              <a:rPr lang="en-US" sz="2400" b="1" dirty="0">
                <a:effectLst/>
                <a:latin typeface="Calibri" panose="020F0502020204030204" pitchFamily="34" charset="0"/>
                <a:ea typeface="Times New Roman" panose="02020603050405020304" pitchFamily="18" charset="0"/>
              </a:rPr>
              <a:t>contractual</a:t>
            </a:r>
            <a:r>
              <a:rPr lang="en-US" sz="2400" dirty="0">
                <a:effectLst/>
                <a:latin typeface="Calibri" panose="020F0502020204030204" pitchFamily="34" charset="0"/>
                <a:ea typeface="Times New Roman" panose="02020603050405020304" pitchFamily="18" charset="0"/>
              </a:rPr>
              <a:t>, </a:t>
            </a:r>
            <a:r>
              <a:rPr lang="en-US" sz="2400" b="1" dirty="0">
                <a:effectLst/>
                <a:latin typeface="Calibri" panose="020F0502020204030204" pitchFamily="34" charset="0"/>
                <a:ea typeface="Times New Roman" panose="02020603050405020304" pitchFamily="18" charset="0"/>
              </a:rPr>
              <a:t>licensing, or other arrangement with the state</a:t>
            </a:r>
            <a:r>
              <a:rPr lang="en-US" sz="2400" dirty="0">
                <a:effectLst/>
                <a:latin typeface="Calibri" panose="020F0502020204030204" pitchFamily="34"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rmAutofit/>
          </a:bodyPr>
          <a:lstStyle/>
          <a:p>
            <a:r>
              <a:rPr lang="en-US" dirty="0"/>
              <a:t>Third Party Content</a:t>
            </a:r>
          </a:p>
        </p:txBody>
      </p:sp>
    </p:spTree>
    <p:extLst>
      <p:ext uri="{BB962C8B-B14F-4D97-AF65-F5344CB8AC3E}">
        <p14:creationId xmlns:p14="http://schemas.microsoft.com/office/powerpoint/2010/main" val="375265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56" y="1767840"/>
            <a:ext cx="11679936" cy="4791456"/>
          </a:xfrm>
        </p:spPr>
        <p:txBody>
          <a:bodyPr>
            <a:noAutofit/>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Examples:  </a:t>
            </a: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rPr>
              <a:t>Comments from members of the public on a state/local entity’s social media page </a:t>
            </a:r>
            <a:r>
              <a:rPr lang="en-US" sz="2000" b="1" dirty="0">
                <a:effectLst/>
                <a:latin typeface="Calibri" panose="020F0502020204030204" pitchFamily="34" charset="0"/>
                <a:ea typeface="Times New Roman" panose="02020603050405020304" pitchFamily="18" charset="0"/>
              </a:rPr>
              <a:t>would be exempt</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rPr>
              <a:t>An agency allows for legal filings through an online portal and a third-party attorney independently submits a legal filing on behalf of their private client (then available on the public entity's web content or mobile apps) </a:t>
            </a:r>
            <a:r>
              <a:rPr lang="en-US" sz="2000" b="1" dirty="0">
                <a:effectLst/>
                <a:latin typeface="Calibri" panose="020F0502020204030204" pitchFamily="34" charset="0"/>
                <a:ea typeface="Times New Roman" panose="02020603050405020304" pitchFamily="18" charset="0"/>
              </a:rPr>
              <a:t>would be exempt</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rPr>
              <a:t>An agency licenses a private entity to offer a service/program (for example, a traffic offender program for someone who received a DWI). </a:t>
            </a:r>
            <a:r>
              <a:rPr lang="en-US" sz="2000" dirty="0">
                <a:effectLst/>
                <a:latin typeface="Calibri" panose="020F0502020204030204" pitchFamily="34" charset="0"/>
                <a:ea typeface="Calibri" panose="020F0502020204030204" pitchFamily="34" charset="0"/>
              </a:rPr>
              <a:t>If that licensed SATOP provider posts information on how to enter their SATOP program on their own website, (or on the agency website) t</a:t>
            </a:r>
            <a:r>
              <a:rPr lang="en-US" sz="2000" dirty="0">
                <a:effectLst/>
                <a:latin typeface="Calibri" panose="020F0502020204030204" pitchFamily="34" charset="0"/>
                <a:ea typeface="Times New Roman" panose="02020603050405020304" pitchFamily="18" charset="0"/>
              </a:rPr>
              <a:t>his is a third-party licensure arrangement and </a:t>
            </a:r>
            <a:r>
              <a:rPr lang="en-US" sz="2000" b="1" dirty="0">
                <a:effectLst/>
                <a:latin typeface="Calibri" panose="020F0502020204030204" pitchFamily="34" charset="0"/>
                <a:ea typeface="Times New Roman" panose="02020603050405020304" pitchFamily="18" charset="0"/>
              </a:rPr>
              <a:t>would not be exempt.</a:t>
            </a:r>
          </a:p>
          <a:p>
            <a:pPr indent="-3429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rPr>
              <a:t>Content posted on a state website posted by a contracted consultant </a:t>
            </a:r>
            <a:r>
              <a:rPr lang="en-US" sz="2000" b="1" dirty="0">
                <a:effectLst/>
                <a:latin typeface="Calibri" panose="020F0502020204030204" pitchFamily="34" charset="0"/>
                <a:ea typeface="Times New Roman" panose="02020603050405020304" pitchFamily="18" charset="0"/>
              </a:rPr>
              <a:t>would not be exempt</a:t>
            </a: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rmAutofit/>
          </a:bodyPr>
          <a:lstStyle/>
          <a:p>
            <a:r>
              <a:rPr lang="en-US" dirty="0"/>
              <a:t>Third Party Content</a:t>
            </a:r>
          </a:p>
        </p:txBody>
      </p:sp>
    </p:spTree>
    <p:extLst>
      <p:ext uri="{BB962C8B-B14F-4D97-AF65-F5344CB8AC3E}">
        <p14:creationId xmlns:p14="http://schemas.microsoft.com/office/powerpoint/2010/main" val="389096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3794" y="2036064"/>
            <a:ext cx="10619837" cy="4449617"/>
          </a:xfrm>
        </p:spPr>
        <p:txBody>
          <a:bodyPr>
            <a:normAutofit fontScale="92500" lnSpcReduction="10000"/>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Web content is not required to be accessible if the following is met: </a:t>
            </a:r>
          </a:p>
          <a:p>
            <a:pPr marL="742950" marR="0" lvl="1" indent="-285750">
              <a:spcBef>
                <a:spcPts val="0"/>
              </a:spcBef>
              <a:spcAft>
                <a:spcPts val="0"/>
              </a:spcAft>
              <a:buFont typeface="+mj-lt"/>
              <a:buAutoNum type="arabicPeriod"/>
              <a:tabLst>
                <a:tab pos="914400" algn="l"/>
              </a:tabLst>
            </a:pPr>
            <a:r>
              <a:rPr lang="en-US" sz="2400" dirty="0">
                <a:effectLst/>
                <a:latin typeface="Calibri" panose="020F0502020204030204" pitchFamily="34" charset="0"/>
                <a:ea typeface="Times New Roman" panose="02020603050405020304" pitchFamily="18" charset="0"/>
              </a:rPr>
              <a:t>The documents are word processing, presentation, PDF, or spreadsheet files; AND </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2400" dirty="0">
                <a:effectLst/>
                <a:latin typeface="Calibri" panose="020F0502020204030204" pitchFamily="34" charset="0"/>
                <a:ea typeface="Times New Roman" panose="02020603050405020304" pitchFamily="18" charset="0"/>
              </a:rPr>
              <a:t>The documents are about a specific person, property, or account; AND </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2400" dirty="0">
                <a:effectLst/>
                <a:latin typeface="Calibri" panose="020F0502020204030204" pitchFamily="34" charset="0"/>
                <a:ea typeface="Times New Roman" panose="02020603050405020304" pitchFamily="18" charset="0"/>
              </a:rPr>
              <a:t>The documents are password-protected or otherwise secured </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Examples:</a:t>
            </a:r>
          </a:p>
          <a:p>
            <a:pPr marL="342900" marR="0" lvl="0" indent="-342900">
              <a:spcBef>
                <a:spcPts val="0"/>
              </a:spcBef>
              <a:spcAft>
                <a:spcPts val="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rPr>
              <a:t>A PDF version of a water bill for a person’s home available in that person’s secure account on a city’s website </a:t>
            </a:r>
            <a:r>
              <a:rPr lang="en-US" b="1" dirty="0">
                <a:effectLst/>
                <a:latin typeface="Calibri" panose="020F0502020204030204" pitchFamily="34" charset="0"/>
                <a:ea typeface="Times New Roman" panose="02020603050405020304" pitchFamily="18" charset="0"/>
              </a:rPr>
              <a:t>would be exempt.</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rPr>
              <a:t>A PDF version of a person’s parks and recreation event registration receipt available in that person’s secure account on a city’s website </a:t>
            </a:r>
            <a:r>
              <a:rPr lang="en-US" b="1" dirty="0">
                <a:effectLst/>
                <a:latin typeface="Calibri" panose="020F0502020204030204" pitchFamily="34" charset="0"/>
                <a:ea typeface="Times New Roman" panose="02020603050405020304" pitchFamily="18" charset="0"/>
              </a:rPr>
              <a:t>would be exempt.</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rmAutofit fontScale="90000"/>
          </a:bodyPr>
          <a:lstStyle/>
          <a:p>
            <a:r>
              <a:rPr lang="en-US" dirty="0"/>
              <a:t>Individualized </a:t>
            </a:r>
            <a:br>
              <a:rPr lang="en-US" dirty="0"/>
            </a:br>
            <a:r>
              <a:rPr lang="en-US" dirty="0"/>
              <a:t>Password-Protected Documents</a:t>
            </a:r>
          </a:p>
        </p:txBody>
      </p:sp>
    </p:spTree>
    <p:extLst>
      <p:ext uri="{BB962C8B-B14F-4D97-AF65-F5344CB8AC3E}">
        <p14:creationId xmlns:p14="http://schemas.microsoft.com/office/powerpoint/2010/main" val="420178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3794" y="2036064"/>
            <a:ext cx="10619837" cy="4449617"/>
          </a:xfrm>
        </p:spPr>
        <p:txBody>
          <a:bodyPr>
            <a:normAutofit/>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Web content is not required to be accessible if the following is met: </a:t>
            </a:r>
          </a:p>
          <a:p>
            <a:pPr marL="365850" indent="-285750">
              <a:spcBef>
                <a:spcPts val="0"/>
              </a:spcBef>
              <a:spcAft>
                <a:spcPts val="0"/>
              </a:spcAft>
              <a:buFont typeface="+mj-lt"/>
              <a:buAutoNum type="arabicPeriod"/>
              <a:tabLst>
                <a:tab pos="914400" algn="l"/>
              </a:tabLst>
            </a:pPr>
            <a:r>
              <a:rPr lang="en-US" sz="2800" dirty="0">
                <a:effectLst/>
                <a:latin typeface="Calibri" panose="020F0502020204030204" pitchFamily="34" charset="0"/>
                <a:ea typeface="Times New Roman" panose="02020603050405020304" pitchFamily="18" charset="0"/>
              </a:rPr>
              <a:t>A post was published before the compliance date (for example, April 24, 2026)</a:t>
            </a: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Example</a:t>
            </a:r>
          </a:p>
          <a:p>
            <a:pPr marL="342900" marR="0" lvl="0" indent="-342900">
              <a:spcBef>
                <a:spcPts val="0"/>
              </a:spcBef>
              <a:spcAft>
                <a:spcPts val="0"/>
              </a:spcAft>
              <a:buFont typeface="+mj-lt"/>
              <a:buAutoNum type="arabicPeriod"/>
              <a:tabLst>
                <a:tab pos="457200" algn="l"/>
              </a:tabLst>
            </a:pPr>
            <a:r>
              <a:rPr lang="en-US" dirty="0">
                <a:effectLst/>
                <a:latin typeface="Calibri" panose="020F0502020204030204" pitchFamily="34" charset="0"/>
                <a:ea typeface="Times New Roman" panose="02020603050405020304" pitchFamily="18" charset="0"/>
              </a:rPr>
              <a:t>A 2017 social media post by the Department of Labor Instagram would be exempt.</a:t>
            </a:r>
            <a:endParaRPr lang="en-US" dirty="0">
              <a:effectLst/>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rmAutofit fontScale="90000"/>
          </a:bodyPr>
          <a:lstStyle/>
          <a:p>
            <a:r>
              <a:rPr lang="en-US" dirty="0"/>
              <a:t>Preexisting </a:t>
            </a:r>
            <a:br>
              <a:rPr lang="en-US" dirty="0"/>
            </a:br>
            <a:r>
              <a:rPr lang="en-US" dirty="0"/>
              <a:t>Social Media Posts</a:t>
            </a:r>
          </a:p>
        </p:txBody>
      </p:sp>
    </p:spTree>
    <p:extLst>
      <p:ext uri="{BB962C8B-B14F-4D97-AF65-F5344CB8AC3E}">
        <p14:creationId xmlns:p14="http://schemas.microsoft.com/office/powerpoint/2010/main" val="393209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13E9A-E270-5E88-02FE-EAAA9FB30184}"/>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rPr>
              <a:t>Even when content is compliant or exempt, alternative versions may need to be provided upon request.</a:t>
            </a:r>
          </a:p>
          <a:p>
            <a:r>
              <a:rPr lang="en-US" sz="2800" dirty="0">
                <a:effectLst/>
                <a:latin typeface="Calibri" panose="020F0502020204030204" pitchFamily="34" charset="0"/>
                <a:ea typeface="Calibri" panose="020F0502020204030204" pitchFamily="34" charset="0"/>
              </a:rPr>
              <a:t>Establish an issue resolution policy, typically through your legal department.</a:t>
            </a:r>
          </a:p>
          <a:p>
            <a:endParaRPr lang="en-US" dirty="0"/>
          </a:p>
        </p:txBody>
      </p:sp>
      <p:sp>
        <p:nvSpPr>
          <p:cNvPr id="3" name="Title 2">
            <a:extLst>
              <a:ext uri="{FF2B5EF4-FFF2-40B4-BE49-F238E27FC236}">
                <a16:creationId xmlns:a16="http://schemas.microsoft.com/office/drawing/2014/main" id="{E1575200-A7C8-6183-3A1F-4A1AE71E604E}"/>
              </a:ext>
            </a:extLst>
          </p:cNvPr>
          <p:cNvSpPr>
            <a:spLocks noGrp="1"/>
          </p:cNvSpPr>
          <p:nvPr>
            <p:ph type="title"/>
          </p:nvPr>
        </p:nvSpPr>
        <p:spPr/>
        <p:txBody>
          <a:bodyPr/>
          <a:lstStyle/>
          <a:p>
            <a:r>
              <a:rPr lang="en-US" dirty="0"/>
              <a:t>Accommodations Request</a:t>
            </a:r>
          </a:p>
        </p:txBody>
      </p:sp>
    </p:spTree>
    <p:extLst>
      <p:ext uri="{BB962C8B-B14F-4D97-AF65-F5344CB8AC3E}">
        <p14:creationId xmlns:p14="http://schemas.microsoft.com/office/powerpoint/2010/main" val="192196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CC2A9-58FA-FE5E-6C43-98FA2DC0AA6B}"/>
              </a:ext>
            </a:extLst>
          </p:cNvPr>
          <p:cNvSpPr>
            <a:spLocks noGrp="1"/>
          </p:cNvSpPr>
          <p:nvPr>
            <p:ph idx="1"/>
          </p:nvPr>
        </p:nvSpPr>
        <p:spPr>
          <a:xfrm>
            <a:off x="5242560" y="1907454"/>
            <a:ext cx="6593429" cy="4608576"/>
          </a:xfrm>
        </p:spPr>
        <p:txBody>
          <a:bodyPr>
            <a:normAutofit/>
          </a:bodyPr>
          <a:lstStyle/>
          <a:p>
            <a:pPr marL="36900" indent="0">
              <a:buNone/>
            </a:pPr>
            <a:r>
              <a:rPr lang="en-US" b="1" dirty="0"/>
              <a:t>Who is Affected?</a:t>
            </a:r>
          </a:p>
          <a:p>
            <a:pPr marL="36900" indent="0">
              <a:buNone/>
            </a:pPr>
            <a:r>
              <a:rPr lang="en-US" dirty="0"/>
              <a:t>Recipients of federal funds from the U.S. Department of Health and Human Services</a:t>
            </a:r>
          </a:p>
          <a:p>
            <a:pPr marL="36900" indent="0">
              <a:buNone/>
            </a:pPr>
            <a:endParaRPr lang="en-US" dirty="0"/>
          </a:p>
        </p:txBody>
      </p:sp>
      <p:sp>
        <p:nvSpPr>
          <p:cNvPr id="3" name="Title 2">
            <a:extLst>
              <a:ext uri="{FF2B5EF4-FFF2-40B4-BE49-F238E27FC236}">
                <a16:creationId xmlns:a16="http://schemas.microsoft.com/office/drawing/2014/main" id="{DCEA57BD-D676-906D-23DE-F1F6D6378A5C}"/>
              </a:ext>
            </a:extLst>
          </p:cNvPr>
          <p:cNvSpPr>
            <a:spLocks noGrp="1"/>
          </p:cNvSpPr>
          <p:nvPr>
            <p:ph type="title"/>
          </p:nvPr>
        </p:nvSpPr>
        <p:spPr/>
        <p:txBody>
          <a:bodyPr/>
          <a:lstStyle/>
          <a:p>
            <a:r>
              <a:rPr lang="en-US" dirty="0"/>
              <a:t>Section 504 Update</a:t>
            </a:r>
          </a:p>
        </p:txBody>
      </p:sp>
      <p:sp>
        <p:nvSpPr>
          <p:cNvPr id="5" name="Content Placeholder 1">
            <a:extLst>
              <a:ext uri="{FF2B5EF4-FFF2-40B4-BE49-F238E27FC236}">
                <a16:creationId xmlns:a16="http://schemas.microsoft.com/office/drawing/2014/main" id="{23037F55-3BDB-2E03-12CC-7113AD897DFF}"/>
              </a:ext>
            </a:extLst>
          </p:cNvPr>
          <p:cNvSpPr txBox="1">
            <a:spLocks/>
          </p:cNvSpPr>
          <p:nvPr/>
        </p:nvSpPr>
        <p:spPr>
          <a:xfrm>
            <a:off x="356011" y="1907454"/>
            <a:ext cx="4715859" cy="427329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5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5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solidFill>
                  <a:schemeClr val="tx1"/>
                </a:solidFill>
              </a:rPr>
              <a:t>Went into effect May 2024</a:t>
            </a:r>
          </a:p>
          <a:p>
            <a:r>
              <a:rPr lang="en-US" dirty="0">
                <a:solidFill>
                  <a:schemeClr val="tx1"/>
                </a:solidFill>
              </a:rPr>
              <a:t>Regulations follow ADA Title II updates</a:t>
            </a:r>
          </a:p>
          <a:p>
            <a:r>
              <a:rPr lang="en-US" dirty="0">
                <a:solidFill>
                  <a:schemeClr val="tx1"/>
                </a:solidFill>
              </a:rPr>
              <a:t>One addition different from Title II Update</a:t>
            </a:r>
          </a:p>
          <a:p>
            <a:pPr lvl="1"/>
            <a:r>
              <a:rPr lang="en-US" dirty="0">
                <a:solidFill>
                  <a:schemeClr val="tx1"/>
                </a:solidFill>
              </a:rPr>
              <a:t>Kiosks</a:t>
            </a:r>
          </a:p>
          <a:p>
            <a:endParaRPr lang="en-US" sz="2000" dirty="0"/>
          </a:p>
        </p:txBody>
      </p:sp>
    </p:spTree>
    <p:extLst>
      <p:ext uri="{BB962C8B-B14F-4D97-AF65-F5344CB8AC3E}">
        <p14:creationId xmlns:p14="http://schemas.microsoft.com/office/powerpoint/2010/main" val="188738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CC2A9-58FA-FE5E-6C43-98FA2DC0AA6B}"/>
              </a:ext>
            </a:extLst>
          </p:cNvPr>
          <p:cNvSpPr>
            <a:spLocks noGrp="1"/>
          </p:cNvSpPr>
          <p:nvPr>
            <p:ph idx="1"/>
          </p:nvPr>
        </p:nvSpPr>
        <p:spPr>
          <a:xfrm>
            <a:off x="768097" y="1907454"/>
            <a:ext cx="11067892" cy="4608576"/>
          </a:xfrm>
        </p:spPr>
        <p:txBody>
          <a:bodyPr>
            <a:normAutofit/>
          </a:bodyPr>
          <a:lstStyle/>
          <a:p>
            <a:pPr marL="36900" indent="0">
              <a:buNone/>
            </a:pPr>
            <a:r>
              <a:rPr lang="en-US" sz="2000" b="1" dirty="0"/>
              <a:t>Recipient Examples:</a:t>
            </a:r>
          </a:p>
          <a:p>
            <a:r>
              <a:rPr lang="en-US" sz="2000" dirty="0"/>
              <a:t>Hospitals </a:t>
            </a:r>
          </a:p>
          <a:p>
            <a:r>
              <a:rPr lang="en-US" sz="2000" dirty="0"/>
              <a:t>Health care providers participating in Medicaid or Medicare </a:t>
            </a:r>
          </a:p>
          <a:p>
            <a:r>
              <a:rPr lang="en-US" sz="2000" dirty="0"/>
              <a:t>Nursing homes </a:t>
            </a:r>
          </a:p>
          <a:p>
            <a:r>
              <a:rPr lang="en-US" sz="2000" dirty="0"/>
              <a:t>Mental health centers </a:t>
            </a:r>
          </a:p>
          <a:p>
            <a:r>
              <a:rPr lang="en-US" sz="2000" dirty="0"/>
              <a:t>Human service programs </a:t>
            </a:r>
          </a:p>
          <a:p>
            <a:r>
              <a:rPr lang="en-US" sz="2000" dirty="0"/>
              <a:t>State and local human or social service agencies</a:t>
            </a:r>
          </a:p>
        </p:txBody>
      </p:sp>
      <p:sp>
        <p:nvSpPr>
          <p:cNvPr id="3" name="Title 2">
            <a:extLst>
              <a:ext uri="{FF2B5EF4-FFF2-40B4-BE49-F238E27FC236}">
                <a16:creationId xmlns:a16="http://schemas.microsoft.com/office/drawing/2014/main" id="{DCEA57BD-D676-906D-23DE-F1F6D6378A5C}"/>
              </a:ext>
            </a:extLst>
          </p:cNvPr>
          <p:cNvSpPr>
            <a:spLocks noGrp="1"/>
          </p:cNvSpPr>
          <p:nvPr>
            <p:ph type="title"/>
          </p:nvPr>
        </p:nvSpPr>
        <p:spPr/>
        <p:txBody>
          <a:bodyPr/>
          <a:lstStyle/>
          <a:p>
            <a:r>
              <a:rPr lang="en-US" dirty="0"/>
              <a:t>Section 504 Update</a:t>
            </a:r>
          </a:p>
        </p:txBody>
      </p:sp>
    </p:spTree>
    <p:extLst>
      <p:ext uri="{BB962C8B-B14F-4D97-AF65-F5344CB8AC3E}">
        <p14:creationId xmlns:p14="http://schemas.microsoft.com/office/powerpoint/2010/main" val="267552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B8350-1AEF-E422-7C36-F582C6811BFD}"/>
              </a:ext>
            </a:extLst>
          </p:cNvPr>
          <p:cNvSpPr>
            <a:spLocks noGrp="1"/>
          </p:cNvSpPr>
          <p:nvPr>
            <p:ph idx="1"/>
          </p:nvPr>
        </p:nvSpPr>
        <p:spPr>
          <a:xfrm>
            <a:off x="913795" y="1999488"/>
            <a:ext cx="10353762" cy="3791712"/>
          </a:xfrm>
        </p:spPr>
        <p:txBody>
          <a:bodyPr/>
          <a:lstStyle/>
          <a:p>
            <a:r>
              <a:rPr lang="en-US" dirty="0"/>
              <a:t>MO State government already had an accessibility statute in place based on Section 508 (effective since 1999)</a:t>
            </a:r>
          </a:p>
          <a:p>
            <a:r>
              <a:rPr lang="en-US" dirty="0"/>
              <a:t>MO State Standard document has been available since 2003</a:t>
            </a:r>
          </a:p>
          <a:p>
            <a:r>
              <a:rPr lang="en-US" dirty="0"/>
              <a:t>Currently follows WCAG 2.1 A/AA</a:t>
            </a:r>
          </a:p>
        </p:txBody>
      </p:sp>
      <p:sp>
        <p:nvSpPr>
          <p:cNvPr id="3" name="Title 2">
            <a:extLst>
              <a:ext uri="{FF2B5EF4-FFF2-40B4-BE49-F238E27FC236}">
                <a16:creationId xmlns:a16="http://schemas.microsoft.com/office/drawing/2014/main" id="{3185AC73-45F1-02D8-6413-CA8A0AC72DEC}"/>
              </a:ext>
            </a:extLst>
          </p:cNvPr>
          <p:cNvSpPr>
            <a:spLocks noGrp="1"/>
          </p:cNvSpPr>
          <p:nvPr>
            <p:ph type="title"/>
          </p:nvPr>
        </p:nvSpPr>
        <p:spPr/>
        <p:txBody>
          <a:bodyPr>
            <a:normAutofit fontScale="90000"/>
          </a:bodyPr>
          <a:lstStyle/>
          <a:p>
            <a:r>
              <a:rPr lang="en-US" dirty="0"/>
              <a:t>State Government </a:t>
            </a:r>
            <a:br>
              <a:rPr lang="en-US" dirty="0"/>
            </a:br>
            <a:r>
              <a:rPr lang="en-US" dirty="0"/>
              <a:t>Accessibility Law</a:t>
            </a:r>
          </a:p>
        </p:txBody>
      </p:sp>
    </p:spTree>
    <p:extLst>
      <p:ext uri="{BB962C8B-B14F-4D97-AF65-F5344CB8AC3E}">
        <p14:creationId xmlns:p14="http://schemas.microsoft.com/office/powerpoint/2010/main" val="312025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CF991-9941-3E36-CDC1-3C75CAD5E368}"/>
              </a:ext>
            </a:extLst>
          </p:cNvPr>
          <p:cNvSpPr>
            <a:spLocks noGrp="1"/>
          </p:cNvSpPr>
          <p:nvPr>
            <p:ph idx="1"/>
          </p:nvPr>
        </p:nvSpPr>
        <p:spPr/>
        <p:txBody>
          <a:bodyPr/>
          <a:lstStyle/>
          <a:p>
            <a:pPr marL="36900" indent="0">
              <a:buNone/>
            </a:pPr>
            <a:endParaRPr lang="en-US" dirty="0"/>
          </a:p>
          <a:p>
            <a:pPr marL="36900" indent="0">
              <a:buNone/>
            </a:pPr>
            <a:r>
              <a:rPr lang="en-US" sz="3200" dirty="0"/>
              <a:t>Ensure people with disabilities have access to state and local government services, programs, and activities available on websites and mobile applications.</a:t>
            </a:r>
          </a:p>
        </p:txBody>
      </p:sp>
      <p:sp>
        <p:nvSpPr>
          <p:cNvPr id="3" name="Title 2">
            <a:extLst>
              <a:ext uri="{FF2B5EF4-FFF2-40B4-BE49-F238E27FC236}">
                <a16:creationId xmlns:a16="http://schemas.microsoft.com/office/drawing/2014/main" id="{CAC070AE-DF60-328A-8884-579ED2BA92B7}"/>
              </a:ext>
            </a:extLst>
          </p:cNvPr>
          <p:cNvSpPr>
            <a:spLocks noGrp="1"/>
          </p:cNvSpPr>
          <p:nvPr>
            <p:ph type="title"/>
          </p:nvPr>
        </p:nvSpPr>
        <p:spPr/>
        <p:txBody>
          <a:bodyPr/>
          <a:lstStyle/>
          <a:p>
            <a:r>
              <a:rPr lang="en-US" dirty="0"/>
              <a:t>Title II Update Summary</a:t>
            </a:r>
          </a:p>
        </p:txBody>
      </p:sp>
    </p:spTree>
    <p:extLst>
      <p:ext uri="{BB962C8B-B14F-4D97-AF65-F5344CB8AC3E}">
        <p14:creationId xmlns:p14="http://schemas.microsoft.com/office/powerpoint/2010/main" val="139187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6E348-E4E7-D380-1D4A-9AA2E83D6594}"/>
              </a:ext>
            </a:extLst>
          </p:cNvPr>
          <p:cNvSpPr>
            <a:spLocks noGrp="1"/>
          </p:cNvSpPr>
          <p:nvPr>
            <p:ph idx="1"/>
          </p:nvPr>
        </p:nvSpPr>
        <p:spPr>
          <a:xfrm>
            <a:off x="913794" y="2011680"/>
            <a:ext cx="11058749" cy="4511040"/>
          </a:xfrm>
        </p:spPr>
        <p:txBody>
          <a:bodyPr>
            <a:noAutofit/>
          </a:bodyPr>
          <a:lstStyle/>
          <a:p>
            <a:r>
              <a:rPr lang="en-US" sz="2000" dirty="0"/>
              <a:t>Familiarize yourself with WCAG 2.1 Level AA standards to understand what is required of your state or local government for compliance. It is essential to know exactly what steps you need to take to meet these standards. </a:t>
            </a:r>
          </a:p>
          <a:p>
            <a:r>
              <a:rPr lang="en-US" sz="2000" dirty="0"/>
              <a:t>Establish a Digital Accessibility point person.</a:t>
            </a:r>
          </a:p>
          <a:p>
            <a:r>
              <a:rPr lang="en-US" sz="2000" dirty="0"/>
              <a:t>Create and implement an agency digital accessibility plan and guide.</a:t>
            </a:r>
          </a:p>
          <a:p>
            <a:r>
              <a:rPr lang="en-US" sz="2000" dirty="0"/>
              <a:t>Perform a web content audit. Determine if you can complete remediation in-house or partner with an outside vendor.</a:t>
            </a:r>
          </a:p>
          <a:p>
            <a:r>
              <a:rPr lang="en-US" sz="2000" dirty="0"/>
              <a:t>Have your plan include role-based staff accessibility training.</a:t>
            </a:r>
          </a:p>
          <a:p>
            <a:endParaRPr lang="en-US" sz="2000" dirty="0"/>
          </a:p>
          <a:p>
            <a:r>
              <a:rPr lang="en-US" sz="2000" dirty="0"/>
              <a:t>If your state or local government purchases web content from a vendor, ensure that their content complies with WCAG 2.1 Level AA. The regulation specifies that compliance is mandatory whether web content and mobile apps are provided directly or through contractual, licensing, or other arrangements.</a:t>
            </a:r>
          </a:p>
        </p:txBody>
      </p:sp>
      <p:sp>
        <p:nvSpPr>
          <p:cNvPr id="3" name="Title 2">
            <a:extLst>
              <a:ext uri="{FF2B5EF4-FFF2-40B4-BE49-F238E27FC236}">
                <a16:creationId xmlns:a16="http://schemas.microsoft.com/office/drawing/2014/main" id="{119A912A-A7EB-C7C7-9AB0-67D245D09EC4}"/>
              </a:ext>
            </a:extLst>
          </p:cNvPr>
          <p:cNvSpPr>
            <a:spLocks noGrp="1"/>
          </p:cNvSpPr>
          <p:nvPr>
            <p:ph type="title"/>
          </p:nvPr>
        </p:nvSpPr>
        <p:spPr/>
        <p:txBody>
          <a:bodyPr/>
          <a:lstStyle/>
          <a:p>
            <a:r>
              <a:rPr lang="en-US" dirty="0"/>
              <a:t>How to Prepare</a:t>
            </a:r>
          </a:p>
        </p:txBody>
      </p:sp>
    </p:spTree>
    <p:extLst>
      <p:ext uri="{BB962C8B-B14F-4D97-AF65-F5344CB8AC3E}">
        <p14:creationId xmlns:p14="http://schemas.microsoft.com/office/powerpoint/2010/main" val="257642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BFCD35-AAFA-E5FC-18EE-435FA2CCB664}"/>
              </a:ext>
            </a:extLst>
          </p:cNvPr>
          <p:cNvSpPr>
            <a:spLocks noGrp="1"/>
          </p:cNvSpPr>
          <p:nvPr>
            <p:ph idx="1"/>
          </p:nvPr>
        </p:nvSpPr>
        <p:spPr/>
        <p:txBody>
          <a:bodyPr/>
          <a:lstStyle/>
          <a:p>
            <a:pPr marL="857250" lvl="1" indent="-457200">
              <a:buAutoNum type="arabicPeriod"/>
            </a:pPr>
            <a:r>
              <a:rPr lang="en-US" sz="2800" b="0" dirty="0"/>
              <a:t>Identify content owners throughout your agency.</a:t>
            </a:r>
          </a:p>
          <a:p>
            <a:pPr marL="857250" lvl="1" indent="-457200">
              <a:buAutoNum type="arabicPeriod"/>
            </a:pPr>
            <a:r>
              <a:rPr lang="en-US" sz="2800" dirty="0"/>
              <a:t>Review and r</a:t>
            </a:r>
            <a:r>
              <a:rPr lang="en-US" sz="2800" b="0" dirty="0"/>
              <a:t>emove items per agency/unit records retention schedule.</a:t>
            </a:r>
          </a:p>
          <a:p>
            <a:pPr marL="857250" lvl="1" indent="-457200">
              <a:buAutoNum type="arabicPeriod"/>
            </a:pPr>
            <a:r>
              <a:rPr lang="en-US" sz="2800" b="0" dirty="0"/>
              <a:t>Determine what content should be archived.</a:t>
            </a:r>
          </a:p>
          <a:p>
            <a:endParaRPr lang="en-US" dirty="0"/>
          </a:p>
        </p:txBody>
      </p:sp>
      <p:sp>
        <p:nvSpPr>
          <p:cNvPr id="3" name="Title 2">
            <a:extLst>
              <a:ext uri="{FF2B5EF4-FFF2-40B4-BE49-F238E27FC236}">
                <a16:creationId xmlns:a16="http://schemas.microsoft.com/office/drawing/2014/main" id="{562BCF07-AC89-BD80-3B99-1FDC316121BE}"/>
              </a:ext>
            </a:extLst>
          </p:cNvPr>
          <p:cNvSpPr>
            <a:spLocks noGrp="1"/>
          </p:cNvSpPr>
          <p:nvPr>
            <p:ph type="title"/>
          </p:nvPr>
        </p:nvSpPr>
        <p:spPr/>
        <p:txBody>
          <a:bodyPr/>
          <a:lstStyle/>
          <a:p>
            <a:r>
              <a:rPr lang="en-US" dirty="0"/>
              <a:t>As Part of Your Content Audit</a:t>
            </a:r>
          </a:p>
        </p:txBody>
      </p:sp>
    </p:spTree>
    <p:extLst>
      <p:ext uri="{BB962C8B-B14F-4D97-AF65-F5344CB8AC3E}">
        <p14:creationId xmlns:p14="http://schemas.microsoft.com/office/powerpoint/2010/main" val="221146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FB483-91B0-73DB-19C0-21DC79448D1B}"/>
              </a:ext>
            </a:extLst>
          </p:cNvPr>
          <p:cNvSpPr>
            <a:spLocks noGrp="1"/>
          </p:cNvSpPr>
          <p:nvPr>
            <p:ph idx="1"/>
          </p:nvPr>
        </p:nvSpPr>
        <p:spPr/>
        <p:txBody>
          <a:bodyPr>
            <a:normAutofit fontScale="92500" lnSpcReduction="20000"/>
          </a:bodyPr>
          <a:lstStyle/>
          <a:p>
            <a:r>
              <a:rPr lang="en-US" sz="2000" dirty="0">
                <a:solidFill>
                  <a:schemeClr val="tx1"/>
                </a:solidFill>
                <a:latin typeface="+mj-lt"/>
                <a:ea typeface="Open Sans"/>
                <a:cs typeface="Open Sans"/>
                <a:hlinkClick r:id="rId3"/>
              </a:rPr>
              <a:t>DOJ Fact Sheet Summarizing the Title II Final Rules</a:t>
            </a:r>
            <a:endParaRPr lang="en-US" sz="2000" dirty="0">
              <a:solidFill>
                <a:schemeClr val="tx1"/>
              </a:solidFill>
              <a:latin typeface="+mj-lt"/>
              <a:ea typeface="Open Sans"/>
              <a:cs typeface="Open Sans"/>
            </a:endParaRPr>
          </a:p>
          <a:p>
            <a:r>
              <a:rPr lang="en-US" sz="2000" b="0" dirty="0">
                <a:solidFill>
                  <a:schemeClr val="tx1"/>
                </a:solidFill>
                <a:latin typeface="+mj-lt"/>
                <a:ea typeface="Open Sans"/>
                <a:cs typeface="Open Sans"/>
                <a:hlinkClick r:id="rId4"/>
              </a:rPr>
              <a:t>State of Missouri Accessibility Site</a:t>
            </a:r>
            <a:endParaRPr lang="en-US" sz="2000" dirty="0">
              <a:solidFill>
                <a:schemeClr val="tx1"/>
              </a:solidFill>
              <a:latin typeface="+mj-lt"/>
              <a:ea typeface="Open Sans"/>
              <a:cs typeface="Open Sans"/>
            </a:endParaRPr>
          </a:p>
          <a:p>
            <a:r>
              <a:rPr lang="en-US" sz="2000" dirty="0">
                <a:solidFill>
                  <a:schemeClr val="tx1"/>
                </a:solidFill>
                <a:latin typeface="+mj-lt"/>
                <a:ea typeface="Open Sans"/>
                <a:cs typeface="Open Sans"/>
                <a:hlinkClick r:id="rId5"/>
              </a:rPr>
              <a:t>WCAG Guidelines </a:t>
            </a:r>
            <a:endParaRPr lang="en-US" sz="2000" dirty="0">
              <a:solidFill>
                <a:schemeClr val="tx1"/>
              </a:solidFill>
              <a:latin typeface="+mj-lt"/>
              <a:ea typeface="Open Sans"/>
              <a:cs typeface="Open Sans"/>
            </a:endParaRPr>
          </a:p>
          <a:p>
            <a:r>
              <a:rPr lang="en-US" sz="2000" dirty="0">
                <a:solidFill>
                  <a:schemeClr val="tx1"/>
                </a:solidFill>
                <a:latin typeface="+mj-lt"/>
                <a:hlinkClick r:id="rId6"/>
              </a:rPr>
              <a:t>Sample Digital </a:t>
            </a:r>
            <a:r>
              <a:rPr lang="en-US" sz="2000" b="0" dirty="0">
                <a:solidFill>
                  <a:schemeClr val="tx1"/>
                </a:solidFill>
                <a:latin typeface="+mj-lt"/>
                <a:hlinkClick r:id="rId6"/>
              </a:rPr>
              <a:t>Accessibility Plan </a:t>
            </a:r>
            <a:endParaRPr lang="en-US" sz="2000" b="0" dirty="0">
              <a:solidFill>
                <a:schemeClr val="tx1"/>
              </a:solidFill>
              <a:latin typeface="+mj-lt"/>
            </a:endParaRPr>
          </a:p>
          <a:p>
            <a:r>
              <a:rPr lang="en-US" sz="2000" dirty="0">
                <a:solidFill>
                  <a:schemeClr val="tx1"/>
                </a:solidFill>
                <a:latin typeface="+mj-lt"/>
                <a:ea typeface="Open Sans"/>
                <a:cs typeface="Open Sans"/>
                <a:hlinkClick r:id="rId7"/>
              </a:rPr>
              <a:t>Section 504 Update</a:t>
            </a:r>
            <a:endParaRPr lang="en-US" sz="2000" dirty="0">
              <a:solidFill>
                <a:schemeClr val="tx1"/>
              </a:solidFill>
              <a:latin typeface="+mj-lt"/>
              <a:ea typeface="Open Sans"/>
              <a:cs typeface="Open Sans"/>
            </a:endParaRPr>
          </a:p>
          <a:p>
            <a:r>
              <a:rPr lang="en-US" sz="2000" dirty="0">
                <a:latin typeface="+mj-lt"/>
                <a:ea typeface="Open Sans"/>
                <a:cs typeface="Open Sans"/>
                <a:hlinkClick r:id="rId8"/>
              </a:rPr>
              <a:t>Join the Missouri Assistive Technology Newsletter for free web accessibility webinar information and other info. </a:t>
            </a:r>
            <a:endParaRPr lang="en-US" sz="2000" dirty="0">
              <a:latin typeface="+mj-lt"/>
              <a:ea typeface="Open Sans"/>
              <a:cs typeface="Open Sans"/>
            </a:endParaRPr>
          </a:p>
          <a:p>
            <a:r>
              <a:rPr lang="en-US" sz="2000" dirty="0">
                <a:solidFill>
                  <a:schemeClr val="tx1"/>
                </a:solidFill>
                <a:latin typeface="+mj-lt"/>
                <a:ea typeface="Open Sans"/>
                <a:cs typeface="Open Sans"/>
                <a:hlinkClick r:id="rId9"/>
              </a:rPr>
              <a:t>Missouri Assistive Technology YouTube Channel</a:t>
            </a:r>
            <a:endParaRPr lang="en-US" sz="2000" dirty="0">
              <a:solidFill>
                <a:schemeClr val="tx1"/>
              </a:solidFill>
              <a:latin typeface="+mj-lt"/>
              <a:ea typeface="Open Sans"/>
              <a:cs typeface="Open Sans"/>
            </a:endParaRPr>
          </a:p>
        </p:txBody>
      </p:sp>
      <p:sp>
        <p:nvSpPr>
          <p:cNvPr id="3" name="Title 2">
            <a:extLst>
              <a:ext uri="{FF2B5EF4-FFF2-40B4-BE49-F238E27FC236}">
                <a16:creationId xmlns:a16="http://schemas.microsoft.com/office/drawing/2014/main" id="{8B72910D-FE0A-5BE5-664B-C0F3A111F2AD}"/>
              </a:ext>
            </a:extLst>
          </p:cNvPr>
          <p:cNvSpPr>
            <a:spLocks noGrp="1"/>
          </p:cNvSpPr>
          <p:nvPr>
            <p:ph type="title"/>
          </p:nvPr>
        </p:nvSpPr>
        <p:spPr/>
        <p:txBody>
          <a:bodyPr/>
          <a:lstStyle/>
          <a:p>
            <a:r>
              <a:rPr lang="en-US" dirty="0"/>
              <a:t>Further Resources</a:t>
            </a:r>
          </a:p>
        </p:txBody>
      </p:sp>
    </p:spTree>
    <p:extLst>
      <p:ext uri="{BB962C8B-B14F-4D97-AF65-F5344CB8AC3E}">
        <p14:creationId xmlns:p14="http://schemas.microsoft.com/office/powerpoint/2010/main" val="19005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284" y="2584173"/>
            <a:ext cx="5734716" cy="3891271"/>
          </a:xfrm>
        </p:spPr>
        <p:txBody>
          <a:bodyPr>
            <a:noAutofit/>
          </a:bodyPr>
          <a:lstStyle/>
          <a:p>
            <a:r>
              <a:rPr lang="en-US" sz="2300" dirty="0">
                <a:effectLst/>
              </a:rPr>
              <a:t>State and local government offices</a:t>
            </a:r>
          </a:p>
          <a:p>
            <a:r>
              <a:rPr lang="en-US" sz="2300" dirty="0">
                <a:effectLst/>
              </a:rPr>
              <a:t>Public schools, community colleges, and public universities</a:t>
            </a:r>
          </a:p>
          <a:p>
            <a:r>
              <a:rPr lang="en-US" sz="2300" dirty="0">
                <a:effectLst/>
              </a:rPr>
              <a:t>Public parks and recreation programs</a:t>
            </a:r>
          </a:p>
          <a:p>
            <a:r>
              <a:rPr lang="en-US" sz="2300" dirty="0">
                <a:effectLst/>
              </a:rPr>
              <a:t>Public libraries</a:t>
            </a:r>
          </a:p>
          <a:p>
            <a:r>
              <a:rPr lang="en-US" sz="2300" dirty="0"/>
              <a:t>Public transit agencies</a:t>
            </a:r>
          </a:p>
          <a:p>
            <a:endParaRPr lang="en-US" dirty="0">
              <a:effectLst/>
            </a:endParaRPr>
          </a:p>
          <a:p>
            <a:endParaRPr lang="en-US" sz="2000" dirty="0">
              <a:effectLst/>
            </a:endParaRPr>
          </a:p>
        </p:txBody>
      </p:sp>
      <p:sp>
        <p:nvSpPr>
          <p:cNvPr id="3" name="Title 2"/>
          <p:cNvSpPr>
            <a:spLocks noGrp="1"/>
          </p:cNvSpPr>
          <p:nvPr>
            <p:ph type="title"/>
          </p:nvPr>
        </p:nvSpPr>
        <p:spPr/>
        <p:txBody>
          <a:bodyPr/>
          <a:lstStyle/>
          <a:p>
            <a:r>
              <a:rPr lang="en-US" dirty="0"/>
              <a:t>Examples</a:t>
            </a:r>
          </a:p>
        </p:txBody>
      </p:sp>
      <p:sp>
        <p:nvSpPr>
          <p:cNvPr id="9" name="Content Placeholder 1">
            <a:extLst>
              <a:ext uri="{FF2B5EF4-FFF2-40B4-BE49-F238E27FC236}">
                <a16:creationId xmlns:a16="http://schemas.microsoft.com/office/drawing/2014/main" id="{57B16D4F-9C2F-0982-C16B-08374515A0F1}"/>
              </a:ext>
            </a:extLst>
          </p:cNvPr>
          <p:cNvSpPr txBox="1">
            <a:spLocks/>
          </p:cNvSpPr>
          <p:nvPr/>
        </p:nvSpPr>
        <p:spPr>
          <a:xfrm>
            <a:off x="6281294" y="2584172"/>
            <a:ext cx="5800978" cy="3891271"/>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lnSpc>
                <a:spcPct val="15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5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300" dirty="0">
                <a:solidFill>
                  <a:schemeClr val="tx1"/>
                </a:solidFill>
              </a:rPr>
              <a:t>State and local police departments</a:t>
            </a:r>
          </a:p>
          <a:p>
            <a:r>
              <a:rPr lang="en-US" sz="2300" dirty="0">
                <a:solidFill>
                  <a:schemeClr val="tx1"/>
                </a:solidFill>
              </a:rPr>
              <a:t>State and local courts</a:t>
            </a:r>
          </a:p>
          <a:p>
            <a:r>
              <a:rPr lang="en-US" sz="2300" dirty="0">
                <a:solidFill>
                  <a:schemeClr val="tx1"/>
                </a:solidFill>
              </a:rPr>
              <a:t>State and local elections offices</a:t>
            </a:r>
          </a:p>
          <a:p>
            <a:r>
              <a:rPr lang="en-US" sz="2300" dirty="0">
                <a:solidFill>
                  <a:schemeClr val="tx1"/>
                </a:solidFill>
              </a:rPr>
              <a:t>Public hospitals and public healthcare clinics</a:t>
            </a:r>
          </a:p>
        </p:txBody>
      </p:sp>
      <p:sp>
        <p:nvSpPr>
          <p:cNvPr id="11" name="TextBox 10">
            <a:extLst>
              <a:ext uri="{FF2B5EF4-FFF2-40B4-BE49-F238E27FC236}">
                <a16:creationId xmlns:a16="http://schemas.microsoft.com/office/drawing/2014/main" id="{B483DB40-6064-A24A-47B3-FB80B221E645}"/>
              </a:ext>
            </a:extLst>
          </p:cNvPr>
          <p:cNvSpPr txBox="1"/>
          <p:nvPr/>
        </p:nvSpPr>
        <p:spPr>
          <a:xfrm>
            <a:off x="446368" y="2031223"/>
            <a:ext cx="12891680" cy="461665"/>
          </a:xfrm>
          <a:prstGeom prst="rect">
            <a:avLst/>
          </a:prstGeom>
          <a:noFill/>
        </p:spPr>
        <p:txBody>
          <a:bodyPr wrap="square">
            <a:spAutoFit/>
          </a:bodyPr>
          <a:lstStyle/>
          <a:p>
            <a:pPr marL="36900" indent="0">
              <a:buNone/>
            </a:pPr>
            <a:r>
              <a:rPr lang="en-US" sz="2400" b="1" i="1" dirty="0">
                <a:effectLst/>
              </a:rPr>
              <a:t>Any state and local government website and mobile application for:</a:t>
            </a:r>
          </a:p>
        </p:txBody>
      </p:sp>
    </p:spTree>
    <p:extLst>
      <p:ext uri="{BB962C8B-B14F-4D97-AF65-F5344CB8AC3E}">
        <p14:creationId xmlns:p14="http://schemas.microsoft.com/office/powerpoint/2010/main" val="145384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9119" y="2080727"/>
            <a:ext cx="10353762" cy="2158416"/>
          </a:xfrm>
        </p:spPr>
        <p:txBody>
          <a:bodyPr>
            <a:noAutofit/>
          </a:bodyPr>
          <a:lstStyle/>
          <a:p>
            <a:pPr marL="36900" indent="0">
              <a:buNone/>
            </a:pPr>
            <a:r>
              <a:rPr lang="en-US" dirty="0"/>
              <a:t>Requires State and Local Government To: </a:t>
            </a:r>
            <a:endParaRPr lang="en-US" b="0" dirty="0"/>
          </a:p>
          <a:p>
            <a:r>
              <a:rPr lang="en-US" b="0" dirty="0"/>
              <a:t>Adopt the </a:t>
            </a:r>
            <a:r>
              <a:rPr lang="en-US" dirty="0"/>
              <a:t>Web Content Accessibility Guidelines (WCAG)</a:t>
            </a:r>
            <a:r>
              <a:rPr lang="en-US" b="0" dirty="0"/>
              <a:t> Version 2.1, Level A/AA as the technical standard for web and mobile app content</a:t>
            </a:r>
          </a:p>
          <a:p>
            <a:r>
              <a:rPr lang="en-US" dirty="0"/>
              <a:t>Compliance timeline:</a:t>
            </a:r>
            <a:r>
              <a:rPr lang="en-US" b="0" dirty="0"/>
              <a:t> </a:t>
            </a:r>
          </a:p>
        </p:txBody>
      </p:sp>
      <p:sp>
        <p:nvSpPr>
          <p:cNvPr id="3" name="Title 2"/>
          <p:cNvSpPr>
            <a:spLocks noGrp="1"/>
          </p:cNvSpPr>
          <p:nvPr>
            <p:ph type="title"/>
          </p:nvPr>
        </p:nvSpPr>
        <p:spPr/>
        <p:txBody>
          <a:bodyPr/>
          <a:lstStyle/>
          <a:p>
            <a:r>
              <a:rPr lang="en-US" dirty="0"/>
              <a:t>ADA Title II Update</a:t>
            </a:r>
          </a:p>
        </p:txBody>
      </p:sp>
      <p:graphicFrame>
        <p:nvGraphicFramePr>
          <p:cNvPr id="5" name="Table 4">
            <a:extLst>
              <a:ext uri="{FF2B5EF4-FFF2-40B4-BE49-F238E27FC236}">
                <a16:creationId xmlns:a16="http://schemas.microsoft.com/office/drawing/2014/main" id="{352DAE69-52D8-57F0-751F-F2B2DB0EC1B0}"/>
              </a:ext>
            </a:extLst>
          </p:cNvPr>
          <p:cNvGraphicFramePr>
            <a:graphicFrameLocks noGrp="1"/>
          </p:cNvGraphicFramePr>
          <p:nvPr>
            <p:extLst>
              <p:ext uri="{D42A27DB-BD31-4B8C-83A1-F6EECF244321}">
                <p14:modId xmlns:p14="http://schemas.microsoft.com/office/powerpoint/2010/main" val="3533625375"/>
              </p:ext>
            </p:extLst>
          </p:nvPr>
        </p:nvGraphicFramePr>
        <p:xfrm>
          <a:off x="4858409" y="4239143"/>
          <a:ext cx="6960636" cy="2210592"/>
        </p:xfrm>
        <a:graphic>
          <a:graphicData uri="http://schemas.openxmlformats.org/drawingml/2006/table">
            <a:tbl>
              <a:tblPr firstRow="1"/>
              <a:tblGrid>
                <a:gridCol w="5341475">
                  <a:extLst>
                    <a:ext uri="{9D8B030D-6E8A-4147-A177-3AD203B41FA5}">
                      <a16:colId xmlns:a16="http://schemas.microsoft.com/office/drawing/2014/main" val="383552530"/>
                    </a:ext>
                  </a:extLst>
                </a:gridCol>
                <a:gridCol w="1619161">
                  <a:extLst>
                    <a:ext uri="{9D8B030D-6E8A-4147-A177-3AD203B41FA5}">
                      <a16:colId xmlns:a16="http://schemas.microsoft.com/office/drawing/2014/main" val="373035740"/>
                    </a:ext>
                  </a:extLst>
                </a:gridCol>
              </a:tblGrid>
              <a:tr h="529128">
                <a:tc>
                  <a:txBody>
                    <a:bodyPr/>
                    <a:lstStyle/>
                    <a:p>
                      <a:r>
                        <a:rPr lang="en-US" sz="1800" b="1" dirty="0">
                          <a:solidFill>
                            <a:srgbClr val="2E2E2A"/>
                          </a:solidFill>
                          <a:effectLst/>
                        </a:rPr>
                        <a:t>State and local government size</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DFE1E2"/>
                    </a:solidFill>
                  </a:tcPr>
                </a:tc>
                <a:tc>
                  <a:txBody>
                    <a:bodyPr/>
                    <a:lstStyle/>
                    <a:p>
                      <a:r>
                        <a:rPr lang="en-US" sz="1800" b="1" dirty="0">
                          <a:solidFill>
                            <a:srgbClr val="2E2E2A"/>
                          </a:solidFill>
                          <a:effectLst/>
                        </a:rPr>
                        <a:t>Compliance date</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DFE1E2"/>
                    </a:solidFill>
                  </a:tcPr>
                </a:tc>
                <a:extLst>
                  <a:ext uri="{0D108BD9-81ED-4DB2-BD59-A6C34878D82A}">
                    <a16:rowId xmlns:a16="http://schemas.microsoft.com/office/drawing/2014/main" val="4103340291"/>
                  </a:ext>
                </a:extLst>
              </a:tr>
              <a:tr h="465216">
                <a:tc>
                  <a:txBody>
                    <a:bodyPr/>
                    <a:lstStyle/>
                    <a:p>
                      <a:pPr algn="l"/>
                      <a:r>
                        <a:rPr lang="en-US" sz="1800" b="0" dirty="0">
                          <a:solidFill>
                            <a:schemeClr val="tx2">
                              <a:lumMod val="10000"/>
                            </a:schemeClr>
                          </a:solidFill>
                          <a:effectLst/>
                        </a:rPr>
                        <a:t>0 to 49,999 persons</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FFFFFF"/>
                    </a:solidFill>
                  </a:tcPr>
                </a:tc>
                <a:tc>
                  <a:txBody>
                    <a:bodyPr/>
                    <a:lstStyle/>
                    <a:p>
                      <a:r>
                        <a:rPr lang="en-US" sz="1800" b="0" dirty="0">
                          <a:solidFill>
                            <a:schemeClr val="tx2">
                              <a:lumMod val="10000"/>
                            </a:schemeClr>
                          </a:solidFill>
                          <a:effectLst/>
                        </a:rPr>
                        <a:t>April 26, 2027</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FFFFFF"/>
                    </a:solidFill>
                  </a:tcPr>
                </a:tc>
                <a:extLst>
                  <a:ext uri="{0D108BD9-81ED-4DB2-BD59-A6C34878D82A}">
                    <a16:rowId xmlns:a16="http://schemas.microsoft.com/office/drawing/2014/main" val="2468380554"/>
                  </a:ext>
                </a:extLst>
              </a:tr>
              <a:tr h="465216">
                <a:tc>
                  <a:txBody>
                    <a:bodyPr/>
                    <a:lstStyle/>
                    <a:p>
                      <a:pPr algn="l"/>
                      <a:r>
                        <a:rPr lang="en-US" sz="1800" b="0" dirty="0">
                          <a:solidFill>
                            <a:schemeClr val="tx2">
                              <a:lumMod val="10000"/>
                            </a:schemeClr>
                          </a:solidFill>
                          <a:effectLst/>
                        </a:rPr>
                        <a:t>Special district (limited purpose local) governments</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FFFFFF"/>
                    </a:solidFill>
                  </a:tcPr>
                </a:tc>
                <a:tc>
                  <a:txBody>
                    <a:bodyPr/>
                    <a:lstStyle/>
                    <a:p>
                      <a:r>
                        <a:rPr lang="en-US" sz="1800" b="0" dirty="0">
                          <a:solidFill>
                            <a:schemeClr val="tx2">
                              <a:lumMod val="10000"/>
                            </a:schemeClr>
                          </a:solidFill>
                          <a:effectLst/>
                        </a:rPr>
                        <a:t>April 26, 2027</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FFFFFF"/>
                    </a:solidFill>
                  </a:tcPr>
                </a:tc>
                <a:extLst>
                  <a:ext uri="{0D108BD9-81ED-4DB2-BD59-A6C34878D82A}">
                    <a16:rowId xmlns:a16="http://schemas.microsoft.com/office/drawing/2014/main" val="2860687803"/>
                  </a:ext>
                </a:extLst>
              </a:tr>
              <a:tr h="465216">
                <a:tc>
                  <a:txBody>
                    <a:bodyPr/>
                    <a:lstStyle/>
                    <a:p>
                      <a:pPr algn="l"/>
                      <a:r>
                        <a:rPr lang="en-US" sz="1800" b="0" dirty="0">
                          <a:solidFill>
                            <a:schemeClr val="tx2">
                              <a:lumMod val="10000"/>
                            </a:schemeClr>
                          </a:solidFill>
                          <a:effectLst/>
                        </a:rPr>
                        <a:t>50,000 or more persons</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FFFFFF"/>
                    </a:solidFill>
                  </a:tcPr>
                </a:tc>
                <a:tc>
                  <a:txBody>
                    <a:bodyPr/>
                    <a:lstStyle/>
                    <a:p>
                      <a:r>
                        <a:rPr lang="en-US" sz="1800" b="0" dirty="0">
                          <a:solidFill>
                            <a:schemeClr val="tx2">
                              <a:lumMod val="10000"/>
                            </a:schemeClr>
                          </a:solidFill>
                          <a:effectLst/>
                        </a:rPr>
                        <a:t>April 24, 2026</a:t>
                      </a:r>
                    </a:p>
                  </a:txBody>
                  <a:tcPr anchor="ctr">
                    <a:lnL w="7620" cap="flat" cmpd="sng" algn="ctr">
                      <a:solidFill>
                        <a:srgbClr val="2E2E2A"/>
                      </a:solidFill>
                      <a:prstDash val="solid"/>
                      <a:round/>
                      <a:headEnd type="none" w="med" len="med"/>
                      <a:tailEnd type="none" w="med" len="med"/>
                    </a:lnL>
                    <a:lnR w="7620" cap="flat" cmpd="sng" algn="ctr">
                      <a:solidFill>
                        <a:srgbClr val="2E2E2A"/>
                      </a:solidFill>
                      <a:prstDash val="solid"/>
                      <a:round/>
                      <a:headEnd type="none" w="med" len="med"/>
                      <a:tailEnd type="none" w="med" len="med"/>
                    </a:lnR>
                    <a:lnT w="7620" cap="flat" cmpd="sng" algn="ctr">
                      <a:solidFill>
                        <a:srgbClr val="2E2E2A"/>
                      </a:solidFill>
                      <a:prstDash val="solid"/>
                      <a:round/>
                      <a:headEnd type="none" w="med" len="med"/>
                      <a:tailEnd type="none" w="med" len="med"/>
                    </a:lnT>
                    <a:lnB w="7620" cap="flat" cmpd="sng" algn="ctr">
                      <a:solidFill>
                        <a:srgbClr val="2E2E2A"/>
                      </a:solidFill>
                      <a:prstDash val="solid"/>
                      <a:round/>
                      <a:headEnd type="none" w="med" len="med"/>
                      <a:tailEnd type="none" w="med" len="med"/>
                    </a:lnB>
                    <a:solidFill>
                      <a:srgbClr val="FFFFFF"/>
                    </a:solidFill>
                  </a:tcPr>
                </a:tc>
                <a:extLst>
                  <a:ext uri="{0D108BD9-81ED-4DB2-BD59-A6C34878D82A}">
                    <a16:rowId xmlns:a16="http://schemas.microsoft.com/office/drawing/2014/main" val="649365160"/>
                  </a:ext>
                </a:extLst>
              </a:tr>
            </a:tbl>
          </a:graphicData>
        </a:graphic>
      </p:graphicFrame>
    </p:spTree>
    <p:extLst>
      <p:ext uri="{BB962C8B-B14F-4D97-AF65-F5344CB8AC3E}">
        <p14:creationId xmlns:p14="http://schemas.microsoft.com/office/powerpoint/2010/main" val="96750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2AD4F-ABE4-F73C-3B3E-93C25C9AE8F4}"/>
              </a:ext>
            </a:extLst>
          </p:cNvPr>
          <p:cNvSpPr>
            <a:spLocks noGrp="1"/>
          </p:cNvSpPr>
          <p:nvPr>
            <p:ph idx="1"/>
          </p:nvPr>
        </p:nvSpPr>
        <p:spPr>
          <a:xfrm>
            <a:off x="913795" y="1877568"/>
            <a:ext cx="10353762" cy="4474464"/>
          </a:xfrm>
        </p:spPr>
        <p:txBody>
          <a:bodyPr>
            <a:normAutofit fontScale="77500" lnSpcReduction="20000"/>
          </a:bodyPr>
          <a:lstStyle/>
          <a:p>
            <a:pPr marL="36900" indent="0">
              <a:buNone/>
            </a:pPr>
            <a:r>
              <a:rPr lang="en-US" sz="2800" dirty="0"/>
              <a:t>“Web content” is defined as the information and experiences available on the web, such as:</a:t>
            </a:r>
          </a:p>
          <a:p>
            <a:r>
              <a:rPr lang="en-US" sz="2800" dirty="0"/>
              <a:t>Webpage Text (agency sites, social media, 3</a:t>
            </a:r>
            <a:r>
              <a:rPr lang="en-US" sz="2800" baseline="30000" dirty="0"/>
              <a:t>rd</a:t>
            </a:r>
            <a:r>
              <a:rPr lang="en-US" sz="2800" dirty="0"/>
              <a:t> party contracted/licensed sites)</a:t>
            </a:r>
          </a:p>
          <a:p>
            <a:r>
              <a:rPr lang="en-US" sz="2800" dirty="0"/>
              <a:t>Images and Data Visualizations</a:t>
            </a:r>
          </a:p>
          <a:p>
            <a:r>
              <a:rPr lang="en-US" sz="2800" dirty="0"/>
              <a:t>Videos</a:t>
            </a:r>
          </a:p>
          <a:p>
            <a:r>
              <a:rPr lang="en-US" sz="2800" dirty="0"/>
              <a:t>Audio</a:t>
            </a:r>
          </a:p>
          <a:p>
            <a:r>
              <a:rPr lang="en-US" sz="2800" dirty="0"/>
              <a:t>Documents </a:t>
            </a:r>
          </a:p>
          <a:p>
            <a:endParaRPr lang="en-US" dirty="0"/>
          </a:p>
        </p:txBody>
      </p:sp>
      <p:sp>
        <p:nvSpPr>
          <p:cNvPr id="3" name="Title 2">
            <a:extLst>
              <a:ext uri="{FF2B5EF4-FFF2-40B4-BE49-F238E27FC236}">
                <a16:creationId xmlns:a16="http://schemas.microsoft.com/office/drawing/2014/main" id="{36AF4A40-24D4-A29E-153D-9ADC5AFA1DD7}"/>
              </a:ext>
            </a:extLst>
          </p:cNvPr>
          <p:cNvSpPr>
            <a:spLocks noGrp="1"/>
          </p:cNvSpPr>
          <p:nvPr>
            <p:ph type="title"/>
          </p:nvPr>
        </p:nvSpPr>
        <p:spPr/>
        <p:txBody>
          <a:bodyPr/>
          <a:lstStyle/>
          <a:p>
            <a:r>
              <a:rPr lang="en-US" dirty="0"/>
              <a:t>Defining Web Content</a:t>
            </a:r>
          </a:p>
        </p:txBody>
      </p:sp>
    </p:spTree>
    <p:extLst>
      <p:ext uri="{BB962C8B-B14F-4D97-AF65-F5344CB8AC3E}">
        <p14:creationId xmlns:p14="http://schemas.microsoft.com/office/powerpoint/2010/main" val="134459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EF97C-DFE3-35F8-7653-F41C09C2D4D7}"/>
              </a:ext>
            </a:extLst>
          </p:cNvPr>
          <p:cNvSpPr>
            <a:spLocks noGrp="1"/>
          </p:cNvSpPr>
          <p:nvPr>
            <p:ph idx="1"/>
          </p:nvPr>
        </p:nvSpPr>
        <p:spPr>
          <a:xfrm>
            <a:off x="913795" y="1804416"/>
            <a:ext cx="10353762" cy="3986784"/>
          </a:xfrm>
        </p:spPr>
        <p:txBody>
          <a:bodyPr>
            <a:normAutofit/>
          </a:bodyPr>
          <a:lstStyle/>
          <a:p>
            <a:pPr marL="36900" indent="0">
              <a:buNone/>
            </a:pPr>
            <a:r>
              <a:rPr lang="en-US" b="1" dirty="0"/>
              <a:t>“Conventional electronic documents” </a:t>
            </a:r>
            <a:r>
              <a:rPr lang="en-US" b="0" dirty="0"/>
              <a:t>is defined as web or mobile content that is in the following electronic file formats:  </a:t>
            </a:r>
          </a:p>
          <a:p>
            <a:pPr lvl="1"/>
            <a:r>
              <a:rPr lang="en-US" sz="2400" b="0" dirty="0"/>
              <a:t>Portable document formats (PDFs) </a:t>
            </a:r>
          </a:p>
          <a:p>
            <a:pPr lvl="1"/>
            <a:r>
              <a:rPr lang="en-US" sz="2400" b="0" dirty="0"/>
              <a:t>Word processor file formats </a:t>
            </a:r>
          </a:p>
          <a:p>
            <a:pPr lvl="1"/>
            <a:r>
              <a:rPr lang="en-US" sz="2400" b="0" dirty="0"/>
              <a:t>Presentation file formats </a:t>
            </a:r>
          </a:p>
          <a:p>
            <a:pPr lvl="1"/>
            <a:r>
              <a:rPr lang="en-US" sz="2400" b="0" dirty="0"/>
              <a:t>Spreadsheet file formats </a:t>
            </a:r>
          </a:p>
        </p:txBody>
      </p:sp>
      <p:sp>
        <p:nvSpPr>
          <p:cNvPr id="3" name="Title 2">
            <a:extLst>
              <a:ext uri="{FF2B5EF4-FFF2-40B4-BE49-F238E27FC236}">
                <a16:creationId xmlns:a16="http://schemas.microsoft.com/office/drawing/2014/main" id="{70CFCD71-CDA8-77DA-0F2D-CEA0F827E023}"/>
              </a:ext>
            </a:extLst>
          </p:cNvPr>
          <p:cNvSpPr>
            <a:spLocks noGrp="1"/>
          </p:cNvSpPr>
          <p:nvPr>
            <p:ph type="title"/>
          </p:nvPr>
        </p:nvSpPr>
        <p:spPr/>
        <p:txBody>
          <a:bodyPr/>
          <a:lstStyle/>
          <a:p>
            <a:r>
              <a:rPr lang="en-US" dirty="0"/>
              <a:t>Defining Electronic Documents</a:t>
            </a:r>
          </a:p>
        </p:txBody>
      </p:sp>
    </p:spTree>
    <p:extLst>
      <p:ext uri="{BB962C8B-B14F-4D97-AF65-F5344CB8AC3E}">
        <p14:creationId xmlns:p14="http://schemas.microsoft.com/office/powerpoint/2010/main" val="217037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EF97C-DFE3-35F8-7653-F41C09C2D4D7}"/>
              </a:ext>
            </a:extLst>
          </p:cNvPr>
          <p:cNvSpPr>
            <a:spLocks noGrp="1"/>
          </p:cNvSpPr>
          <p:nvPr>
            <p:ph idx="1"/>
          </p:nvPr>
        </p:nvSpPr>
        <p:spPr>
          <a:xfrm>
            <a:off x="913795" y="1804416"/>
            <a:ext cx="10353762" cy="3986784"/>
          </a:xfrm>
        </p:spPr>
        <p:txBody>
          <a:bodyPr>
            <a:normAutofit/>
          </a:bodyPr>
          <a:lstStyle/>
          <a:p>
            <a:pPr lvl="1"/>
            <a:r>
              <a:rPr lang="en-US" sz="2400" dirty="0"/>
              <a:t>Proper foreground/background color contrast on websites/within documents</a:t>
            </a:r>
            <a:endParaRPr lang="en-US" sz="2400" b="0" dirty="0"/>
          </a:p>
          <a:p>
            <a:pPr lvl="1"/>
            <a:r>
              <a:rPr lang="en-US" sz="2400" dirty="0"/>
              <a:t>D</a:t>
            </a:r>
            <a:r>
              <a:rPr lang="en-US" sz="2400" b="0" dirty="0"/>
              <a:t>escriptive alternative text for all images/visualizations</a:t>
            </a:r>
          </a:p>
          <a:p>
            <a:pPr lvl="1"/>
            <a:r>
              <a:rPr lang="en-US" sz="2400" b="0" dirty="0"/>
              <a:t>Closed captioning for videos</a:t>
            </a:r>
          </a:p>
          <a:p>
            <a:pPr lvl="1"/>
            <a:r>
              <a:rPr lang="en-US" sz="2400" dirty="0"/>
              <a:t>Proper labeling for form input fields</a:t>
            </a:r>
          </a:p>
          <a:p>
            <a:pPr lvl="1"/>
            <a:r>
              <a:rPr lang="en-US" sz="2400" b="0" dirty="0"/>
              <a:t>Proper document structure in PDF documents.</a:t>
            </a:r>
          </a:p>
        </p:txBody>
      </p:sp>
      <p:sp>
        <p:nvSpPr>
          <p:cNvPr id="3" name="Title 2">
            <a:extLst>
              <a:ext uri="{FF2B5EF4-FFF2-40B4-BE49-F238E27FC236}">
                <a16:creationId xmlns:a16="http://schemas.microsoft.com/office/drawing/2014/main" id="{70CFCD71-CDA8-77DA-0F2D-CEA0F827E023}"/>
              </a:ext>
            </a:extLst>
          </p:cNvPr>
          <p:cNvSpPr>
            <a:spLocks noGrp="1"/>
          </p:cNvSpPr>
          <p:nvPr>
            <p:ph type="title"/>
          </p:nvPr>
        </p:nvSpPr>
        <p:spPr/>
        <p:txBody>
          <a:bodyPr>
            <a:normAutofit fontScale="90000"/>
          </a:bodyPr>
          <a:lstStyle/>
          <a:p>
            <a:r>
              <a:rPr lang="en-US" dirty="0"/>
              <a:t>Examples of Creating </a:t>
            </a:r>
            <a:br>
              <a:rPr lang="en-US" dirty="0"/>
            </a:br>
            <a:r>
              <a:rPr lang="en-US" dirty="0"/>
              <a:t>Accessible Content</a:t>
            </a:r>
          </a:p>
        </p:txBody>
      </p:sp>
    </p:spTree>
    <p:extLst>
      <p:ext uri="{BB962C8B-B14F-4D97-AF65-F5344CB8AC3E}">
        <p14:creationId xmlns:p14="http://schemas.microsoft.com/office/powerpoint/2010/main" val="186223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EF97C-DFE3-35F8-7653-F41C09C2D4D7}"/>
              </a:ext>
            </a:extLst>
          </p:cNvPr>
          <p:cNvSpPr>
            <a:spLocks noGrp="1"/>
          </p:cNvSpPr>
          <p:nvPr>
            <p:ph idx="1"/>
          </p:nvPr>
        </p:nvSpPr>
        <p:spPr>
          <a:xfrm>
            <a:off x="913795" y="1804416"/>
            <a:ext cx="10353762" cy="3986784"/>
          </a:xfrm>
        </p:spPr>
        <p:txBody>
          <a:bodyPr>
            <a:normAutofit/>
          </a:bodyPr>
          <a:lstStyle/>
          <a:p>
            <a:pPr lvl="1"/>
            <a:r>
              <a:rPr lang="en-US" sz="2400" dirty="0">
                <a:effectLst/>
              </a:rPr>
              <a:t>WCAG is an International Standard first developed in 1999</a:t>
            </a:r>
          </a:p>
          <a:p>
            <a:pPr lvl="1"/>
            <a:r>
              <a:rPr lang="en-US" sz="2400" dirty="0">
                <a:effectLst/>
              </a:rPr>
              <a:t>Each guideline includes a list of testable success criteria</a:t>
            </a:r>
          </a:p>
          <a:p>
            <a:pPr lvl="1"/>
            <a:r>
              <a:rPr lang="en-US" sz="2400" dirty="0"/>
              <a:t>Federal law requires you to be in compliance with version 2.1 A/AA</a:t>
            </a:r>
          </a:p>
          <a:p>
            <a:pPr lvl="1"/>
            <a:r>
              <a:rPr lang="en-US" sz="2400" dirty="0">
                <a:effectLst/>
              </a:rPr>
              <a:t>Version 2.1 A/AA includes 56 guidelines</a:t>
            </a:r>
          </a:p>
          <a:p>
            <a:pPr lvl="1"/>
            <a:endParaRPr lang="en-US" sz="2400" b="0" dirty="0"/>
          </a:p>
        </p:txBody>
      </p:sp>
      <p:sp>
        <p:nvSpPr>
          <p:cNvPr id="3" name="Title 2">
            <a:extLst>
              <a:ext uri="{FF2B5EF4-FFF2-40B4-BE49-F238E27FC236}">
                <a16:creationId xmlns:a16="http://schemas.microsoft.com/office/drawing/2014/main" id="{70CFCD71-CDA8-77DA-0F2D-CEA0F827E023}"/>
              </a:ext>
            </a:extLst>
          </p:cNvPr>
          <p:cNvSpPr>
            <a:spLocks noGrp="1"/>
          </p:cNvSpPr>
          <p:nvPr>
            <p:ph type="title"/>
          </p:nvPr>
        </p:nvSpPr>
        <p:spPr/>
        <p:txBody>
          <a:bodyPr>
            <a:normAutofit fontScale="90000"/>
          </a:bodyPr>
          <a:lstStyle/>
          <a:p>
            <a:r>
              <a:rPr lang="en-US" dirty="0"/>
              <a:t>What are the Web Content </a:t>
            </a:r>
            <a:br>
              <a:rPr lang="en-US" dirty="0"/>
            </a:br>
            <a:r>
              <a:rPr lang="en-US" dirty="0"/>
              <a:t>Accessibility Guidelines (WCAG)?</a:t>
            </a:r>
          </a:p>
        </p:txBody>
      </p:sp>
    </p:spTree>
    <p:extLst>
      <p:ext uri="{BB962C8B-B14F-4D97-AF65-F5344CB8AC3E}">
        <p14:creationId xmlns:p14="http://schemas.microsoft.com/office/powerpoint/2010/main" val="289674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675F3-99F6-10BF-5DAF-1FA16DC427F1}"/>
              </a:ext>
            </a:extLst>
          </p:cNvPr>
          <p:cNvSpPr>
            <a:spLocks noGrp="1"/>
          </p:cNvSpPr>
          <p:nvPr>
            <p:ph idx="1"/>
          </p:nvPr>
        </p:nvSpPr>
        <p:spPr/>
        <p:txBody>
          <a:bodyPr>
            <a:noAutofit/>
          </a:bodyPr>
          <a:lstStyle/>
          <a:p>
            <a:pPr marL="36900" indent="0">
              <a:buNone/>
            </a:pPr>
            <a:r>
              <a:rPr lang="en-US" dirty="0"/>
              <a:t>In limited situations, some kinds of web and mobile app content may not have to meet the technical standard:</a:t>
            </a:r>
          </a:p>
          <a:p>
            <a:pPr marL="494100" indent="-457200">
              <a:buFont typeface="+mj-lt"/>
              <a:buAutoNum type="arabicPeriod"/>
            </a:pPr>
            <a:r>
              <a:rPr lang="en-US" dirty="0"/>
              <a:t>Archived web content (prior to either 4/26/26 or 4/26/27)</a:t>
            </a:r>
          </a:p>
          <a:p>
            <a:pPr marL="494100" indent="-457200">
              <a:buFont typeface="+mj-lt"/>
              <a:buAutoNum type="arabicPeriod"/>
            </a:pPr>
            <a:r>
              <a:rPr lang="en-US" dirty="0"/>
              <a:t>Preexisting conventional electronic documents </a:t>
            </a:r>
          </a:p>
          <a:p>
            <a:pPr marL="494100" indent="-457200">
              <a:buFont typeface="+mj-lt"/>
              <a:buAutoNum type="arabicPeriod"/>
            </a:pPr>
            <a:r>
              <a:rPr lang="en-US" dirty="0"/>
              <a:t>Specific third party content </a:t>
            </a:r>
          </a:p>
          <a:p>
            <a:pPr marL="494100" indent="-457200">
              <a:buFont typeface="+mj-lt"/>
              <a:buAutoNum type="arabicPeriod"/>
            </a:pPr>
            <a:r>
              <a:rPr lang="en-US" dirty="0"/>
              <a:t>Individualized password-protected documents </a:t>
            </a:r>
          </a:p>
          <a:p>
            <a:pPr marL="494100" indent="-457200">
              <a:buFont typeface="+mj-lt"/>
              <a:buAutoNum type="arabicPeriod"/>
            </a:pPr>
            <a:r>
              <a:rPr lang="en-US" dirty="0"/>
              <a:t>Preexisting social media posts </a:t>
            </a:r>
          </a:p>
        </p:txBody>
      </p:sp>
      <p:sp>
        <p:nvSpPr>
          <p:cNvPr id="3" name="Title 2">
            <a:extLst>
              <a:ext uri="{FF2B5EF4-FFF2-40B4-BE49-F238E27FC236}">
                <a16:creationId xmlns:a16="http://schemas.microsoft.com/office/drawing/2014/main" id="{B646D9DE-7E18-C6B5-83FA-A98F05B48786}"/>
              </a:ext>
            </a:extLst>
          </p:cNvPr>
          <p:cNvSpPr>
            <a:spLocks noGrp="1"/>
          </p:cNvSpPr>
          <p:nvPr>
            <p:ph type="title"/>
          </p:nvPr>
        </p:nvSpPr>
        <p:spPr/>
        <p:txBody>
          <a:bodyPr/>
          <a:lstStyle/>
          <a:p>
            <a:r>
              <a:rPr lang="en-US" dirty="0"/>
              <a:t>Overview of Exceptions</a:t>
            </a:r>
          </a:p>
        </p:txBody>
      </p:sp>
    </p:spTree>
    <p:extLst>
      <p:ext uri="{BB962C8B-B14F-4D97-AF65-F5344CB8AC3E}">
        <p14:creationId xmlns:p14="http://schemas.microsoft.com/office/powerpoint/2010/main" val="2655069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10">
      <a:dk1>
        <a:srgbClr val="473A98"/>
      </a:dk1>
      <a:lt1>
        <a:sysClr val="window" lastClr="FFFFFF"/>
      </a:lt1>
      <a:dk2>
        <a:srgbClr val="3B307C"/>
      </a:dk2>
      <a:lt2>
        <a:srgbClr val="DADADA"/>
      </a:lt2>
      <a:accent1>
        <a:srgbClr val="BC451B"/>
      </a:accent1>
      <a:accent2>
        <a:srgbClr val="D3BA68"/>
      </a:accent2>
      <a:accent3>
        <a:srgbClr val="BB8640"/>
      </a:accent3>
      <a:accent4>
        <a:srgbClr val="AD9277"/>
      </a:accent4>
      <a:accent5>
        <a:srgbClr val="A55A43"/>
      </a:accent5>
      <a:accent6>
        <a:srgbClr val="AD9D7B"/>
      </a:accent6>
      <a:hlink>
        <a:srgbClr val="F0AE97"/>
      </a:hlink>
      <a:folHlink>
        <a:srgbClr val="F7D6C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accessibility-101" id="{91ACE9EF-42F9-48C3-AB37-2E2F00499600}" vid="{2C512252-53B8-421F-9522-F7FFB2586E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55871</TotalTime>
  <Words>1558</Words>
  <Application>Microsoft Office PowerPoint</Application>
  <PresentationFormat>Widescreen</PresentationFormat>
  <Paragraphs>199</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6" baseType="lpstr">
      <vt:lpstr>Calibri</vt:lpstr>
      <vt:lpstr>Trebuchet MS</vt:lpstr>
      <vt:lpstr>Wingdings 2</vt:lpstr>
      <vt:lpstr>Slate</vt:lpstr>
      <vt:lpstr>Title II ADA Rule Web Accessibility Update </vt:lpstr>
      <vt:lpstr>Title II Update Summary</vt:lpstr>
      <vt:lpstr>Examples</vt:lpstr>
      <vt:lpstr>ADA Title II Update</vt:lpstr>
      <vt:lpstr>Defining Web Content</vt:lpstr>
      <vt:lpstr>Defining Electronic Documents</vt:lpstr>
      <vt:lpstr>Examples of Creating  Accessible Content</vt:lpstr>
      <vt:lpstr>What are the Web Content  Accessibility Guidelines (WCAG)?</vt:lpstr>
      <vt:lpstr>Overview of Exceptions</vt:lpstr>
      <vt:lpstr>Archived Web Content</vt:lpstr>
      <vt:lpstr>Preexisting Conventional  Electronic Documents</vt:lpstr>
      <vt:lpstr>Third Party Content</vt:lpstr>
      <vt:lpstr>Third Party Content</vt:lpstr>
      <vt:lpstr>Individualized  Password-Protected Documents</vt:lpstr>
      <vt:lpstr>Preexisting  Social Media Posts</vt:lpstr>
      <vt:lpstr>Accommodations Request</vt:lpstr>
      <vt:lpstr>Section 504 Update</vt:lpstr>
      <vt:lpstr>Section 504 Update</vt:lpstr>
      <vt:lpstr>State Government  Accessibility Law</vt:lpstr>
      <vt:lpstr>How to Prepare</vt:lpstr>
      <vt:lpstr>As Part of Your Content Audit</vt:lpstr>
      <vt:lpstr>Further Resources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Title II Rule Web Accessibility Update</dc:title>
  <dc:creator>Strange, Lainie</dc:creator>
  <cp:lastModifiedBy>Strange, Lainie</cp:lastModifiedBy>
  <cp:revision>138</cp:revision>
  <dcterms:created xsi:type="dcterms:W3CDTF">2020-07-14T13:26:01Z</dcterms:created>
  <dcterms:modified xsi:type="dcterms:W3CDTF">2025-01-23T16:00:45Z</dcterms:modified>
</cp:coreProperties>
</file>